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6" r:id="rId2"/>
    <p:sldMasterId id="2147483669" r:id="rId3"/>
  </p:sldMasterIdLst>
  <p:notesMasterIdLst>
    <p:notesMasterId r:id="rId21"/>
  </p:notesMasterIdLst>
  <p:handoutMasterIdLst>
    <p:handoutMasterId r:id="rId22"/>
  </p:handoutMasterIdLst>
  <p:sldIdLst>
    <p:sldId id="265" r:id="rId4"/>
    <p:sldId id="291" r:id="rId5"/>
    <p:sldId id="298" r:id="rId6"/>
    <p:sldId id="273" r:id="rId7"/>
    <p:sldId id="305" r:id="rId8"/>
    <p:sldId id="286" r:id="rId9"/>
    <p:sldId id="299" r:id="rId10"/>
    <p:sldId id="301" r:id="rId11"/>
    <p:sldId id="307" r:id="rId12"/>
    <p:sldId id="302" r:id="rId13"/>
    <p:sldId id="308" r:id="rId14"/>
    <p:sldId id="303" r:id="rId15"/>
    <p:sldId id="304" r:id="rId16"/>
    <p:sldId id="309" r:id="rId17"/>
    <p:sldId id="310" r:id="rId18"/>
    <p:sldId id="300" r:id="rId19"/>
    <p:sldId id="280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odele Odusola" initials="AO" lastIdx="1" clrIdx="0">
    <p:extLst/>
  </p:cmAuthor>
  <p:cmAuthor id="2" name="James Neuhaus" initials="J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92D"/>
    <a:srgbClr val="19486A"/>
    <a:srgbClr val="FF3A21"/>
    <a:srgbClr val="4C9F38"/>
    <a:srgbClr val="DDA63A"/>
    <a:srgbClr val="E5243B"/>
    <a:srgbClr val="56C02B"/>
    <a:srgbClr val="A21942"/>
    <a:srgbClr val="FD6925"/>
    <a:srgbClr val="DD1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17" autoAdjust="0"/>
    <p:restoredTop sz="95345"/>
  </p:normalViewPr>
  <p:slideViewPr>
    <p:cSldViewPr snapToGrid="0">
      <p:cViewPr>
        <p:scale>
          <a:sx n="100" d="100"/>
          <a:sy n="100" d="100"/>
        </p:scale>
        <p:origin x="61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ayodele.odusola\Documents\Data\Governance%20Indicators\Corruption%20and%20HD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b="1" dirty="0" err="1" smtClean="0">
                <a:solidFill>
                  <a:srgbClr val="C5192D"/>
                </a:solidFill>
              </a:rPr>
              <a:t>Correlaci</a:t>
            </a:r>
            <a:r>
              <a:rPr lang="es-ES_tradnl" sz="1700" b="1" dirty="0" err="1" smtClean="0">
                <a:solidFill>
                  <a:srgbClr val="C5192D"/>
                </a:solidFill>
              </a:rPr>
              <a:t>ó</a:t>
            </a:r>
            <a:r>
              <a:rPr lang="en-US" sz="1700" b="1" dirty="0" smtClean="0">
                <a:solidFill>
                  <a:srgbClr val="C5192D"/>
                </a:solidFill>
              </a:rPr>
              <a:t>n entre el control de la </a:t>
            </a:r>
            <a:r>
              <a:rPr lang="en-US" sz="1700" b="1" dirty="0" err="1" smtClean="0">
                <a:solidFill>
                  <a:srgbClr val="C5192D"/>
                </a:solidFill>
              </a:rPr>
              <a:t>corrupci</a:t>
            </a:r>
            <a:r>
              <a:rPr lang="es-ES_tradnl" sz="1700" b="1" dirty="0" err="1" smtClean="0">
                <a:solidFill>
                  <a:srgbClr val="C5192D"/>
                </a:solidFill>
              </a:rPr>
              <a:t>ó</a:t>
            </a:r>
            <a:r>
              <a:rPr lang="en-US" sz="1700" b="1" dirty="0" smtClean="0">
                <a:solidFill>
                  <a:srgbClr val="C5192D"/>
                </a:solidFill>
              </a:rPr>
              <a:t>n y el </a:t>
            </a:r>
            <a:r>
              <a:rPr lang="es-ES_tradnl" sz="1700" b="1" dirty="0" smtClean="0">
                <a:solidFill>
                  <a:srgbClr val="C5192D"/>
                </a:solidFill>
              </a:rPr>
              <a:t>índice de desarrollo</a:t>
            </a:r>
            <a:r>
              <a:rPr lang="en-US" sz="1700" b="1" dirty="0" smtClean="0">
                <a:solidFill>
                  <a:srgbClr val="C5192D"/>
                </a:solidFill>
              </a:rPr>
              <a:t> </a:t>
            </a:r>
            <a:r>
              <a:rPr lang="en-US" sz="1700" b="1" dirty="0" err="1" smtClean="0">
                <a:solidFill>
                  <a:srgbClr val="C5192D"/>
                </a:solidFill>
              </a:rPr>
              <a:t>humano</a:t>
            </a:r>
            <a:endParaRPr lang="en-US" sz="1700" b="1" dirty="0">
              <a:solidFill>
                <a:srgbClr val="C5192D"/>
              </a:solidFill>
            </a:endParaRPr>
          </a:p>
        </c:rich>
      </c:tx>
      <c:layout>
        <c:manualLayout>
          <c:xMode val="edge"/>
          <c:yMode val="edge"/>
          <c:x val="0.10203698549196"/>
          <c:y val="0.0427631121129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HDI 2010-2014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Sheet1!$D$3:$D$54</c:f>
              <c:numCache>
                <c:formatCode>0.00</c:formatCode>
                <c:ptCount val="52"/>
                <c:pt idx="0">
                  <c:v>-0.594822770357132</c:v>
                </c:pt>
                <c:pt idx="1">
                  <c:v>-1.32469449043274</c:v>
                </c:pt>
                <c:pt idx="2">
                  <c:v>-0.678348879019419</c:v>
                </c:pt>
                <c:pt idx="3">
                  <c:v>0.91789421637853</c:v>
                </c:pt>
                <c:pt idx="4">
                  <c:v>-0.302465981741746</c:v>
                </c:pt>
                <c:pt idx="5">
                  <c:v>-1.101618671417237</c:v>
                </c:pt>
                <c:pt idx="6">
                  <c:v>0.633770231405894</c:v>
                </c:pt>
                <c:pt idx="7">
                  <c:v>-1.051895213127135</c:v>
                </c:pt>
                <c:pt idx="8">
                  <c:v>-1.078105350335439</c:v>
                </c:pt>
                <c:pt idx="9">
                  <c:v>-1.251376636823018</c:v>
                </c:pt>
                <c:pt idx="10">
                  <c:v>-0.755155420303345</c:v>
                </c:pt>
                <c:pt idx="11">
                  <c:v>-1.356403247515362</c:v>
                </c:pt>
                <c:pt idx="12">
                  <c:v>-1.071873009204864</c:v>
                </c:pt>
                <c:pt idx="13">
                  <c:v>-0.933055611451466</c:v>
                </c:pt>
                <c:pt idx="14">
                  <c:v>-0.510129637519519</c:v>
                </c:pt>
                <c:pt idx="15">
                  <c:v>-0.548057868083318</c:v>
                </c:pt>
                <c:pt idx="16">
                  <c:v>-1.585863542556763</c:v>
                </c:pt>
                <c:pt idx="17">
                  <c:v>-0.398698922991753</c:v>
                </c:pt>
                <c:pt idx="18">
                  <c:v>-0.623902169863383</c:v>
                </c:pt>
                <c:pt idx="19">
                  <c:v>-0.709832463661829</c:v>
                </c:pt>
                <c:pt idx="20">
                  <c:v>-0.606546431779861</c:v>
                </c:pt>
                <c:pt idx="21">
                  <c:v>-0.104952936759219</c:v>
                </c:pt>
                <c:pt idx="22">
                  <c:v>-0.98917707602183</c:v>
                </c:pt>
                <c:pt idx="23">
                  <c:v>-1.12985582749049</c:v>
                </c:pt>
                <c:pt idx="24">
                  <c:v>-0.963774327437083</c:v>
                </c:pt>
                <c:pt idx="25">
                  <c:v>0.00364441946148879</c:v>
                </c:pt>
                <c:pt idx="26">
                  <c:v>-0.814306255181631</c:v>
                </c:pt>
                <c:pt idx="27">
                  <c:v>-0.26411435281237</c:v>
                </c:pt>
                <c:pt idx="28">
                  <c:v>-0.586444429556529</c:v>
                </c:pt>
                <c:pt idx="29">
                  <c:v>-0.572306708494822</c:v>
                </c:pt>
                <c:pt idx="30">
                  <c:v>-0.504885446031889</c:v>
                </c:pt>
                <c:pt idx="31">
                  <c:v>0.489634305238724</c:v>
                </c:pt>
                <c:pt idx="32">
                  <c:v>-0.272535409281651</c:v>
                </c:pt>
                <c:pt idx="33">
                  <c:v>-0.544379754861196</c:v>
                </c:pt>
                <c:pt idx="34">
                  <c:v>0.253249395390352</c:v>
                </c:pt>
                <c:pt idx="35">
                  <c:v>-0.749809757868449</c:v>
                </c:pt>
                <c:pt idx="36">
                  <c:v>-1.129332458972929</c:v>
                </c:pt>
                <c:pt idx="37">
                  <c:v>0.0588613845407963</c:v>
                </c:pt>
                <c:pt idx="38">
                  <c:v>-0.418895646929741</c:v>
                </c:pt>
                <c:pt idx="39">
                  <c:v>-0.250649069497983</c:v>
                </c:pt>
                <c:pt idx="40">
                  <c:v>0.305445176983873</c:v>
                </c:pt>
                <c:pt idx="41">
                  <c:v>-0.902778979142507</c:v>
                </c:pt>
                <c:pt idx="42">
                  <c:v>0.202318954095244</c:v>
                </c:pt>
                <c:pt idx="43">
                  <c:v>-1.410623898108799</c:v>
                </c:pt>
                <c:pt idx="44">
                  <c:v>-1.301110955079396</c:v>
                </c:pt>
                <c:pt idx="45">
                  <c:v>-0.322230735421181</c:v>
                </c:pt>
                <c:pt idx="46">
                  <c:v>-0.641345551609993</c:v>
                </c:pt>
                <c:pt idx="47">
                  <c:v>-0.917740535736084</c:v>
                </c:pt>
                <c:pt idx="48">
                  <c:v>-0.0173782395819823</c:v>
                </c:pt>
                <c:pt idx="49">
                  <c:v>-0.898743307590485</c:v>
                </c:pt>
                <c:pt idx="50">
                  <c:v>-0.590405376752218</c:v>
                </c:pt>
                <c:pt idx="51">
                  <c:v>-1.293630003929138</c:v>
                </c:pt>
              </c:numCache>
            </c:numRef>
          </c:xVal>
          <c:yVal>
            <c:numRef>
              <c:f>Sheet1!$E$3:$E$54</c:f>
              <c:numCache>
                <c:formatCode>0.00</c:formatCode>
                <c:ptCount val="52"/>
                <c:pt idx="0">
                  <c:v>0.7314</c:v>
                </c:pt>
                <c:pt idx="1">
                  <c:v>0.5232</c:v>
                </c:pt>
                <c:pt idx="2">
                  <c:v>0.4746</c:v>
                </c:pt>
                <c:pt idx="3">
                  <c:v>0.6908</c:v>
                </c:pt>
                <c:pt idx="4">
                  <c:v>0.3908</c:v>
                </c:pt>
                <c:pt idx="5">
                  <c:v>0.3948</c:v>
                </c:pt>
                <c:pt idx="6">
                  <c:v>0.6388</c:v>
                </c:pt>
                <c:pt idx="7">
                  <c:v>0.5004</c:v>
                </c:pt>
                <c:pt idx="8">
                  <c:v>0.3602</c:v>
                </c:pt>
                <c:pt idx="9">
                  <c:v>0.3838</c:v>
                </c:pt>
                <c:pt idx="10">
                  <c:v>0.4968</c:v>
                </c:pt>
                <c:pt idx="11">
                  <c:v>0.4224</c:v>
                </c:pt>
                <c:pt idx="12">
                  <c:v>0.5724</c:v>
                </c:pt>
                <c:pt idx="13">
                  <c:v>0.4522</c:v>
                </c:pt>
                <c:pt idx="14">
                  <c:v>0.4636</c:v>
                </c:pt>
                <c:pt idx="15">
                  <c:v>0.686</c:v>
                </c:pt>
                <c:pt idx="16">
                  <c:v>0.5872</c:v>
                </c:pt>
                <c:pt idx="17">
                  <c:v>0.3876</c:v>
                </c:pt>
                <c:pt idx="18">
                  <c:v>0.4284</c:v>
                </c:pt>
                <c:pt idx="19">
                  <c:v>0.6734</c:v>
                </c:pt>
                <c:pt idx="20">
                  <c:v>0.4402</c:v>
                </c:pt>
                <c:pt idx="21">
                  <c:v>0.5696</c:v>
                </c:pt>
                <c:pt idx="22">
                  <c:v>0.4036</c:v>
                </c:pt>
                <c:pt idx="23">
                  <c:v>0.417</c:v>
                </c:pt>
                <c:pt idx="24">
                  <c:v>0.539</c:v>
                </c:pt>
                <c:pt idx="25">
                  <c:v>0.4854</c:v>
                </c:pt>
                <c:pt idx="26">
                  <c:v>0.4184</c:v>
                </c:pt>
                <c:pt idx="27">
                  <c:v>0.5068</c:v>
                </c:pt>
                <c:pt idx="28">
                  <c:v>0.4332</c:v>
                </c:pt>
                <c:pt idx="29">
                  <c:v>0.4146</c:v>
                </c:pt>
                <c:pt idx="30">
                  <c:v>0.497</c:v>
                </c:pt>
                <c:pt idx="31">
                  <c:v>0.7684</c:v>
                </c:pt>
                <c:pt idx="32">
                  <c:v>0.6218</c:v>
                </c:pt>
                <c:pt idx="33">
                  <c:v>0.4086</c:v>
                </c:pt>
                <c:pt idx="34">
                  <c:v>0.6198</c:v>
                </c:pt>
                <c:pt idx="35">
                  <c:v>0.3388</c:v>
                </c:pt>
                <c:pt idx="36">
                  <c:v>0.5042</c:v>
                </c:pt>
                <c:pt idx="37">
                  <c:v>0.471</c:v>
                </c:pt>
                <c:pt idx="38">
                  <c:v>0.5504</c:v>
                </c:pt>
                <c:pt idx="39">
                  <c:v>0.4608</c:v>
                </c:pt>
                <c:pt idx="40">
                  <c:v>0.759</c:v>
                </c:pt>
                <c:pt idx="41">
                  <c:v>0.4</c:v>
                </c:pt>
                <c:pt idx="42">
                  <c:v>0.6564</c:v>
                </c:pt>
                <c:pt idx="43">
                  <c:v>0.4626</c:v>
                </c:pt>
                <c:pt idx="44">
                  <c:v>0.4726</c:v>
                </c:pt>
                <c:pt idx="45">
                  <c:v>0.5286</c:v>
                </c:pt>
                <c:pt idx="46">
                  <c:v>0.5106</c:v>
                </c:pt>
                <c:pt idx="47">
                  <c:v>0.4708</c:v>
                </c:pt>
                <c:pt idx="48">
                  <c:v>0.7178</c:v>
                </c:pt>
                <c:pt idx="49">
                  <c:v>0.4766</c:v>
                </c:pt>
                <c:pt idx="50">
                  <c:v>0.5724</c:v>
                </c:pt>
                <c:pt idx="51">
                  <c:v>0.4872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503-4362-98B2-2616A36FE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137904"/>
        <c:axId val="2117151488"/>
      </c:scatterChart>
      <c:valAx>
        <c:axId val="2117137904"/>
        <c:scaling>
          <c:orientation val="minMax"/>
          <c:max val="1.0"/>
          <c:min val="-1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Control of corruption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151488"/>
        <c:crosses val="autoZero"/>
        <c:crossBetween val="midCat"/>
      </c:valAx>
      <c:valAx>
        <c:axId val="2117151488"/>
        <c:scaling>
          <c:orientation val="minMax"/>
          <c:min val="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Human Development Index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137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B9434-17BC-604C-9B76-488D0642A507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328182-9925-2D4D-98F1-755BE58C7DAF}">
      <dgm:prSet phldrT="[Text]" custT="1"/>
      <dgm:spPr>
        <a:solidFill>
          <a:srgbClr val="008000">
            <a:alpha val="25000"/>
          </a:srgbClr>
        </a:solidFill>
        <a:effectLst>
          <a:outerShdw blurRad="38100" dist="25400" dir="2700000" algn="br" rotWithShape="0">
            <a:srgbClr val="000000">
              <a:alpha val="10000"/>
            </a:srgbClr>
          </a:outerShdw>
        </a:effectLst>
      </dgm:spPr>
      <dgm:t>
        <a:bodyPr/>
        <a:lstStyle/>
        <a:p>
          <a:pPr algn="ctr">
            <a:spcAft>
              <a:spcPts val="0"/>
            </a:spcAft>
          </a:pPr>
          <a:r>
            <a:rPr lang="en-US" sz="1700" dirty="0" err="1" smtClean="0">
              <a:solidFill>
                <a:srgbClr val="000000"/>
              </a:solidFill>
              <a:latin typeface="Helvetica"/>
            </a:rPr>
            <a:t>Proceso</a:t>
          </a:r>
          <a:r>
            <a:rPr lang="en-US" sz="1700" baseline="0" dirty="0" smtClean="0">
              <a:solidFill>
                <a:srgbClr val="000000"/>
              </a:solidFill>
              <a:latin typeface="Helvetica"/>
            </a:rPr>
            <a:t> </a:t>
          </a:r>
          <a:r>
            <a:rPr lang="en-US" sz="1700" baseline="0" dirty="0" err="1" smtClean="0">
              <a:solidFill>
                <a:srgbClr val="000000"/>
              </a:solidFill>
              <a:latin typeface="Helvetica"/>
            </a:rPr>
            <a:t>participativo</a:t>
          </a:r>
          <a:r>
            <a:rPr lang="en-US" sz="1700" baseline="0" dirty="0" smtClean="0">
              <a:solidFill>
                <a:srgbClr val="000000"/>
              </a:solidFill>
              <a:latin typeface="Helvetica"/>
            </a:rPr>
            <a:t> </a:t>
          </a:r>
          <a:endParaRPr lang="en-US" sz="1700" dirty="0">
            <a:solidFill>
              <a:srgbClr val="000000"/>
            </a:solidFill>
            <a:latin typeface="Helvetica"/>
          </a:endParaRPr>
        </a:p>
      </dgm:t>
    </dgm:pt>
    <dgm:pt modelId="{48CA571C-06BF-0748-A29F-0D1EE615CBB3}" type="parTrans" cxnId="{737C1F4C-AC50-A945-872B-3C451BB6326C}">
      <dgm:prSet/>
      <dgm:spPr/>
      <dgm:t>
        <a:bodyPr/>
        <a:lstStyle/>
        <a:p>
          <a:endParaRPr lang="en-US"/>
        </a:p>
      </dgm:t>
    </dgm:pt>
    <dgm:pt modelId="{37D8B422-5C14-2F43-B989-252D48EFBABF}" type="sibTrans" cxnId="{737C1F4C-AC50-A945-872B-3C451BB6326C}">
      <dgm:prSet/>
      <dgm:spPr/>
      <dgm:t>
        <a:bodyPr/>
        <a:lstStyle/>
        <a:p>
          <a:endParaRPr lang="en-US"/>
        </a:p>
      </dgm:t>
    </dgm:pt>
    <dgm:pt modelId="{6597217A-0BA7-3541-AB09-5ED63E669409}">
      <dgm:prSet custT="1"/>
      <dgm:spPr>
        <a:solidFill>
          <a:schemeClr val="accent2">
            <a:lumMod val="75000"/>
            <a:alpha val="35000"/>
          </a:schemeClr>
        </a:solidFill>
        <a:effectLst>
          <a:outerShdw blurRad="38100" dist="25400" dir="2700000" algn="br" rotWithShape="0">
            <a:srgbClr val="000000">
              <a:alpha val="10000"/>
            </a:srgbClr>
          </a:outerShdw>
        </a:effectLst>
      </dgm:spPr>
      <dgm:t>
        <a:bodyPr/>
        <a:lstStyle/>
        <a:p>
          <a:pPr algn="ctr"/>
          <a:r>
            <a:rPr lang="en-US" sz="1700" dirty="0" err="1" smtClean="0">
              <a:solidFill>
                <a:srgbClr val="000000"/>
              </a:solidFill>
            </a:rPr>
            <a:t>Transformaci</a:t>
          </a:r>
          <a:r>
            <a:rPr lang="es-ES_tradnl" sz="1700" dirty="0" err="1" smtClean="0">
              <a:solidFill>
                <a:srgbClr val="000000"/>
              </a:solidFill>
            </a:rPr>
            <a:t>ó</a:t>
          </a:r>
          <a:r>
            <a:rPr lang="en-US" sz="1700" dirty="0" smtClean="0">
              <a:solidFill>
                <a:srgbClr val="000000"/>
              </a:solidFill>
            </a:rPr>
            <a:t>n</a:t>
          </a:r>
          <a:r>
            <a:rPr lang="en-US" sz="1700" baseline="0" dirty="0" smtClean="0">
              <a:solidFill>
                <a:srgbClr val="000000"/>
              </a:solidFill>
            </a:rPr>
            <a:t> d</a:t>
          </a:r>
          <a:r>
            <a:rPr lang="en-US" sz="1700" dirty="0" smtClean="0">
              <a:solidFill>
                <a:srgbClr val="000000"/>
              </a:solidFill>
            </a:rPr>
            <a:t>igital </a:t>
          </a:r>
          <a:endParaRPr lang="en-US" sz="1700" dirty="0">
            <a:solidFill>
              <a:srgbClr val="000000"/>
            </a:solidFill>
          </a:endParaRPr>
        </a:p>
      </dgm:t>
    </dgm:pt>
    <dgm:pt modelId="{38DCD9DE-B1FA-7648-B93E-06FB82FA5CA6}" type="parTrans" cxnId="{B0C95E0A-8B76-1B4E-A275-E2BAD08F1DE1}">
      <dgm:prSet/>
      <dgm:spPr/>
      <dgm:t>
        <a:bodyPr/>
        <a:lstStyle/>
        <a:p>
          <a:endParaRPr lang="en-US"/>
        </a:p>
      </dgm:t>
    </dgm:pt>
    <dgm:pt modelId="{7DCB5B9B-5307-4044-A1F3-7BAF4DFA9BA6}" type="sibTrans" cxnId="{B0C95E0A-8B76-1B4E-A275-E2BAD08F1DE1}">
      <dgm:prSet/>
      <dgm:spPr/>
      <dgm:t>
        <a:bodyPr/>
        <a:lstStyle/>
        <a:p>
          <a:endParaRPr lang="en-US"/>
        </a:p>
      </dgm:t>
    </dgm:pt>
    <dgm:pt modelId="{415D3DAB-8259-874A-ACB7-8C87119D7817}">
      <dgm:prSet custT="1"/>
      <dgm:spPr>
        <a:solidFill>
          <a:srgbClr val="E5243B">
            <a:alpha val="35000"/>
          </a:srgbClr>
        </a:solidFill>
        <a:effectLst>
          <a:outerShdw blurRad="38100" dist="25400" dir="2700000" algn="br" rotWithShape="0">
            <a:srgbClr val="000000">
              <a:alpha val="10000"/>
            </a:srgbClr>
          </a:outerShdw>
        </a:effectLst>
      </dgm:spPr>
      <dgm:t>
        <a:bodyPr/>
        <a:lstStyle/>
        <a:p>
          <a:pPr algn="ctr"/>
          <a:r>
            <a:rPr lang="en-US" sz="1700" dirty="0" smtClean="0">
              <a:solidFill>
                <a:srgbClr val="000000"/>
              </a:solidFill>
              <a:latin typeface="Helvetica"/>
            </a:rPr>
            <a:t>El</a:t>
          </a:r>
          <a:r>
            <a:rPr lang="en-US" sz="1700" baseline="0" dirty="0" smtClean="0">
              <a:solidFill>
                <a:srgbClr val="000000"/>
              </a:solidFill>
              <a:latin typeface="Helvetica"/>
            </a:rPr>
            <a:t> indispensable </a:t>
          </a:r>
          <a:r>
            <a:rPr lang="en-US" sz="1700" baseline="0" dirty="0" err="1" smtClean="0">
              <a:solidFill>
                <a:srgbClr val="000000"/>
              </a:solidFill>
              <a:latin typeface="Helvetica"/>
            </a:rPr>
            <a:t>contrato</a:t>
          </a:r>
          <a:r>
            <a:rPr lang="en-US" sz="1700" baseline="0" dirty="0" smtClean="0">
              <a:solidFill>
                <a:srgbClr val="000000"/>
              </a:solidFill>
              <a:latin typeface="Helvetica"/>
            </a:rPr>
            <a:t> social</a:t>
          </a:r>
          <a:endParaRPr lang="en-US" sz="1700" dirty="0">
            <a:solidFill>
              <a:srgbClr val="000000"/>
            </a:solidFill>
            <a:latin typeface="Helvetica"/>
          </a:endParaRPr>
        </a:p>
      </dgm:t>
    </dgm:pt>
    <dgm:pt modelId="{ACEA0465-1BB9-EF42-ACF2-E4F038328DB0}" type="parTrans" cxnId="{71D0A952-1E1A-E241-84A9-7D17F4E594CA}">
      <dgm:prSet/>
      <dgm:spPr/>
      <dgm:t>
        <a:bodyPr/>
        <a:lstStyle/>
        <a:p>
          <a:endParaRPr lang="en-US"/>
        </a:p>
      </dgm:t>
    </dgm:pt>
    <dgm:pt modelId="{A5BA2F8D-4034-0D48-B976-63FC3300BD49}" type="sibTrans" cxnId="{71D0A952-1E1A-E241-84A9-7D17F4E594CA}">
      <dgm:prSet/>
      <dgm:spPr/>
      <dgm:t>
        <a:bodyPr/>
        <a:lstStyle/>
        <a:p>
          <a:endParaRPr lang="en-US"/>
        </a:p>
      </dgm:t>
    </dgm:pt>
    <dgm:pt modelId="{69ED171F-4902-5148-AA88-7A73D2CCEB43}" type="pres">
      <dgm:prSet presAssocID="{608B9434-17BC-604C-9B76-488D0642A5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21AFB5-2889-5D46-B748-F6DBB56C832F}" type="pres">
      <dgm:prSet presAssocID="{6597217A-0BA7-3541-AB09-5ED63E669409}" presName="linNode" presStyleCnt="0"/>
      <dgm:spPr/>
    </dgm:pt>
    <dgm:pt modelId="{59F2ABB3-FB5E-FE48-A9CB-FC2DB7E92717}" type="pres">
      <dgm:prSet presAssocID="{6597217A-0BA7-3541-AB09-5ED63E669409}" presName="parentText" presStyleLbl="node1" presStyleIdx="0" presStyleCnt="3" custScaleX="81150" custLinFactNeighborX="-890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8420F8-7D2B-BB41-9F03-DBE784518530}" type="pres">
      <dgm:prSet presAssocID="{7DCB5B9B-5307-4044-A1F3-7BAF4DFA9BA6}" presName="sp" presStyleCnt="0"/>
      <dgm:spPr/>
    </dgm:pt>
    <dgm:pt modelId="{9643C3BB-541D-4E4B-8940-2DA6B2C87766}" type="pres">
      <dgm:prSet presAssocID="{72328182-9925-2D4D-98F1-755BE58C7DAF}" presName="linNode" presStyleCnt="0"/>
      <dgm:spPr/>
    </dgm:pt>
    <dgm:pt modelId="{15B4CA11-C2E3-5240-910C-1A5CB3D0EEB1}" type="pres">
      <dgm:prSet presAssocID="{72328182-9925-2D4D-98F1-755BE58C7DAF}" presName="parentText" presStyleLbl="node1" presStyleIdx="1" presStyleCnt="3" custScaleX="81582" custLinFactNeighborX="-890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2F5D7A-648C-2F43-B640-532217126C9F}" type="pres">
      <dgm:prSet presAssocID="{37D8B422-5C14-2F43-B989-252D48EFBABF}" presName="sp" presStyleCnt="0"/>
      <dgm:spPr/>
    </dgm:pt>
    <dgm:pt modelId="{A976F5A8-D4B5-1740-8B85-75D807B7ECF1}" type="pres">
      <dgm:prSet presAssocID="{415D3DAB-8259-874A-ACB7-8C87119D7817}" presName="linNode" presStyleCnt="0"/>
      <dgm:spPr/>
    </dgm:pt>
    <dgm:pt modelId="{8694E317-CA0A-9045-9DCC-ADAB6AFAABB1}" type="pres">
      <dgm:prSet presAssocID="{415D3DAB-8259-874A-ACB7-8C87119D7817}" presName="parentText" presStyleLbl="node1" presStyleIdx="2" presStyleCnt="3" custScaleX="81929" custLinFactNeighborX="-8906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19D128-515A-134D-9CAE-B277554EF9E3}" type="presOf" srcId="{6597217A-0BA7-3541-AB09-5ED63E669409}" destId="{59F2ABB3-FB5E-FE48-A9CB-FC2DB7E92717}" srcOrd="0" destOrd="0" presId="urn:microsoft.com/office/officeart/2005/8/layout/vList5"/>
    <dgm:cxn modelId="{ECCA8513-4725-864C-9061-2D6A811E169B}" type="presOf" srcId="{72328182-9925-2D4D-98F1-755BE58C7DAF}" destId="{15B4CA11-C2E3-5240-910C-1A5CB3D0EEB1}" srcOrd="0" destOrd="0" presId="urn:microsoft.com/office/officeart/2005/8/layout/vList5"/>
    <dgm:cxn modelId="{71D0A952-1E1A-E241-84A9-7D17F4E594CA}" srcId="{608B9434-17BC-604C-9B76-488D0642A507}" destId="{415D3DAB-8259-874A-ACB7-8C87119D7817}" srcOrd="2" destOrd="0" parTransId="{ACEA0465-1BB9-EF42-ACF2-E4F038328DB0}" sibTransId="{A5BA2F8D-4034-0D48-B976-63FC3300BD49}"/>
    <dgm:cxn modelId="{737C1F4C-AC50-A945-872B-3C451BB6326C}" srcId="{608B9434-17BC-604C-9B76-488D0642A507}" destId="{72328182-9925-2D4D-98F1-755BE58C7DAF}" srcOrd="1" destOrd="0" parTransId="{48CA571C-06BF-0748-A29F-0D1EE615CBB3}" sibTransId="{37D8B422-5C14-2F43-B989-252D48EFBABF}"/>
    <dgm:cxn modelId="{7781AFA9-BA8E-9146-8351-9137A413DF22}" type="presOf" srcId="{415D3DAB-8259-874A-ACB7-8C87119D7817}" destId="{8694E317-CA0A-9045-9DCC-ADAB6AFAABB1}" srcOrd="0" destOrd="0" presId="urn:microsoft.com/office/officeart/2005/8/layout/vList5"/>
    <dgm:cxn modelId="{3D05D94D-8389-F14C-A642-89E306030407}" type="presOf" srcId="{608B9434-17BC-604C-9B76-488D0642A507}" destId="{69ED171F-4902-5148-AA88-7A73D2CCEB43}" srcOrd="0" destOrd="0" presId="urn:microsoft.com/office/officeart/2005/8/layout/vList5"/>
    <dgm:cxn modelId="{B0C95E0A-8B76-1B4E-A275-E2BAD08F1DE1}" srcId="{608B9434-17BC-604C-9B76-488D0642A507}" destId="{6597217A-0BA7-3541-AB09-5ED63E669409}" srcOrd="0" destOrd="0" parTransId="{38DCD9DE-B1FA-7648-B93E-06FB82FA5CA6}" sibTransId="{7DCB5B9B-5307-4044-A1F3-7BAF4DFA9BA6}"/>
    <dgm:cxn modelId="{5193D4ED-93C0-7641-8514-D69BA6949A71}" type="presParOf" srcId="{69ED171F-4902-5148-AA88-7A73D2CCEB43}" destId="{8B21AFB5-2889-5D46-B748-F6DBB56C832F}" srcOrd="0" destOrd="0" presId="urn:microsoft.com/office/officeart/2005/8/layout/vList5"/>
    <dgm:cxn modelId="{D850EBE7-05D7-194E-8646-4C7C196E48E3}" type="presParOf" srcId="{8B21AFB5-2889-5D46-B748-F6DBB56C832F}" destId="{59F2ABB3-FB5E-FE48-A9CB-FC2DB7E92717}" srcOrd="0" destOrd="0" presId="urn:microsoft.com/office/officeart/2005/8/layout/vList5"/>
    <dgm:cxn modelId="{831E3308-4DED-2B43-9A38-FCB7C202950A}" type="presParOf" srcId="{69ED171F-4902-5148-AA88-7A73D2CCEB43}" destId="{818420F8-7D2B-BB41-9F03-DBE784518530}" srcOrd="1" destOrd="0" presId="urn:microsoft.com/office/officeart/2005/8/layout/vList5"/>
    <dgm:cxn modelId="{94195782-1EAB-3E4B-9319-7223A18BA4B0}" type="presParOf" srcId="{69ED171F-4902-5148-AA88-7A73D2CCEB43}" destId="{9643C3BB-541D-4E4B-8940-2DA6B2C87766}" srcOrd="2" destOrd="0" presId="urn:microsoft.com/office/officeart/2005/8/layout/vList5"/>
    <dgm:cxn modelId="{04EF5134-F5B3-A74E-A702-9A46315F592A}" type="presParOf" srcId="{9643C3BB-541D-4E4B-8940-2DA6B2C87766}" destId="{15B4CA11-C2E3-5240-910C-1A5CB3D0EEB1}" srcOrd="0" destOrd="0" presId="urn:microsoft.com/office/officeart/2005/8/layout/vList5"/>
    <dgm:cxn modelId="{8599EC56-CEA8-5740-9C82-7407CFB81E3F}" type="presParOf" srcId="{69ED171F-4902-5148-AA88-7A73D2CCEB43}" destId="{EF2F5D7A-648C-2F43-B640-532217126C9F}" srcOrd="3" destOrd="0" presId="urn:microsoft.com/office/officeart/2005/8/layout/vList5"/>
    <dgm:cxn modelId="{80A050D7-2FD9-644A-A533-EFF686D63275}" type="presParOf" srcId="{69ED171F-4902-5148-AA88-7A73D2CCEB43}" destId="{A976F5A8-D4B5-1740-8B85-75D807B7ECF1}" srcOrd="4" destOrd="0" presId="urn:microsoft.com/office/officeart/2005/8/layout/vList5"/>
    <dgm:cxn modelId="{3D4FE1B5-D471-924B-A682-6C64292037D3}" type="presParOf" srcId="{A976F5A8-D4B5-1740-8B85-75D807B7ECF1}" destId="{8694E317-CA0A-9045-9DCC-ADAB6AFAABB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7BF8B-F433-4151-88CF-01506E6E991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2DBC69-9270-4605-A597-EDEE9CDA5CB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El </a:t>
          </a:r>
          <a:r>
            <a:rPr lang="en-US" dirty="0" err="1" smtClean="0"/>
            <a:t>surgimiento</a:t>
          </a:r>
          <a:r>
            <a:rPr lang="en-US" dirty="0" smtClean="0"/>
            <a:t> se </a:t>
          </a:r>
          <a:r>
            <a:rPr lang="en-US" b="1" dirty="0" smtClean="0"/>
            <a:t>CONSOLIDA </a:t>
          </a:r>
          <a:r>
            <a:rPr lang="en-US" dirty="0" smtClean="0"/>
            <a:t>en </a:t>
          </a:r>
          <a:r>
            <a:rPr lang="es-ES_tradnl" dirty="0" smtClean="0"/>
            <a:t>Á</a:t>
          </a:r>
          <a:r>
            <a:rPr lang="en-US" dirty="0" err="1" smtClean="0"/>
            <a:t>frica</a:t>
          </a:r>
          <a:endParaRPr lang="en-US" dirty="0"/>
        </a:p>
      </dgm:t>
    </dgm:pt>
    <dgm:pt modelId="{1FAE897E-6B99-4342-8FA0-FF3AEEAB8276}" type="parTrans" cxnId="{208B4070-7820-4D29-A037-4401A327E3DD}">
      <dgm:prSet/>
      <dgm:spPr/>
      <dgm:t>
        <a:bodyPr/>
        <a:lstStyle/>
        <a:p>
          <a:endParaRPr lang="en-US"/>
        </a:p>
      </dgm:t>
    </dgm:pt>
    <dgm:pt modelId="{62358DD3-EBAD-4F11-898A-FDD587737CD5}" type="sibTrans" cxnId="{208B4070-7820-4D29-A037-4401A327E3DD}">
      <dgm:prSet/>
      <dgm:spPr/>
      <dgm:t>
        <a:bodyPr/>
        <a:lstStyle/>
        <a:p>
          <a:endParaRPr lang="en-US"/>
        </a:p>
      </dgm:t>
    </dgm:pt>
    <dgm:pt modelId="{BCBB5E09-9E7A-4A08-A9EE-91612CD0AC3A}">
      <dgm:prSet phldrT="[Text]" custT="1"/>
      <dgm:spPr/>
      <dgm:t>
        <a:bodyPr/>
        <a:lstStyle/>
        <a:p>
          <a:pPr algn="ctr">
            <a:spcBef>
              <a:spcPts val="1200"/>
            </a:spcBef>
          </a:pPr>
          <a:r>
            <a:rPr lang="en-US" sz="1600" dirty="0" err="1" smtClean="0"/>
            <a:t>Creaci</a:t>
          </a:r>
          <a:r>
            <a:rPr lang="es-ES_tradnl" sz="1600" dirty="0" err="1" smtClean="0"/>
            <a:t>ón</a:t>
          </a:r>
          <a:r>
            <a:rPr lang="es-ES_tradnl" sz="1600" dirty="0" smtClean="0"/>
            <a:t> de Estados</a:t>
          </a:r>
          <a:r>
            <a:rPr lang="es-ES_tradnl" sz="1600" baseline="0" dirty="0" smtClean="0"/>
            <a:t>   desarrollistas más fuertes</a:t>
          </a:r>
          <a:endParaRPr lang="en-US" sz="1600" dirty="0"/>
        </a:p>
      </dgm:t>
    </dgm:pt>
    <dgm:pt modelId="{585248F7-B5AC-406B-BDB8-789C760DCA66}" type="parTrans" cxnId="{1B22FF88-603E-441A-A43A-D9299FF79734}">
      <dgm:prSet/>
      <dgm:spPr/>
      <dgm:t>
        <a:bodyPr/>
        <a:lstStyle/>
        <a:p>
          <a:endParaRPr lang="en-US"/>
        </a:p>
      </dgm:t>
    </dgm:pt>
    <dgm:pt modelId="{853DF1EA-3650-4C76-A990-6614D738FE9B}" type="sibTrans" cxnId="{1B22FF88-603E-441A-A43A-D9299FF79734}">
      <dgm:prSet/>
      <dgm:spPr/>
      <dgm:t>
        <a:bodyPr/>
        <a:lstStyle/>
        <a:p>
          <a:endParaRPr lang="en-US"/>
        </a:p>
      </dgm:t>
    </dgm:pt>
    <dgm:pt modelId="{8F564872-A973-419F-B0C1-79C7275F9EF9}">
      <dgm:prSet phldrT="[Text]" custT="1"/>
      <dgm:spPr/>
      <dgm:t>
        <a:bodyPr/>
        <a:lstStyle/>
        <a:p>
          <a:pPr algn="ctr">
            <a:spcBef>
              <a:spcPct val="0"/>
            </a:spcBef>
          </a:pPr>
          <a:r>
            <a:rPr lang="en-US" sz="1600" dirty="0" smtClean="0"/>
            <a:t>R</a:t>
          </a:r>
          <a:r>
            <a:rPr lang="es-ES_tradnl" sz="1600" dirty="0" smtClean="0"/>
            <a:t>á</a:t>
          </a:r>
          <a:r>
            <a:rPr lang="en-US" sz="1600" dirty="0" err="1" smtClean="0"/>
            <a:t>pida</a:t>
          </a:r>
          <a:r>
            <a:rPr lang="en-US" sz="1600" dirty="0" smtClean="0"/>
            <a:t> </a:t>
          </a:r>
          <a:r>
            <a:rPr lang="en-US" sz="1600" dirty="0" err="1" smtClean="0"/>
            <a:t>transformaci</a:t>
          </a:r>
          <a:r>
            <a:rPr lang="es-ES_tradnl" sz="1600" dirty="0" err="1" smtClean="0"/>
            <a:t>ón</a:t>
          </a:r>
          <a:r>
            <a:rPr lang="en-US" sz="1600" dirty="0" smtClean="0"/>
            <a:t> econ</a:t>
          </a:r>
          <a:r>
            <a:rPr lang="es-ES_tradnl" sz="1600" dirty="0" err="1" smtClean="0"/>
            <a:t>ómica</a:t>
          </a:r>
          <a:r>
            <a:rPr lang="es-ES_tradnl" sz="1600" dirty="0" smtClean="0"/>
            <a:t> estructural</a:t>
          </a:r>
          <a:endParaRPr lang="en-US" sz="1600" dirty="0"/>
        </a:p>
      </dgm:t>
    </dgm:pt>
    <dgm:pt modelId="{9E17348F-C9C6-4B66-BD62-60F614C0630D}" type="parTrans" cxnId="{ACD39BA7-BC95-4401-AC80-88C7098F6873}">
      <dgm:prSet/>
      <dgm:spPr/>
      <dgm:t>
        <a:bodyPr/>
        <a:lstStyle/>
        <a:p>
          <a:endParaRPr lang="en-US"/>
        </a:p>
      </dgm:t>
    </dgm:pt>
    <dgm:pt modelId="{D64776B3-63B4-48CD-832C-B43797FC62F2}" type="sibTrans" cxnId="{ACD39BA7-BC95-4401-AC80-88C7098F6873}">
      <dgm:prSet/>
      <dgm:spPr/>
      <dgm:t>
        <a:bodyPr/>
        <a:lstStyle/>
        <a:p>
          <a:endParaRPr lang="en-US"/>
        </a:p>
      </dgm:t>
    </dgm:pt>
    <dgm:pt modelId="{964CD56B-957E-46DE-9264-9C4F55F3DA90}">
      <dgm:prSet phldrT="[Text]"/>
      <dgm:spPr/>
      <dgm:t>
        <a:bodyPr/>
        <a:lstStyle/>
        <a:p>
          <a:r>
            <a:rPr lang="en-US" dirty="0" smtClean="0"/>
            <a:t>PERO </a:t>
          </a:r>
          <a:r>
            <a:rPr lang="en-US" dirty="0" err="1" smtClean="0"/>
            <a:t>su</a:t>
          </a:r>
          <a:r>
            <a:rPr lang="en-US" dirty="0" smtClean="0"/>
            <a:t> </a:t>
          </a:r>
          <a:r>
            <a:rPr lang="en-US" b="1" dirty="0" smtClean="0"/>
            <a:t>VIABILIDAD</a:t>
          </a:r>
          <a:r>
            <a:rPr lang="en-US" b="1" baseline="0" dirty="0" smtClean="0"/>
            <a:t> A LARGO PLAZO</a:t>
          </a:r>
          <a:r>
            <a:rPr lang="en-US" b="1" dirty="0" smtClean="0"/>
            <a:t> </a:t>
          </a:r>
          <a:r>
            <a:rPr lang="en-US" dirty="0" err="1" smtClean="0"/>
            <a:t>exige</a:t>
          </a:r>
          <a:r>
            <a:rPr lang="en-US" dirty="0" smtClean="0"/>
            <a:t> </a:t>
          </a:r>
          <a:endParaRPr lang="en-US" dirty="0"/>
        </a:p>
      </dgm:t>
    </dgm:pt>
    <dgm:pt modelId="{A69AE2BE-EE9D-427A-B4BD-97065D258167}" type="parTrans" cxnId="{A7051954-A7A5-44B0-8062-C4996B945504}">
      <dgm:prSet/>
      <dgm:spPr/>
      <dgm:t>
        <a:bodyPr/>
        <a:lstStyle/>
        <a:p>
          <a:endParaRPr lang="en-US"/>
        </a:p>
      </dgm:t>
    </dgm:pt>
    <dgm:pt modelId="{1390453E-EACF-4441-81E8-3EFEEE270AA1}" type="sibTrans" cxnId="{A7051954-A7A5-44B0-8062-C4996B945504}">
      <dgm:prSet/>
      <dgm:spPr/>
      <dgm:t>
        <a:bodyPr/>
        <a:lstStyle/>
        <a:p>
          <a:endParaRPr lang="en-US"/>
        </a:p>
      </dgm:t>
    </dgm:pt>
    <dgm:pt modelId="{6063D257-A419-40DC-917F-1BDBA476D11D}">
      <dgm:prSet phldrT="[Text]"/>
      <dgm:spPr/>
      <dgm:t>
        <a:bodyPr/>
        <a:lstStyle/>
        <a:p>
          <a:pPr algn="ctr"/>
          <a:r>
            <a:rPr lang="en-US" dirty="0" err="1" smtClean="0"/>
            <a:t>Ampliar</a:t>
          </a:r>
          <a:r>
            <a:rPr lang="en-US" dirty="0" smtClean="0"/>
            <a:t> el </a:t>
          </a:r>
          <a:r>
            <a:rPr lang="en-US" dirty="0" err="1" smtClean="0"/>
            <a:t>espacio</a:t>
          </a:r>
          <a:r>
            <a:rPr lang="en-US" dirty="0" smtClean="0"/>
            <a:t> fiscal del Estado para </a:t>
          </a:r>
          <a:r>
            <a:rPr lang="en-US" dirty="0" err="1" smtClean="0"/>
            <a:t>fomentar</a:t>
          </a:r>
          <a:r>
            <a:rPr lang="en-US" dirty="0" smtClean="0"/>
            <a:t> el </a:t>
          </a:r>
          <a:r>
            <a:rPr lang="en-US" dirty="0" err="1" smtClean="0"/>
            <a:t>desarrollo</a:t>
          </a:r>
          <a:endParaRPr lang="en-US" dirty="0"/>
        </a:p>
      </dgm:t>
    </dgm:pt>
    <dgm:pt modelId="{F9D6C496-D5CD-4E85-9163-AB31EBBC49ED}" type="parTrans" cxnId="{33F605C6-DF8F-43E5-95B4-3618D98ADB05}">
      <dgm:prSet/>
      <dgm:spPr/>
      <dgm:t>
        <a:bodyPr/>
        <a:lstStyle/>
        <a:p>
          <a:endParaRPr lang="en-US"/>
        </a:p>
      </dgm:t>
    </dgm:pt>
    <dgm:pt modelId="{8B0C7799-317B-4230-8C65-D08894ECA45C}" type="sibTrans" cxnId="{33F605C6-DF8F-43E5-95B4-3618D98ADB05}">
      <dgm:prSet/>
      <dgm:spPr/>
      <dgm:t>
        <a:bodyPr/>
        <a:lstStyle/>
        <a:p>
          <a:endParaRPr lang="en-US"/>
        </a:p>
      </dgm:t>
    </dgm:pt>
    <dgm:pt modelId="{BCBCC912-BB4D-4E82-8AD8-C9D4B7247E1D}">
      <dgm:prSet phldrT="[Text]"/>
      <dgm:spPr/>
      <dgm:t>
        <a:bodyPr/>
        <a:lstStyle/>
        <a:p>
          <a:pPr algn="ctr"/>
          <a:r>
            <a:rPr lang="en-US" dirty="0" err="1" smtClean="0"/>
            <a:t>Innovaci</a:t>
          </a:r>
          <a:r>
            <a:rPr lang="es-ES_tradnl" dirty="0" err="1" smtClean="0"/>
            <a:t>ón</a:t>
          </a:r>
          <a:r>
            <a:rPr lang="es-ES_tradnl" dirty="0" smtClean="0"/>
            <a:t> continua para alcanzar un nivel de productividad más alto</a:t>
          </a:r>
          <a:endParaRPr lang="en-US" dirty="0"/>
        </a:p>
      </dgm:t>
    </dgm:pt>
    <dgm:pt modelId="{C59768DF-58F9-4D88-9446-BA2B2AF6D7D3}" type="parTrans" cxnId="{880115CB-E8DE-4083-A123-CECF1979A9DB}">
      <dgm:prSet/>
      <dgm:spPr/>
      <dgm:t>
        <a:bodyPr/>
        <a:lstStyle/>
        <a:p>
          <a:endParaRPr lang="en-US"/>
        </a:p>
      </dgm:t>
    </dgm:pt>
    <dgm:pt modelId="{2E16AB05-6FE6-4D7E-9256-7602AC230766}" type="sibTrans" cxnId="{880115CB-E8DE-4083-A123-CECF1979A9DB}">
      <dgm:prSet/>
      <dgm:spPr/>
      <dgm:t>
        <a:bodyPr/>
        <a:lstStyle/>
        <a:p>
          <a:endParaRPr lang="en-US"/>
        </a:p>
      </dgm:t>
    </dgm:pt>
    <dgm:pt modelId="{292E15F1-FCDE-4C4F-A575-0665F88856A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Las </a:t>
          </a:r>
          <a:r>
            <a:rPr lang="en-US" dirty="0" err="1" smtClean="0"/>
            <a:t>exigencias</a:t>
          </a:r>
          <a:r>
            <a:rPr lang="en-US" dirty="0" smtClean="0"/>
            <a:t> de </a:t>
          </a:r>
          <a:r>
            <a:rPr lang="en-US" dirty="0" err="1" smtClean="0"/>
            <a:t>su</a:t>
          </a:r>
          <a:r>
            <a:rPr lang="en-US" dirty="0" smtClean="0"/>
            <a:t> </a:t>
          </a:r>
          <a:r>
            <a:rPr lang="en-US" b="1" dirty="0" smtClean="0"/>
            <a:t>SOSTENIBILIDAD</a:t>
          </a:r>
          <a:r>
            <a:rPr lang="en-US" b="1" baseline="0" dirty="0" smtClean="0"/>
            <a:t> </a:t>
          </a:r>
          <a:r>
            <a:rPr lang="en-US" dirty="0" err="1" smtClean="0"/>
            <a:t>incluyen</a:t>
          </a:r>
          <a:endParaRPr lang="en-US" dirty="0"/>
        </a:p>
      </dgm:t>
    </dgm:pt>
    <dgm:pt modelId="{2F744A9F-3B58-4580-BC52-F4DEAF98DE82}" type="parTrans" cxnId="{C24B5119-F2C6-45BA-BDE1-628B46DD5388}">
      <dgm:prSet/>
      <dgm:spPr/>
      <dgm:t>
        <a:bodyPr/>
        <a:lstStyle/>
        <a:p>
          <a:endParaRPr lang="en-US"/>
        </a:p>
      </dgm:t>
    </dgm:pt>
    <dgm:pt modelId="{F5911C87-B027-45C9-8D86-08BC712C7E95}" type="sibTrans" cxnId="{C24B5119-F2C6-45BA-BDE1-628B46DD5388}">
      <dgm:prSet/>
      <dgm:spPr/>
      <dgm:t>
        <a:bodyPr/>
        <a:lstStyle/>
        <a:p>
          <a:endParaRPr lang="en-US"/>
        </a:p>
      </dgm:t>
    </dgm:pt>
    <dgm:pt modelId="{B5A5A042-CA69-4647-9114-79680ABEF6C3}">
      <dgm:prSet phldrT="[Text]"/>
      <dgm:spPr/>
      <dgm:t>
        <a:bodyPr/>
        <a:lstStyle/>
        <a:p>
          <a:pPr algn="ctr"/>
          <a:r>
            <a:rPr lang="en-US" dirty="0" err="1" smtClean="0"/>
            <a:t>Fortalecimiento</a:t>
          </a:r>
          <a:r>
            <a:rPr lang="en-US" dirty="0" smtClean="0"/>
            <a:t> de la </a:t>
          </a:r>
          <a:r>
            <a:rPr lang="en-US" dirty="0" err="1" smtClean="0"/>
            <a:t>participaci</a:t>
          </a:r>
          <a:r>
            <a:rPr lang="es-ES_tradnl" dirty="0" err="1" smtClean="0"/>
            <a:t>ón</a:t>
          </a:r>
          <a:r>
            <a:rPr lang="es-ES_tradnl" dirty="0" smtClean="0"/>
            <a:t> ciudadana y de actores </a:t>
          </a:r>
          <a:r>
            <a:rPr lang="en-US" dirty="0" smtClean="0"/>
            <a:t>no </a:t>
          </a:r>
          <a:r>
            <a:rPr lang="en-US" dirty="0" err="1" smtClean="0"/>
            <a:t>estatales</a:t>
          </a:r>
          <a:endParaRPr lang="en-US" dirty="0"/>
        </a:p>
      </dgm:t>
    </dgm:pt>
    <dgm:pt modelId="{C409F7F3-E6D7-404C-A4F2-406E79B06B1F}" type="parTrans" cxnId="{3BAAC098-4CC9-4504-BD5B-139A4ACC1B4C}">
      <dgm:prSet/>
      <dgm:spPr/>
      <dgm:t>
        <a:bodyPr/>
        <a:lstStyle/>
        <a:p>
          <a:endParaRPr lang="en-US"/>
        </a:p>
      </dgm:t>
    </dgm:pt>
    <dgm:pt modelId="{0F979494-EAD0-457B-BC82-E792A6D5CAB5}" type="sibTrans" cxnId="{3BAAC098-4CC9-4504-BD5B-139A4ACC1B4C}">
      <dgm:prSet/>
      <dgm:spPr/>
      <dgm:t>
        <a:bodyPr/>
        <a:lstStyle/>
        <a:p>
          <a:endParaRPr lang="en-US"/>
        </a:p>
      </dgm:t>
    </dgm:pt>
    <dgm:pt modelId="{D9B8AD9E-B6F3-4AA9-B8AA-D6A85E039823}">
      <dgm:prSet phldrT="[Text]"/>
      <dgm:spPr/>
      <dgm:t>
        <a:bodyPr/>
        <a:lstStyle/>
        <a:p>
          <a:pPr algn="ctr"/>
          <a:r>
            <a:rPr lang="en-US" dirty="0" smtClean="0"/>
            <a:t>Di</a:t>
          </a:r>
          <a:r>
            <a:rPr lang="es-ES_tradnl" dirty="0" err="1" smtClean="0"/>
            <a:t>álogo</a:t>
          </a:r>
          <a:r>
            <a:rPr lang="es-ES_tradnl" dirty="0" smtClean="0"/>
            <a:t> político inclusivo con todos los actores para evitar perturbaciones debido a cambios de liderazgo</a:t>
          </a:r>
          <a:endParaRPr lang="en-US" dirty="0"/>
        </a:p>
      </dgm:t>
    </dgm:pt>
    <dgm:pt modelId="{C84FBBA8-A9F5-44D5-AE62-79A8D1C1F95E}" type="parTrans" cxnId="{058A0658-E40D-4A4E-887B-23B5CB9B7EE2}">
      <dgm:prSet/>
      <dgm:spPr/>
      <dgm:t>
        <a:bodyPr/>
        <a:lstStyle/>
        <a:p>
          <a:endParaRPr lang="en-US"/>
        </a:p>
      </dgm:t>
    </dgm:pt>
    <dgm:pt modelId="{DC0DD447-4C01-476B-8591-FD07A5F08CC4}" type="sibTrans" cxnId="{058A0658-E40D-4A4E-887B-23B5CB9B7EE2}">
      <dgm:prSet/>
      <dgm:spPr/>
      <dgm:t>
        <a:bodyPr/>
        <a:lstStyle/>
        <a:p>
          <a:endParaRPr lang="en-US"/>
        </a:p>
      </dgm:t>
    </dgm:pt>
    <dgm:pt modelId="{2463AEEE-EEC2-42FA-8FE6-3192816C49DC}">
      <dgm:prSet phldrT="[Text]" custT="1"/>
      <dgm:spPr/>
      <dgm:t>
        <a:bodyPr/>
        <a:lstStyle/>
        <a:p>
          <a:pPr algn="ctr">
            <a:spcBef>
              <a:spcPct val="0"/>
            </a:spcBef>
          </a:pPr>
          <a:r>
            <a:rPr lang="en-US" sz="1600" dirty="0" err="1" smtClean="0"/>
            <a:t>Impacto</a:t>
          </a:r>
          <a:r>
            <a:rPr lang="en-US" sz="1600" dirty="0" smtClean="0"/>
            <a:t> </a:t>
          </a:r>
          <a:r>
            <a:rPr lang="en-US" sz="1600" dirty="0" err="1" smtClean="0"/>
            <a:t>positivo</a:t>
          </a:r>
          <a:r>
            <a:rPr lang="en-US" sz="1600" dirty="0" smtClean="0"/>
            <a:t> en el</a:t>
          </a:r>
          <a:r>
            <a:rPr lang="en-US" sz="1600" baseline="0" dirty="0" smtClean="0"/>
            <a:t> </a:t>
          </a:r>
          <a:r>
            <a:rPr lang="en-US" sz="1600" dirty="0" err="1" smtClean="0"/>
            <a:t>desarrollo</a:t>
          </a:r>
          <a:r>
            <a:rPr lang="en-US" sz="1600" dirty="0" smtClean="0"/>
            <a:t> </a:t>
          </a:r>
          <a:r>
            <a:rPr lang="en-US" sz="1600" dirty="0" err="1" smtClean="0"/>
            <a:t>humano</a:t>
          </a:r>
          <a:endParaRPr lang="en-US" sz="1600" dirty="0"/>
        </a:p>
      </dgm:t>
    </dgm:pt>
    <dgm:pt modelId="{FE0E4E20-AA40-47C6-8138-B0AABC487DE2}" type="parTrans" cxnId="{C7E2750C-4328-40F8-9E72-8FA94D8F7CC0}">
      <dgm:prSet/>
      <dgm:spPr/>
      <dgm:t>
        <a:bodyPr/>
        <a:lstStyle/>
        <a:p>
          <a:endParaRPr lang="en-US"/>
        </a:p>
      </dgm:t>
    </dgm:pt>
    <dgm:pt modelId="{B6B6292D-9329-4FF2-9E20-598A03D97732}" type="sibTrans" cxnId="{C7E2750C-4328-40F8-9E72-8FA94D8F7CC0}">
      <dgm:prSet/>
      <dgm:spPr/>
      <dgm:t>
        <a:bodyPr/>
        <a:lstStyle/>
        <a:p>
          <a:endParaRPr lang="en-US"/>
        </a:p>
      </dgm:t>
    </dgm:pt>
    <dgm:pt modelId="{B9118237-A6CC-45C5-91F5-10797C1302A1}">
      <dgm:prSet phldrT="[Text]"/>
      <dgm:spPr/>
      <dgm:t>
        <a:bodyPr/>
        <a:lstStyle/>
        <a:p>
          <a:pPr algn="ctr"/>
          <a:r>
            <a:rPr lang="en-US" dirty="0" err="1" smtClean="0"/>
            <a:t>Integraci</a:t>
          </a:r>
          <a:r>
            <a:rPr lang="es-ES_tradnl" dirty="0" err="1" smtClean="0"/>
            <a:t>ón</a:t>
          </a:r>
          <a:r>
            <a:rPr lang="es-ES_tradnl" dirty="0" smtClean="0"/>
            <a:t> regional y</a:t>
          </a:r>
          <a:r>
            <a:rPr lang="es-ES_tradnl" baseline="0" dirty="0" smtClean="0"/>
            <a:t> </a:t>
          </a:r>
          <a:r>
            <a:rPr lang="en-US" dirty="0" err="1" smtClean="0"/>
            <a:t>cooperaci</a:t>
          </a:r>
          <a:r>
            <a:rPr lang="es-ES_tradnl" dirty="0" err="1" smtClean="0"/>
            <a:t>ó</a:t>
          </a:r>
          <a:r>
            <a:rPr lang="en-US" dirty="0" smtClean="0"/>
            <a:t>n para </a:t>
          </a:r>
          <a:r>
            <a:rPr lang="en-US" dirty="0" err="1" smtClean="0"/>
            <a:t>promover</a:t>
          </a:r>
          <a:r>
            <a:rPr lang="en-US" dirty="0" smtClean="0"/>
            <a:t> los </a:t>
          </a:r>
          <a:r>
            <a:rPr lang="en-US" dirty="0" err="1" smtClean="0"/>
            <a:t>bienes</a:t>
          </a:r>
          <a:r>
            <a:rPr lang="en-US" dirty="0" smtClean="0"/>
            <a:t> y </a:t>
          </a:r>
          <a:r>
            <a:rPr lang="en-US" dirty="0" err="1" smtClean="0"/>
            <a:t>sinergias</a:t>
          </a:r>
          <a:r>
            <a:rPr lang="en-US" dirty="0" smtClean="0"/>
            <a:t> a </a:t>
          </a:r>
          <a:r>
            <a:rPr lang="en-US" dirty="0" err="1" smtClean="0"/>
            <a:t>nivel</a:t>
          </a:r>
          <a:r>
            <a:rPr lang="en-US" dirty="0" smtClean="0"/>
            <a:t> regional</a:t>
          </a:r>
          <a:endParaRPr lang="en-US" dirty="0"/>
        </a:p>
      </dgm:t>
    </dgm:pt>
    <dgm:pt modelId="{F7CBBF5C-BE67-4824-981B-3394772781E6}" type="parTrans" cxnId="{72C55B2B-C6F7-47CF-BD4B-6D7CC74B4F6C}">
      <dgm:prSet/>
      <dgm:spPr/>
      <dgm:t>
        <a:bodyPr/>
        <a:lstStyle/>
        <a:p>
          <a:endParaRPr lang="en-US"/>
        </a:p>
      </dgm:t>
    </dgm:pt>
    <dgm:pt modelId="{03FC5AA9-DF3F-46E4-9F8E-DFDD0D2E7D33}" type="sibTrans" cxnId="{72C55B2B-C6F7-47CF-BD4B-6D7CC74B4F6C}">
      <dgm:prSet/>
      <dgm:spPr/>
      <dgm:t>
        <a:bodyPr/>
        <a:lstStyle/>
        <a:p>
          <a:endParaRPr lang="en-US"/>
        </a:p>
      </dgm:t>
    </dgm:pt>
    <dgm:pt modelId="{D1D6B852-A2AE-4A25-9CAB-E2741C096633}">
      <dgm:prSet phldrT="[Text]"/>
      <dgm:spPr/>
      <dgm:t>
        <a:bodyPr/>
        <a:lstStyle/>
        <a:p>
          <a:pPr algn="ctr"/>
          <a:r>
            <a:rPr lang="en-US" dirty="0" err="1" smtClean="0"/>
            <a:t>Crear</a:t>
          </a:r>
          <a:r>
            <a:rPr lang="en-US" dirty="0" smtClean="0"/>
            <a:t> </a:t>
          </a:r>
          <a:r>
            <a:rPr lang="en-US" dirty="0" err="1" smtClean="0"/>
            <a:t>contratos</a:t>
          </a:r>
          <a:r>
            <a:rPr lang="en-US" dirty="0" smtClean="0"/>
            <a:t> </a:t>
          </a:r>
          <a:r>
            <a:rPr lang="en-US" dirty="0" err="1" smtClean="0"/>
            <a:t>sociales</a:t>
          </a:r>
          <a:r>
            <a:rPr lang="en-US" dirty="0" smtClean="0"/>
            <a:t> s</a:t>
          </a:r>
          <a:r>
            <a:rPr lang="es-ES_tradnl" dirty="0" err="1" smtClean="0"/>
            <a:t>ólidos</a:t>
          </a:r>
          <a:endParaRPr lang="en-US" dirty="0"/>
        </a:p>
      </dgm:t>
    </dgm:pt>
    <dgm:pt modelId="{C91C3049-696D-45AD-8669-7720708C2789}" type="parTrans" cxnId="{111DC5B5-457D-4EDF-88DE-4EE0EA191BDB}">
      <dgm:prSet/>
      <dgm:spPr/>
      <dgm:t>
        <a:bodyPr/>
        <a:lstStyle/>
        <a:p>
          <a:endParaRPr lang="en-US"/>
        </a:p>
      </dgm:t>
    </dgm:pt>
    <dgm:pt modelId="{5430AADD-7D40-41D8-AF94-F17F10090E37}" type="sibTrans" cxnId="{111DC5B5-457D-4EDF-88DE-4EE0EA191BDB}">
      <dgm:prSet/>
      <dgm:spPr/>
      <dgm:t>
        <a:bodyPr/>
        <a:lstStyle/>
        <a:p>
          <a:endParaRPr lang="en-US"/>
        </a:p>
      </dgm:t>
    </dgm:pt>
    <dgm:pt modelId="{9EA78A3E-2271-F244-B113-B43A82F8C990}">
      <dgm:prSet phldrT="[Text]"/>
      <dgm:spPr/>
      <dgm:t>
        <a:bodyPr/>
        <a:lstStyle/>
        <a:p>
          <a:pPr algn="ctr"/>
          <a:endParaRPr lang="en-US" dirty="0"/>
        </a:p>
      </dgm:t>
    </dgm:pt>
    <dgm:pt modelId="{1E287B01-906C-4D48-94B2-F8BBC924479D}" type="parTrans" cxnId="{8458D64B-CF68-AE40-952C-B42343BC392B}">
      <dgm:prSet/>
      <dgm:spPr/>
      <dgm:t>
        <a:bodyPr/>
        <a:lstStyle/>
        <a:p>
          <a:endParaRPr lang="en-US"/>
        </a:p>
      </dgm:t>
    </dgm:pt>
    <dgm:pt modelId="{0C01D1CF-338C-7B4A-961E-83F726AAE600}" type="sibTrans" cxnId="{8458D64B-CF68-AE40-952C-B42343BC392B}">
      <dgm:prSet/>
      <dgm:spPr/>
      <dgm:t>
        <a:bodyPr/>
        <a:lstStyle/>
        <a:p>
          <a:endParaRPr lang="en-US"/>
        </a:p>
      </dgm:t>
    </dgm:pt>
    <dgm:pt modelId="{56F4ECF7-323A-E84E-AE30-65CB45BDA3FF}">
      <dgm:prSet phldrT="[Text]"/>
      <dgm:spPr/>
      <dgm:t>
        <a:bodyPr/>
        <a:lstStyle/>
        <a:p>
          <a:pPr algn="ctr"/>
          <a:endParaRPr lang="en-US" dirty="0"/>
        </a:p>
      </dgm:t>
    </dgm:pt>
    <dgm:pt modelId="{4E76E6A9-046B-5646-BE24-5E459D6981B4}" type="parTrans" cxnId="{017C242D-E696-6B46-8627-80A44D215AA3}">
      <dgm:prSet/>
      <dgm:spPr/>
      <dgm:t>
        <a:bodyPr/>
        <a:lstStyle/>
        <a:p>
          <a:endParaRPr lang="en-US"/>
        </a:p>
      </dgm:t>
    </dgm:pt>
    <dgm:pt modelId="{61BE6817-1465-D34A-A6DB-80A7A942E75B}" type="sibTrans" cxnId="{017C242D-E696-6B46-8627-80A44D215AA3}">
      <dgm:prSet/>
      <dgm:spPr/>
      <dgm:t>
        <a:bodyPr/>
        <a:lstStyle/>
        <a:p>
          <a:endParaRPr lang="en-US"/>
        </a:p>
      </dgm:t>
    </dgm:pt>
    <dgm:pt modelId="{12D66C7C-BE01-44BD-8DBA-5FCAF4B5F403}" type="pres">
      <dgm:prSet presAssocID="{03C7BF8B-F433-4151-88CF-01506E6E99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40871C-571B-4B52-832F-BE7440CE189A}" type="pres">
      <dgm:prSet presAssocID="{03C7BF8B-F433-4151-88CF-01506E6E9913}" presName="tSp" presStyleCnt="0"/>
      <dgm:spPr/>
    </dgm:pt>
    <dgm:pt modelId="{7E43881A-BAE8-41E6-B7E1-7D67575C1BE5}" type="pres">
      <dgm:prSet presAssocID="{03C7BF8B-F433-4151-88CF-01506E6E9913}" presName="bSp" presStyleCnt="0"/>
      <dgm:spPr/>
    </dgm:pt>
    <dgm:pt modelId="{88C985CF-74C5-4D23-9327-E4C747196C05}" type="pres">
      <dgm:prSet presAssocID="{03C7BF8B-F433-4151-88CF-01506E6E9913}" presName="process" presStyleCnt="0"/>
      <dgm:spPr/>
    </dgm:pt>
    <dgm:pt modelId="{B281F9A0-DBA8-4827-9209-2245B55ED382}" type="pres">
      <dgm:prSet presAssocID="{F82DBC69-9270-4605-A597-EDEE9CDA5CB5}" presName="composite1" presStyleCnt="0"/>
      <dgm:spPr/>
    </dgm:pt>
    <dgm:pt modelId="{08C2183B-78C3-4F6D-9491-35E7BC2DE47B}" type="pres">
      <dgm:prSet presAssocID="{F82DBC69-9270-4605-A597-EDEE9CDA5CB5}" presName="dummyNode1" presStyleLbl="node1" presStyleIdx="0" presStyleCnt="3"/>
      <dgm:spPr/>
    </dgm:pt>
    <dgm:pt modelId="{729C4708-3DFA-4213-B6CC-1934800997D1}" type="pres">
      <dgm:prSet presAssocID="{F82DBC69-9270-4605-A597-EDEE9CDA5CB5}" presName="childNode1" presStyleLbl="bgAcc1" presStyleIdx="0" presStyleCnt="3" custScaleX="115401" custScaleY="66362" custLinFactNeighborX="-578" custLinFactNeighborY="531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CDC4DE-B336-4AE9-88EE-3DECBB98331E}" type="pres">
      <dgm:prSet presAssocID="{F82DBC69-9270-4605-A597-EDEE9CDA5CB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EE2874-E8F1-40A1-A391-D91B333547D8}" type="pres">
      <dgm:prSet presAssocID="{F82DBC69-9270-4605-A597-EDEE9CDA5CB5}" presName="parentNode1" presStyleLbl="node1" presStyleIdx="0" presStyleCnt="3" custLinFactY="-14752" custLinFactNeighborX="-2048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8A56A9-096D-492E-9A51-3DD34BF02CDB}" type="pres">
      <dgm:prSet presAssocID="{F82DBC69-9270-4605-A597-EDEE9CDA5CB5}" presName="connSite1" presStyleCnt="0"/>
      <dgm:spPr/>
    </dgm:pt>
    <dgm:pt modelId="{B5900772-C3EA-4497-AC8C-E78903646956}" type="pres">
      <dgm:prSet presAssocID="{62358DD3-EBAD-4F11-898A-FDD587737CD5}" presName="Name9" presStyleLbl="sibTrans2D1" presStyleIdx="0" presStyleCnt="2" custAng="21052919" custFlipVert="1" custLinFactNeighborX="-7292" custLinFactNeighborY="-8260"/>
      <dgm:spPr/>
      <dgm:t>
        <a:bodyPr/>
        <a:lstStyle/>
        <a:p>
          <a:endParaRPr lang="fr-FR"/>
        </a:p>
      </dgm:t>
    </dgm:pt>
    <dgm:pt modelId="{78E600D5-8E2B-4699-A7D4-1A3E854DD74D}" type="pres">
      <dgm:prSet presAssocID="{964CD56B-957E-46DE-9264-9C4F55F3DA90}" presName="composite2" presStyleCnt="0"/>
      <dgm:spPr/>
    </dgm:pt>
    <dgm:pt modelId="{49284D70-3C7E-48EE-980A-72EE1C238791}" type="pres">
      <dgm:prSet presAssocID="{964CD56B-957E-46DE-9264-9C4F55F3DA90}" presName="dummyNode2" presStyleLbl="node1" presStyleIdx="0" presStyleCnt="3"/>
      <dgm:spPr/>
    </dgm:pt>
    <dgm:pt modelId="{86E45F61-4C44-486B-9C6C-4E0F50337596}" type="pres">
      <dgm:prSet presAssocID="{964CD56B-957E-46DE-9264-9C4F55F3DA90}" presName="childNode2" presStyleLbl="bgAcc1" presStyleIdx="1" presStyleCnt="3" custScaleX="121663" custLinFactNeighborX="-1734" custLinFactNeighborY="155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01686C-640D-40C5-96AF-BDF8761E17FE}" type="pres">
      <dgm:prSet presAssocID="{964CD56B-957E-46DE-9264-9C4F55F3DA9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2EC015-FB61-4C5B-80B0-40BED587AC83}" type="pres">
      <dgm:prSet presAssocID="{964CD56B-957E-46DE-9264-9C4F55F3DA90}" presName="parentNode2" presStyleLbl="node1" presStyleIdx="1" presStyleCnt="3" custLinFactNeighborX="-23407" custLinFactNeighborY="1605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EE1ED6-10FF-4330-8570-2C420A1A9620}" type="pres">
      <dgm:prSet presAssocID="{964CD56B-957E-46DE-9264-9C4F55F3DA90}" presName="connSite2" presStyleCnt="0"/>
      <dgm:spPr/>
    </dgm:pt>
    <dgm:pt modelId="{992E1986-9415-45F9-B404-7862E2462003}" type="pres">
      <dgm:prSet presAssocID="{1390453E-EACF-4441-81E8-3EFEEE270AA1}" presName="Name18" presStyleLbl="sibTrans2D1" presStyleIdx="1" presStyleCnt="2" custAng="489150" custFlipVert="1" custLinFactNeighborX="8129" custLinFactNeighborY="24069"/>
      <dgm:spPr/>
      <dgm:t>
        <a:bodyPr/>
        <a:lstStyle/>
        <a:p>
          <a:endParaRPr lang="fr-FR"/>
        </a:p>
      </dgm:t>
    </dgm:pt>
    <dgm:pt modelId="{C059F6B2-3E36-4315-A03B-582F0EBC0F26}" type="pres">
      <dgm:prSet presAssocID="{292E15F1-FCDE-4C4F-A575-0665F88856AD}" presName="composite1" presStyleCnt="0"/>
      <dgm:spPr/>
    </dgm:pt>
    <dgm:pt modelId="{279EAD7D-8E1F-4ACA-9210-5E0EA3858141}" type="pres">
      <dgm:prSet presAssocID="{292E15F1-FCDE-4C4F-A575-0665F88856AD}" presName="dummyNode1" presStyleLbl="node1" presStyleIdx="1" presStyleCnt="3"/>
      <dgm:spPr/>
    </dgm:pt>
    <dgm:pt modelId="{BAF45D74-6B31-4F23-8A0A-CE815D29FE81}" type="pres">
      <dgm:prSet presAssocID="{292E15F1-FCDE-4C4F-A575-0665F88856AD}" presName="childNode1" presStyleLbl="bgAcc1" presStyleIdx="2" presStyleCnt="3" custScaleY="120433" custLinFactNeighborX="1734" custLinFactNeighborY="-56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8C0C0C-27E3-4E64-84DA-5F70F9D4754A}" type="pres">
      <dgm:prSet presAssocID="{292E15F1-FCDE-4C4F-A575-0665F88856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1047E5-13AD-491C-A456-01FE44209597}" type="pres">
      <dgm:prSet presAssocID="{292E15F1-FCDE-4C4F-A575-0665F88856AD}" presName="parentNode1" presStyleLbl="node1" presStyleIdx="2" presStyleCnt="3" custLinFactY="-101953" custLinFactNeighborX="-18207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F825F9-E1DC-432C-9B08-37B08F7ED9CD}" type="pres">
      <dgm:prSet presAssocID="{292E15F1-FCDE-4C4F-A575-0665F88856AD}" presName="connSite1" presStyleCnt="0"/>
      <dgm:spPr/>
    </dgm:pt>
  </dgm:ptLst>
  <dgm:cxnLst>
    <dgm:cxn modelId="{CF375125-58C6-9B47-97E4-B5C61CD0B5E5}" type="presOf" srcId="{1390453E-EACF-4441-81E8-3EFEEE270AA1}" destId="{992E1986-9415-45F9-B404-7862E2462003}" srcOrd="0" destOrd="0" presId="urn:microsoft.com/office/officeart/2005/8/layout/hProcess4"/>
    <dgm:cxn modelId="{363EF27A-B253-6E43-85C6-A0E54515935E}" type="presOf" srcId="{964CD56B-957E-46DE-9264-9C4F55F3DA90}" destId="{632EC015-FB61-4C5B-80B0-40BED587AC83}" srcOrd="0" destOrd="0" presId="urn:microsoft.com/office/officeart/2005/8/layout/hProcess4"/>
    <dgm:cxn modelId="{C24B5119-F2C6-45BA-BDE1-628B46DD5388}" srcId="{03C7BF8B-F433-4151-88CF-01506E6E9913}" destId="{292E15F1-FCDE-4C4F-A575-0665F88856AD}" srcOrd="2" destOrd="0" parTransId="{2F744A9F-3B58-4580-BC52-F4DEAF98DE82}" sibTransId="{F5911C87-B027-45C9-8D86-08BC712C7E95}"/>
    <dgm:cxn modelId="{7083CA79-A899-BF40-8A8B-40B9B8B8DD5C}" type="presOf" srcId="{B5A5A042-CA69-4647-9114-79680ABEF6C3}" destId="{B28C0C0C-27E3-4E64-84DA-5F70F9D4754A}" srcOrd="1" destOrd="2" presId="urn:microsoft.com/office/officeart/2005/8/layout/hProcess4"/>
    <dgm:cxn modelId="{927C04E0-FE13-C44A-B7BD-7BEA759DA635}" type="presOf" srcId="{6063D257-A419-40DC-917F-1BDBA476D11D}" destId="{7801686C-640D-40C5-96AF-BDF8761E17FE}" srcOrd="1" destOrd="0" presId="urn:microsoft.com/office/officeart/2005/8/layout/hProcess4"/>
    <dgm:cxn modelId="{A1DF13BC-433C-494F-931F-CAEA5B29DC4A}" type="presOf" srcId="{D9B8AD9E-B6F3-4AA9-B8AA-D6A85E039823}" destId="{B28C0C0C-27E3-4E64-84DA-5F70F9D4754A}" srcOrd="1" destOrd="3" presId="urn:microsoft.com/office/officeart/2005/8/layout/hProcess4"/>
    <dgm:cxn modelId="{B69A3EF0-9C8F-1241-B624-E4563151AFA9}" type="presOf" srcId="{BCBB5E09-9E7A-4A08-A9EE-91612CD0AC3A}" destId="{05CDC4DE-B336-4AE9-88EE-3DECBB98331E}" srcOrd="1" destOrd="0" presId="urn:microsoft.com/office/officeart/2005/8/layout/hProcess4"/>
    <dgm:cxn modelId="{C7E2750C-4328-40F8-9E72-8FA94D8F7CC0}" srcId="{F82DBC69-9270-4605-A597-EDEE9CDA5CB5}" destId="{2463AEEE-EEC2-42FA-8FE6-3192816C49DC}" srcOrd="2" destOrd="0" parTransId="{FE0E4E20-AA40-47C6-8138-B0AABC487DE2}" sibTransId="{B6B6292D-9329-4FF2-9E20-598A03D97732}"/>
    <dgm:cxn modelId="{9727DD16-B2DD-F64F-92C3-D414620FC703}" type="presOf" srcId="{03C7BF8B-F433-4151-88CF-01506E6E9913}" destId="{12D66C7C-BE01-44BD-8DBA-5FCAF4B5F403}" srcOrd="0" destOrd="0" presId="urn:microsoft.com/office/officeart/2005/8/layout/hProcess4"/>
    <dgm:cxn modelId="{72C55B2B-C6F7-47CF-BD4B-6D7CC74B4F6C}" srcId="{964CD56B-957E-46DE-9264-9C4F55F3DA90}" destId="{B9118237-A6CC-45C5-91F5-10797C1302A1}" srcOrd="2" destOrd="0" parTransId="{F7CBBF5C-BE67-4824-981B-3394772781E6}" sibTransId="{03FC5AA9-DF3F-46E4-9F8E-DFDD0D2E7D33}"/>
    <dgm:cxn modelId="{8458D64B-CF68-AE40-952C-B42343BC392B}" srcId="{292E15F1-FCDE-4C4F-A575-0665F88856AD}" destId="{9EA78A3E-2271-F244-B113-B43A82F8C990}" srcOrd="1" destOrd="0" parTransId="{1E287B01-906C-4D48-94B2-F8BBC924479D}" sibTransId="{0C01D1CF-338C-7B4A-961E-83F726AAE600}"/>
    <dgm:cxn modelId="{27822A6A-0293-6942-94EE-7A9F89C686FE}" type="presOf" srcId="{8F564872-A973-419F-B0C1-79C7275F9EF9}" destId="{05CDC4DE-B336-4AE9-88EE-3DECBB98331E}" srcOrd="1" destOrd="1" presId="urn:microsoft.com/office/officeart/2005/8/layout/hProcess4"/>
    <dgm:cxn modelId="{0BE206DE-606F-6148-B36F-AF1ABA6570F6}" type="presOf" srcId="{8F564872-A973-419F-B0C1-79C7275F9EF9}" destId="{729C4708-3DFA-4213-B6CC-1934800997D1}" srcOrd="0" destOrd="1" presId="urn:microsoft.com/office/officeart/2005/8/layout/hProcess4"/>
    <dgm:cxn modelId="{FF6709E2-FE10-1449-A637-D556881E236B}" type="presOf" srcId="{9EA78A3E-2271-F244-B113-B43A82F8C990}" destId="{BAF45D74-6B31-4F23-8A0A-CE815D29FE81}" srcOrd="0" destOrd="1" presId="urn:microsoft.com/office/officeart/2005/8/layout/hProcess4"/>
    <dgm:cxn modelId="{ED1F40BC-B969-8D40-B86D-6D95949B0075}" type="presOf" srcId="{6063D257-A419-40DC-917F-1BDBA476D11D}" destId="{86E45F61-4C44-486B-9C6C-4E0F50337596}" srcOrd="0" destOrd="0" presId="urn:microsoft.com/office/officeart/2005/8/layout/hProcess4"/>
    <dgm:cxn modelId="{208B4070-7820-4D29-A037-4401A327E3DD}" srcId="{03C7BF8B-F433-4151-88CF-01506E6E9913}" destId="{F82DBC69-9270-4605-A597-EDEE9CDA5CB5}" srcOrd="0" destOrd="0" parTransId="{1FAE897E-6B99-4342-8FA0-FF3AEEAB8276}" sibTransId="{62358DD3-EBAD-4F11-898A-FDD587737CD5}"/>
    <dgm:cxn modelId="{BC39464B-8F12-A84D-A319-AE8A4FC2375D}" type="presOf" srcId="{9EA78A3E-2271-F244-B113-B43A82F8C990}" destId="{B28C0C0C-27E3-4E64-84DA-5F70F9D4754A}" srcOrd="1" destOrd="1" presId="urn:microsoft.com/office/officeart/2005/8/layout/hProcess4"/>
    <dgm:cxn modelId="{017C242D-E696-6B46-8627-80A44D215AA3}" srcId="{292E15F1-FCDE-4C4F-A575-0665F88856AD}" destId="{56F4ECF7-323A-E84E-AE30-65CB45BDA3FF}" srcOrd="0" destOrd="0" parTransId="{4E76E6A9-046B-5646-BE24-5E459D6981B4}" sibTransId="{61BE6817-1465-D34A-A6DB-80A7A942E75B}"/>
    <dgm:cxn modelId="{B75C6428-6478-DB45-AD79-FD2184EA7449}" type="presOf" srcId="{56F4ECF7-323A-E84E-AE30-65CB45BDA3FF}" destId="{BAF45D74-6B31-4F23-8A0A-CE815D29FE81}" srcOrd="0" destOrd="0" presId="urn:microsoft.com/office/officeart/2005/8/layout/hProcess4"/>
    <dgm:cxn modelId="{377EAC55-9CA3-9947-A07E-A95CE32DAB1C}" type="presOf" srcId="{2463AEEE-EEC2-42FA-8FE6-3192816C49DC}" destId="{05CDC4DE-B336-4AE9-88EE-3DECBB98331E}" srcOrd="1" destOrd="2" presId="urn:microsoft.com/office/officeart/2005/8/layout/hProcess4"/>
    <dgm:cxn modelId="{ACD39BA7-BC95-4401-AC80-88C7098F6873}" srcId="{F82DBC69-9270-4605-A597-EDEE9CDA5CB5}" destId="{8F564872-A973-419F-B0C1-79C7275F9EF9}" srcOrd="1" destOrd="0" parTransId="{9E17348F-C9C6-4B66-BD62-60F614C0630D}" sibTransId="{D64776B3-63B4-48CD-832C-B43797FC62F2}"/>
    <dgm:cxn modelId="{880115CB-E8DE-4083-A123-CECF1979A9DB}" srcId="{964CD56B-957E-46DE-9264-9C4F55F3DA90}" destId="{BCBCC912-BB4D-4E82-8AD8-C9D4B7247E1D}" srcOrd="1" destOrd="0" parTransId="{C59768DF-58F9-4D88-9446-BA2B2AF6D7D3}" sibTransId="{2E16AB05-6FE6-4D7E-9256-7602AC230766}"/>
    <dgm:cxn modelId="{058A0658-E40D-4A4E-887B-23B5CB9B7EE2}" srcId="{292E15F1-FCDE-4C4F-A575-0665F88856AD}" destId="{D9B8AD9E-B6F3-4AA9-B8AA-D6A85E039823}" srcOrd="3" destOrd="0" parTransId="{C84FBBA8-A9F5-44D5-AE62-79A8D1C1F95E}" sibTransId="{DC0DD447-4C01-476B-8591-FD07A5F08CC4}"/>
    <dgm:cxn modelId="{3BAAC098-4CC9-4504-BD5B-139A4ACC1B4C}" srcId="{292E15F1-FCDE-4C4F-A575-0665F88856AD}" destId="{B5A5A042-CA69-4647-9114-79680ABEF6C3}" srcOrd="2" destOrd="0" parTransId="{C409F7F3-E6D7-404C-A4F2-406E79B06B1F}" sibTransId="{0F979494-EAD0-457B-BC82-E792A6D5CAB5}"/>
    <dgm:cxn modelId="{D1C80D36-6ACC-0941-8577-2A68966E2945}" type="presOf" srcId="{D1D6B852-A2AE-4A25-9CAB-E2741C096633}" destId="{BAF45D74-6B31-4F23-8A0A-CE815D29FE81}" srcOrd="0" destOrd="4" presId="urn:microsoft.com/office/officeart/2005/8/layout/hProcess4"/>
    <dgm:cxn modelId="{3DA0B99C-0CE8-7844-93E2-E67D9467F55E}" type="presOf" srcId="{D9B8AD9E-B6F3-4AA9-B8AA-D6A85E039823}" destId="{BAF45D74-6B31-4F23-8A0A-CE815D29FE81}" srcOrd="0" destOrd="3" presId="urn:microsoft.com/office/officeart/2005/8/layout/hProcess4"/>
    <dgm:cxn modelId="{D2E0E933-4A0D-C547-9692-AF8F62D7D232}" type="presOf" srcId="{F82DBC69-9270-4605-A597-EDEE9CDA5CB5}" destId="{61EE2874-E8F1-40A1-A391-D91B333547D8}" srcOrd="0" destOrd="0" presId="urn:microsoft.com/office/officeart/2005/8/layout/hProcess4"/>
    <dgm:cxn modelId="{1B22FF88-603E-441A-A43A-D9299FF79734}" srcId="{F82DBC69-9270-4605-A597-EDEE9CDA5CB5}" destId="{BCBB5E09-9E7A-4A08-A9EE-91612CD0AC3A}" srcOrd="0" destOrd="0" parTransId="{585248F7-B5AC-406B-BDB8-789C760DCA66}" sibTransId="{853DF1EA-3650-4C76-A990-6614D738FE9B}"/>
    <dgm:cxn modelId="{D012D78C-A502-3240-9BBB-CB210483DA19}" type="presOf" srcId="{BCBCC912-BB4D-4E82-8AD8-C9D4B7247E1D}" destId="{86E45F61-4C44-486B-9C6C-4E0F50337596}" srcOrd="0" destOrd="1" presId="urn:microsoft.com/office/officeart/2005/8/layout/hProcess4"/>
    <dgm:cxn modelId="{24D78C29-F297-2845-B2DE-68E153F7B3DB}" type="presOf" srcId="{BCBB5E09-9E7A-4A08-A9EE-91612CD0AC3A}" destId="{729C4708-3DFA-4213-B6CC-1934800997D1}" srcOrd="0" destOrd="0" presId="urn:microsoft.com/office/officeart/2005/8/layout/hProcess4"/>
    <dgm:cxn modelId="{8543E914-8B70-FB42-944D-49947D0521CC}" type="presOf" srcId="{D1D6B852-A2AE-4A25-9CAB-E2741C096633}" destId="{B28C0C0C-27E3-4E64-84DA-5F70F9D4754A}" srcOrd="1" destOrd="4" presId="urn:microsoft.com/office/officeart/2005/8/layout/hProcess4"/>
    <dgm:cxn modelId="{33F605C6-DF8F-43E5-95B4-3618D98ADB05}" srcId="{964CD56B-957E-46DE-9264-9C4F55F3DA90}" destId="{6063D257-A419-40DC-917F-1BDBA476D11D}" srcOrd="0" destOrd="0" parTransId="{F9D6C496-D5CD-4E85-9163-AB31EBBC49ED}" sibTransId="{8B0C7799-317B-4230-8C65-D08894ECA45C}"/>
    <dgm:cxn modelId="{5000F3EE-812D-1040-9E79-BF5F0CC25BEF}" type="presOf" srcId="{B5A5A042-CA69-4647-9114-79680ABEF6C3}" destId="{BAF45D74-6B31-4F23-8A0A-CE815D29FE81}" srcOrd="0" destOrd="2" presId="urn:microsoft.com/office/officeart/2005/8/layout/hProcess4"/>
    <dgm:cxn modelId="{B1C6240B-FE90-3147-92FB-879D9F247BF2}" type="presOf" srcId="{56F4ECF7-323A-E84E-AE30-65CB45BDA3FF}" destId="{B28C0C0C-27E3-4E64-84DA-5F70F9D4754A}" srcOrd="1" destOrd="0" presId="urn:microsoft.com/office/officeart/2005/8/layout/hProcess4"/>
    <dgm:cxn modelId="{CB780D51-9019-9946-9C28-9D95C0DB57A1}" type="presOf" srcId="{2463AEEE-EEC2-42FA-8FE6-3192816C49DC}" destId="{729C4708-3DFA-4213-B6CC-1934800997D1}" srcOrd="0" destOrd="2" presId="urn:microsoft.com/office/officeart/2005/8/layout/hProcess4"/>
    <dgm:cxn modelId="{3E1826E6-889C-AE48-82F0-FFC955BB44BF}" type="presOf" srcId="{B9118237-A6CC-45C5-91F5-10797C1302A1}" destId="{7801686C-640D-40C5-96AF-BDF8761E17FE}" srcOrd="1" destOrd="2" presId="urn:microsoft.com/office/officeart/2005/8/layout/hProcess4"/>
    <dgm:cxn modelId="{8EF52BFA-745F-1D45-B0D6-3B4A86B77BBB}" type="presOf" srcId="{B9118237-A6CC-45C5-91F5-10797C1302A1}" destId="{86E45F61-4C44-486B-9C6C-4E0F50337596}" srcOrd="0" destOrd="2" presId="urn:microsoft.com/office/officeart/2005/8/layout/hProcess4"/>
    <dgm:cxn modelId="{A7051954-A7A5-44B0-8062-C4996B945504}" srcId="{03C7BF8B-F433-4151-88CF-01506E6E9913}" destId="{964CD56B-957E-46DE-9264-9C4F55F3DA90}" srcOrd="1" destOrd="0" parTransId="{A69AE2BE-EE9D-427A-B4BD-97065D258167}" sibTransId="{1390453E-EACF-4441-81E8-3EFEEE270AA1}"/>
    <dgm:cxn modelId="{C091E296-1D4F-144B-8BA9-0474CCF0F8F7}" type="presOf" srcId="{62358DD3-EBAD-4F11-898A-FDD587737CD5}" destId="{B5900772-C3EA-4497-AC8C-E78903646956}" srcOrd="0" destOrd="0" presId="urn:microsoft.com/office/officeart/2005/8/layout/hProcess4"/>
    <dgm:cxn modelId="{09C1799B-7CD2-4046-8366-4F6D1CB208BB}" type="presOf" srcId="{BCBCC912-BB4D-4E82-8AD8-C9D4B7247E1D}" destId="{7801686C-640D-40C5-96AF-BDF8761E17FE}" srcOrd="1" destOrd="1" presId="urn:microsoft.com/office/officeart/2005/8/layout/hProcess4"/>
    <dgm:cxn modelId="{111DC5B5-457D-4EDF-88DE-4EE0EA191BDB}" srcId="{292E15F1-FCDE-4C4F-A575-0665F88856AD}" destId="{D1D6B852-A2AE-4A25-9CAB-E2741C096633}" srcOrd="4" destOrd="0" parTransId="{C91C3049-696D-45AD-8669-7720708C2789}" sibTransId="{5430AADD-7D40-41D8-AF94-F17F10090E37}"/>
    <dgm:cxn modelId="{8220E38B-8630-AE42-9E32-9BA6C5A0BBF2}" type="presOf" srcId="{292E15F1-FCDE-4C4F-A575-0665F88856AD}" destId="{821047E5-13AD-491C-A456-01FE44209597}" srcOrd="0" destOrd="0" presId="urn:microsoft.com/office/officeart/2005/8/layout/hProcess4"/>
    <dgm:cxn modelId="{D3551FF6-A727-AD43-B704-50E499FF16AD}" type="presParOf" srcId="{12D66C7C-BE01-44BD-8DBA-5FCAF4B5F403}" destId="{B440871C-571B-4B52-832F-BE7440CE189A}" srcOrd="0" destOrd="0" presId="urn:microsoft.com/office/officeart/2005/8/layout/hProcess4"/>
    <dgm:cxn modelId="{D01A3BC3-E0B0-B145-A89B-9A4C827A4445}" type="presParOf" srcId="{12D66C7C-BE01-44BD-8DBA-5FCAF4B5F403}" destId="{7E43881A-BAE8-41E6-B7E1-7D67575C1BE5}" srcOrd="1" destOrd="0" presId="urn:microsoft.com/office/officeart/2005/8/layout/hProcess4"/>
    <dgm:cxn modelId="{E9209981-6429-5F4B-A973-CD2D4153B82B}" type="presParOf" srcId="{12D66C7C-BE01-44BD-8DBA-5FCAF4B5F403}" destId="{88C985CF-74C5-4D23-9327-E4C747196C05}" srcOrd="2" destOrd="0" presId="urn:microsoft.com/office/officeart/2005/8/layout/hProcess4"/>
    <dgm:cxn modelId="{1CDB759E-0F9C-D840-ACFC-C37DBC6F4812}" type="presParOf" srcId="{88C985CF-74C5-4D23-9327-E4C747196C05}" destId="{B281F9A0-DBA8-4827-9209-2245B55ED382}" srcOrd="0" destOrd="0" presId="urn:microsoft.com/office/officeart/2005/8/layout/hProcess4"/>
    <dgm:cxn modelId="{C166FBB7-1395-8544-8A60-2B6C0A61CE04}" type="presParOf" srcId="{B281F9A0-DBA8-4827-9209-2245B55ED382}" destId="{08C2183B-78C3-4F6D-9491-35E7BC2DE47B}" srcOrd="0" destOrd="0" presId="urn:microsoft.com/office/officeart/2005/8/layout/hProcess4"/>
    <dgm:cxn modelId="{CD820682-0395-8341-95C8-1270AB2873C1}" type="presParOf" srcId="{B281F9A0-DBA8-4827-9209-2245B55ED382}" destId="{729C4708-3DFA-4213-B6CC-1934800997D1}" srcOrd="1" destOrd="0" presId="urn:microsoft.com/office/officeart/2005/8/layout/hProcess4"/>
    <dgm:cxn modelId="{D3B22D20-591F-734A-95C4-46B8DCEC7182}" type="presParOf" srcId="{B281F9A0-DBA8-4827-9209-2245B55ED382}" destId="{05CDC4DE-B336-4AE9-88EE-3DECBB98331E}" srcOrd="2" destOrd="0" presId="urn:microsoft.com/office/officeart/2005/8/layout/hProcess4"/>
    <dgm:cxn modelId="{485F2E68-C83B-8B4C-A3CF-B806CC3057E6}" type="presParOf" srcId="{B281F9A0-DBA8-4827-9209-2245B55ED382}" destId="{61EE2874-E8F1-40A1-A391-D91B333547D8}" srcOrd="3" destOrd="0" presId="urn:microsoft.com/office/officeart/2005/8/layout/hProcess4"/>
    <dgm:cxn modelId="{7B66268F-B573-9344-89E6-5E9EA7916394}" type="presParOf" srcId="{B281F9A0-DBA8-4827-9209-2245B55ED382}" destId="{2B8A56A9-096D-492E-9A51-3DD34BF02CDB}" srcOrd="4" destOrd="0" presId="urn:microsoft.com/office/officeart/2005/8/layout/hProcess4"/>
    <dgm:cxn modelId="{6BA57791-2219-2545-87B3-64F0144AFCE1}" type="presParOf" srcId="{88C985CF-74C5-4D23-9327-E4C747196C05}" destId="{B5900772-C3EA-4497-AC8C-E78903646956}" srcOrd="1" destOrd="0" presId="urn:microsoft.com/office/officeart/2005/8/layout/hProcess4"/>
    <dgm:cxn modelId="{35259040-71EE-4A44-BD17-AAB6C31CD747}" type="presParOf" srcId="{88C985CF-74C5-4D23-9327-E4C747196C05}" destId="{78E600D5-8E2B-4699-A7D4-1A3E854DD74D}" srcOrd="2" destOrd="0" presId="urn:microsoft.com/office/officeart/2005/8/layout/hProcess4"/>
    <dgm:cxn modelId="{B9666B3C-4BFA-CD4A-BE69-7F9D19C17D0D}" type="presParOf" srcId="{78E600D5-8E2B-4699-A7D4-1A3E854DD74D}" destId="{49284D70-3C7E-48EE-980A-72EE1C238791}" srcOrd="0" destOrd="0" presId="urn:microsoft.com/office/officeart/2005/8/layout/hProcess4"/>
    <dgm:cxn modelId="{8F0ECD85-A52B-E849-9CE5-4C73D6BB3759}" type="presParOf" srcId="{78E600D5-8E2B-4699-A7D4-1A3E854DD74D}" destId="{86E45F61-4C44-486B-9C6C-4E0F50337596}" srcOrd="1" destOrd="0" presId="urn:microsoft.com/office/officeart/2005/8/layout/hProcess4"/>
    <dgm:cxn modelId="{A7E5F947-83E0-DC40-A169-B74884C9C54D}" type="presParOf" srcId="{78E600D5-8E2B-4699-A7D4-1A3E854DD74D}" destId="{7801686C-640D-40C5-96AF-BDF8761E17FE}" srcOrd="2" destOrd="0" presId="urn:microsoft.com/office/officeart/2005/8/layout/hProcess4"/>
    <dgm:cxn modelId="{677FA596-6ECA-B044-8516-F5F3795853FF}" type="presParOf" srcId="{78E600D5-8E2B-4699-A7D4-1A3E854DD74D}" destId="{632EC015-FB61-4C5B-80B0-40BED587AC83}" srcOrd="3" destOrd="0" presId="urn:microsoft.com/office/officeart/2005/8/layout/hProcess4"/>
    <dgm:cxn modelId="{DFCE8B6F-648B-5A4C-B309-87D07C53F688}" type="presParOf" srcId="{78E600D5-8E2B-4699-A7D4-1A3E854DD74D}" destId="{D5EE1ED6-10FF-4330-8570-2C420A1A9620}" srcOrd="4" destOrd="0" presId="urn:microsoft.com/office/officeart/2005/8/layout/hProcess4"/>
    <dgm:cxn modelId="{EB35E552-DDCB-1149-836F-84A596AE97A2}" type="presParOf" srcId="{88C985CF-74C5-4D23-9327-E4C747196C05}" destId="{992E1986-9415-45F9-B404-7862E2462003}" srcOrd="3" destOrd="0" presId="urn:microsoft.com/office/officeart/2005/8/layout/hProcess4"/>
    <dgm:cxn modelId="{6C62F17A-AF59-2846-9D20-4836A41589AA}" type="presParOf" srcId="{88C985CF-74C5-4D23-9327-E4C747196C05}" destId="{C059F6B2-3E36-4315-A03B-582F0EBC0F26}" srcOrd="4" destOrd="0" presId="urn:microsoft.com/office/officeart/2005/8/layout/hProcess4"/>
    <dgm:cxn modelId="{9F81B836-CD3A-0C46-9385-0203852B72CF}" type="presParOf" srcId="{C059F6B2-3E36-4315-A03B-582F0EBC0F26}" destId="{279EAD7D-8E1F-4ACA-9210-5E0EA3858141}" srcOrd="0" destOrd="0" presId="urn:microsoft.com/office/officeart/2005/8/layout/hProcess4"/>
    <dgm:cxn modelId="{F53F39FE-81B0-5B4C-8CA3-9B0E38415634}" type="presParOf" srcId="{C059F6B2-3E36-4315-A03B-582F0EBC0F26}" destId="{BAF45D74-6B31-4F23-8A0A-CE815D29FE81}" srcOrd="1" destOrd="0" presId="urn:microsoft.com/office/officeart/2005/8/layout/hProcess4"/>
    <dgm:cxn modelId="{9548D76A-E656-0249-A60D-E878D396EBDB}" type="presParOf" srcId="{C059F6B2-3E36-4315-A03B-582F0EBC0F26}" destId="{B28C0C0C-27E3-4E64-84DA-5F70F9D4754A}" srcOrd="2" destOrd="0" presId="urn:microsoft.com/office/officeart/2005/8/layout/hProcess4"/>
    <dgm:cxn modelId="{5FF4F825-1206-7043-A2F3-C9D36CB6344B}" type="presParOf" srcId="{C059F6B2-3E36-4315-A03B-582F0EBC0F26}" destId="{821047E5-13AD-491C-A456-01FE44209597}" srcOrd="3" destOrd="0" presId="urn:microsoft.com/office/officeart/2005/8/layout/hProcess4"/>
    <dgm:cxn modelId="{1310F361-31A6-1146-84C1-7565697EE477}" type="presParOf" srcId="{C059F6B2-3E36-4315-A03B-582F0EBC0F26}" destId="{D6F825F9-E1DC-432C-9B08-37B08F7ED9C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2ABB3-FB5E-FE48-A9CB-FC2DB7E92717}">
      <dsp:nvSpPr>
        <dsp:cNvPr id="0" name=""/>
        <dsp:cNvSpPr/>
      </dsp:nvSpPr>
      <dsp:spPr>
        <a:xfrm>
          <a:off x="335914" y="2104"/>
          <a:ext cx="3075857" cy="1388902"/>
        </a:xfrm>
        <a:prstGeom prst="roundRect">
          <a:avLst/>
        </a:prstGeom>
        <a:solidFill>
          <a:schemeClr val="accent2">
            <a:lumMod val="75000"/>
            <a:alpha val="3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rgbClr val="000000"/>
              </a:solidFill>
            </a:rPr>
            <a:t>Transformaci</a:t>
          </a:r>
          <a:r>
            <a:rPr lang="es-ES_tradnl" sz="1700" kern="1200" dirty="0" err="1" smtClean="0">
              <a:solidFill>
                <a:srgbClr val="000000"/>
              </a:solidFill>
            </a:rPr>
            <a:t>ó</a:t>
          </a:r>
          <a:r>
            <a:rPr lang="en-US" sz="1700" kern="1200" dirty="0" smtClean="0">
              <a:solidFill>
                <a:srgbClr val="000000"/>
              </a:solidFill>
            </a:rPr>
            <a:t>n</a:t>
          </a:r>
          <a:r>
            <a:rPr lang="en-US" sz="1700" kern="1200" baseline="0" dirty="0" smtClean="0">
              <a:solidFill>
                <a:srgbClr val="000000"/>
              </a:solidFill>
            </a:rPr>
            <a:t> d</a:t>
          </a:r>
          <a:r>
            <a:rPr lang="en-US" sz="1700" kern="1200" dirty="0" smtClean="0">
              <a:solidFill>
                <a:srgbClr val="000000"/>
              </a:solidFill>
            </a:rPr>
            <a:t>igital </a:t>
          </a:r>
          <a:endParaRPr lang="en-US" sz="1700" kern="1200" dirty="0">
            <a:solidFill>
              <a:srgbClr val="000000"/>
            </a:solidFill>
          </a:endParaRPr>
        </a:p>
      </dsp:txBody>
      <dsp:txXfrm>
        <a:off x="403715" y="69905"/>
        <a:ext cx="2940255" cy="1253300"/>
      </dsp:txXfrm>
    </dsp:sp>
    <dsp:sp modelId="{15B4CA11-C2E3-5240-910C-1A5CB3D0EEB1}">
      <dsp:nvSpPr>
        <dsp:cNvPr id="0" name=""/>
        <dsp:cNvSpPr/>
      </dsp:nvSpPr>
      <dsp:spPr>
        <a:xfrm>
          <a:off x="335914" y="1460451"/>
          <a:ext cx="3092231" cy="1388902"/>
        </a:xfrm>
        <a:prstGeom prst="roundRect">
          <a:avLst/>
        </a:prstGeom>
        <a:solidFill>
          <a:srgbClr val="008000">
            <a:alpha val="2500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kern="1200" dirty="0" err="1" smtClean="0">
              <a:solidFill>
                <a:srgbClr val="000000"/>
              </a:solidFill>
              <a:latin typeface="Helvetica"/>
            </a:rPr>
            <a:t>Proceso</a:t>
          </a:r>
          <a:r>
            <a:rPr lang="en-US" sz="1700" kern="1200" baseline="0" dirty="0" smtClean="0">
              <a:solidFill>
                <a:srgbClr val="000000"/>
              </a:solidFill>
              <a:latin typeface="Helvetica"/>
            </a:rPr>
            <a:t> </a:t>
          </a:r>
          <a:r>
            <a:rPr lang="en-US" sz="1700" kern="1200" baseline="0" dirty="0" err="1" smtClean="0">
              <a:solidFill>
                <a:srgbClr val="000000"/>
              </a:solidFill>
              <a:latin typeface="Helvetica"/>
            </a:rPr>
            <a:t>participativo</a:t>
          </a:r>
          <a:r>
            <a:rPr lang="en-US" sz="1700" kern="1200" baseline="0" dirty="0" smtClean="0">
              <a:solidFill>
                <a:srgbClr val="000000"/>
              </a:solidFill>
              <a:latin typeface="Helvetica"/>
            </a:rPr>
            <a:t> </a:t>
          </a:r>
          <a:endParaRPr lang="en-US" sz="1700" kern="1200" dirty="0">
            <a:solidFill>
              <a:srgbClr val="000000"/>
            </a:solidFill>
            <a:latin typeface="Helvetica"/>
          </a:endParaRPr>
        </a:p>
      </dsp:txBody>
      <dsp:txXfrm>
        <a:off x="403715" y="1528252"/>
        <a:ext cx="2956629" cy="1253300"/>
      </dsp:txXfrm>
    </dsp:sp>
    <dsp:sp modelId="{8694E317-CA0A-9045-9DCC-ADAB6AFAABB1}">
      <dsp:nvSpPr>
        <dsp:cNvPr id="0" name=""/>
        <dsp:cNvSpPr/>
      </dsp:nvSpPr>
      <dsp:spPr>
        <a:xfrm>
          <a:off x="335914" y="2918799"/>
          <a:ext cx="3105383" cy="1388902"/>
        </a:xfrm>
        <a:prstGeom prst="roundRect">
          <a:avLst/>
        </a:prstGeom>
        <a:solidFill>
          <a:srgbClr val="E5243B">
            <a:alpha val="35000"/>
          </a:srgbClr>
        </a:solidFill>
        <a:ln>
          <a:noFill/>
        </a:ln>
        <a:effectLst>
          <a:outerShdw blurRad="38100" dist="25400" dir="2700000" algn="br" rotWithShape="0">
            <a:srgbClr val="000000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Helvetica"/>
            </a:rPr>
            <a:t>El</a:t>
          </a:r>
          <a:r>
            <a:rPr lang="en-US" sz="1700" kern="1200" baseline="0" dirty="0" smtClean="0">
              <a:solidFill>
                <a:srgbClr val="000000"/>
              </a:solidFill>
              <a:latin typeface="Helvetica"/>
            </a:rPr>
            <a:t> indispensable </a:t>
          </a:r>
          <a:r>
            <a:rPr lang="en-US" sz="1700" kern="1200" baseline="0" dirty="0" err="1" smtClean="0">
              <a:solidFill>
                <a:srgbClr val="000000"/>
              </a:solidFill>
              <a:latin typeface="Helvetica"/>
            </a:rPr>
            <a:t>contrato</a:t>
          </a:r>
          <a:r>
            <a:rPr lang="en-US" sz="1700" kern="1200" baseline="0" dirty="0" smtClean="0">
              <a:solidFill>
                <a:srgbClr val="000000"/>
              </a:solidFill>
              <a:latin typeface="Helvetica"/>
            </a:rPr>
            <a:t> social</a:t>
          </a:r>
          <a:endParaRPr lang="en-US" sz="1700" kern="1200" dirty="0">
            <a:solidFill>
              <a:srgbClr val="000000"/>
            </a:solidFill>
            <a:latin typeface="Helvetica"/>
          </a:endParaRPr>
        </a:p>
      </dsp:txBody>
      <dsp:txXfrm>
        <a:off x="403715" y="2986600"/>
        <a:ext cx="2969781" cy="1253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C4708-3DFA-4213-B6CC-1934800997D1}">
      <dsp:nvSpPr>
        <dsp:cNvPr id="0" name=""/>
        <dsp:cNvSpPr/>
      </dsp:nvSpPr>
      <dsp:spPr>
        <a:xfrm>
          <a:off x="169066" y="2601929"/>
          <a:ext cx="2983215" cy="1414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Creaci</a:t>
          </a:r>
          <a:r>
            <a:rPr lang="es-ES_tradnl" sz="1600" kern="1200" dirty="0" err="1" smtClean="0"/>
            <a:t>ón</a:t>
          </a:r>
          <a:r>
            <a:rPr lang="es-ES_tradnl" sz="1600" kern="1200" dirty="0" smtClean="0"/>
            <a:t> de Estados</a:t>
          </a:r>
          <a:r>
            <a:rPr lang="es-ES_tradnl" sz="1600" kern="1200" baseline="0" dirty="0" smtClean="0"/>
            <a:t>   desarrollistas más fuertes</a:t>
          </a: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</a:t>
          </a:r>
          <a:r>
            <a:rPr lang="es-ES_tradnl" sz="1600" kern="1200" dirty="0" smtClean="0"/>
            <a:t>á</a:t>
          </a:r>
          <a:r>
            <a:rPr lang="en-US" sz="1600" kern="1200" dirty="0" err="1" smtClean="0"/>
            <a:t>pida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transformaci</a:t>
          </a:r>
          <a:r>
            <a:rPr lang="es-ES_tradnl" sz="1600" kern="1200" dirty="0" err="1" smtClean="0"/>
            <a:t>ón</a:t>
          </a:r>
          <a:r>
            <a:rPr lang="en-US" sz="1600" kern="1200" dirty="0" smtClean="0"/>
            <a:t> econ</a:t>
          </a:r>
          <a:r>
            <a:rPr lang="es-ES_tradnl" sz="1600" kern="1200" dirty="0" err="1" smtClean="0"/>
            <a:t>ómica</a:t>
          </a:r>
          <a:r>
            <a:rPr lang="es-ES_tradnl" sz="1600" kern="1200" dirty="0" smtClean="0"/>
            <a:t> estructural</a:t>
          </a: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Impacto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positivo</a:t>
          </a:r>
          <a:r>
            <a:rPr lang="en-US" sz="1600" kern="1200" dirty="0" smtClean="0"/>
            <a:t> en el</a:t>
          </a:r>
          <a:r>
            <a:rPr lang="en-US" sz="1600" kern="1200" baseline="0" dirty="0" smtClean="0"/>
            <a:t> </a:t>
          </a:r>
          <a:r>
            <a:rPr lang="en-US" sz="1600" kern="1200" dirty="0" err="1" smtClean="0"/>
            <a:t>desarrollo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humano</a:t>
          </a:r>
          <a:endParaRPr lang="en-US" sz="1600" kern="1200" dirty="0"/>
        </a:p>
      </dsp:txBody>
      <dsp:txXfrm>
        <a:off x="201628" y="2634491"/>
        <a:ext cx="2918091" cy="1046615"/>
      </dsp:txXfrm>
    </dsp:sp>
    <dsp:sp modelId="{B5900772-C3EA-4497-AC8C-E78903646956}">
      <dsp:nvSpPr>
        <dsp:cNvPr id="0" name=""/>
        <dsp:cNvSpPr/>
      </dsp:nvSpPr>
      <dsp:spPr>
        <a:xfrm rot="547081" flipV="1">
          <a:off x="1203631" y="35361"/>
          <a:ext cx="4155029" cy="4155029"/>
        </a:xfrm>
        <a:prstGeom prst="leftCircularArrow">
          <a:avLst>
            <a:gd name="adj1" fmla="val 2657"/>
            <a:gd name="adj2" fmla="val 323233"/>
            <a:gd name="adj3" fmla="val 3533109"/>
            <a:gd name="adj4" fmla="val 10458854"/>
            <a:gd name="adj5" fmla="val 31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E2874-E8F1-40A1-A391-D91B333547D8}">
      <dsp:nvSpPr>
        <dsp:cNvPr id="0" name=""/>
        <dsp:cNvSpPr/>
      </dsp:nvSpPr>
      <dsp:spPr>
        <a:xfrm>
          <a:off x="486936" y="1736274"/>
          <a:ext cx="2297854" cy="9137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El </a:t>
          </a:r>
          <a:r>
            <a:rPr lang="en-US" sz="1900" kern="1200" dirty="0" err="1" smtClean="0"/>
            <a:t>surgimiento</a:t>
          </a:r>
          <a:r>
            <a:rPr lang="en-US" sz="1900" kern="1200" dirty="0" smtClean="0"/>
            <a:t> se </a:t>
          </a:r>
          <a:r>
            <a:rPr lang="en-US" sz="1900" b="1" kern="1200" dirty="0" smtClean="0"/>
            <a:t>CONSOLIDA </a:t>
          </a:r>
          <a:r>
            <a:rPr lang="en-US" sz="1900" kern="1200" dirty="0" smtClean="0"/>
            <a:t>en </a:t>
          </a:r>
          <a:r>
            <a:rPr lang="es-ES_tradnl" sz="1900" kern="1200" dirty="0" smtClean="0"/>
            <a:t>Á</a:t>
          </a:r>
          <a:r>
            <a:rPr lang="en-US" sz="1900" kern="1200" dirty="0" err="1" smtClean="0"/>
            <a:t>frica</a:t>
          </a:r>
          <a:endParaRPr lang="en-US" sz="1900" kern="1200" dirty="0"/>
        </a:p>
      </dsp:txBody>
      <dsp:txXfrm>
        <a:off x="513700" y="1763038"/>
        <a:ext cx="2244326" cy="860252"/>
      </dsp:txXfrm>
    </dsp:sp>
    <dsp:sp modelId="{86E45F61-4C44-486B-9C6C-4E0F50337596}">
      <dsp:nvSpPr>
        <dsp:cNvPr id="0" name=""/>
        <dsp:cNvSpPr/>
      </dsp:nvSpPr>
      <dsp:spPr>
        <a:xfrm>
          <a:off x="3736345" y="1440864"/>
          <a:ext cx="3145093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Ampliar</a:t>
          </a:r>
          <a:r>
            <a:rPr lang="en-US" sz="1200" kern="1200" dirty="0" smtClean="0"/>
            <a:t> el </a:t>
          </a:r>
          <a:r>
            <a:rPr lang="en-US" sz="1200" kern="1200" dirty="0" err="1" smtClean="0"/>
            <a:t>espacio</a:t>
          </a:r>
          <a:r>
            <a:rPr lang="en-US" sz="1200" kern="1200" dirty="0" smtClean="0"/>
            <a:t> fiscal del Estado para </a:t>
          </a:r>
          <a:r>
            <a:rPr lang="en-US" sz="1200" kern="1200" dirty="0" err="1" smtClean="0"/>
            <a:t>fomentar</a:t>
          </a:r>
          <a:r>
            <a:rPr lang="en-US" sz="1200" kern="1200" dirty="0" smtClean="0"/>
            <a:t> el </a:t>
          </a:r>
          <a:r>
            <a:rPr lang="en-US" sz="1200" kern="1200" dirty="0" err="1" smtClean="0"/>
            <a:t>desarrollo</a:t>
          </a: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Innovaci</a:t>
          </a:r>
          <a:r>
            <a:rPr lang="es-ES_tradnl" sz="1200" kern="1200" dirty="0" err="1" smtClean="0"/>
            <a:t>ón</a:t>
          </a:r>
          <a:r>
            <a:rPr lang="es-ES_tradnl" sz="1200" kern="1200" dirty="0" smtClean="0"/>
            <a:t> continua para alcanzar un nivel de productividad más alto</a:t>
          </a: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Integraci</a:t>
          </a:r>
          <a:r>
            <a:rPr lang="es-ES_tradnl" sz="1200" kern="1200" dirty="0" err="1" smtClean="0"/>
            <a:t>ón</a:t>
          </a:r>
          <a:r>
            <a:rPr lang="es-ES_tradnl" sz="1200" kern="1200" dirty="0" smtClean="0"/>
            <a:t> regional y</a:t>
          </a:r>
          <a:r>
            <a:rPr lang="es-ES_tradnl" sz="1200" kern="1200" baseline="0" dirty="0" smtClean="0"/>
            <a:t> </a:t>
          </a:r>
          <a:r>
            <a:rPr lang="en-US" sz="1200" kern="1200" dirty="0" err="1" smtClean="0"/>
            <a:t>cooperaci</a:t>
          </a:r>
          <a:r>
            <a:rPr lang="es-ES_tradnl" sz="1200" kern="1200" dirty="0" err="1" smtClean="0"/>
            <a:t>ó</a:t>
          </a:r>
          <a:r>
            <a:rPr lang="en-US" sz="1200" kern="1200" dirty="0" smtClean="0"/>
            <a:t>n para </a:t>
          </a:r>
          <a:r>
            <a:rPr lang="en-US" sz="1200" kern="1200" dirty="0" err="1" smtClean="0"/>
            <a:t>promover</a:t>
          </a:r>
          <a:r>
            <a:rPr lang="en-US" sz="1200" kern="1200" dirty="0" smtClean="0"/>
            <a:t> los </a:t>
          </a:r>
          <a:r>
            <a:rPr lang="en-US" sz="1200" kern="1200" dirty="0" err="1" smtClean="0"/>
            <a:t>bienes</a:t>
          </a:r>
          <a:r>
            <a:rPr lang="en-US" sz="1200" kern="1200" dirty="0" smtClean="0"/>
            <a:t> y </a:t>
          </a:r>
          <a:r>
            <a:rPr lang="en-US" sz="1200" kern="1200" dirty="0" err="1" smtClean="0"/>
            <a:t>sinergias</a:t>
          </a:r>
          <a:r>
            <a:rPr lang="en-US" sz="1200" kern="1200" dirty="0" smtClean="0"/>
            <a:t> a </a:t>
          </a:r>
          <a:r>
            <a:rPr lang="en-US" sz="1200" kern="1200" dirty="0" err="1" smtClean="0"/>
            <a:t>nivel</a:t>
          </a:r>
          <a:r>
            <a:rPr lang="en-US" sz="1200" kern="1200" dirty="0" smtClean="0"/>
            <a:t> regional</a:t>
          </a:r>
          <a:endParaRPr lang="en-US" sz="1200" kern="1200" dirty="0"/>
        </a:p>
      </dsp:txBody>
      <dsp:txXfrm>
        <a:off x="3785412" y="1946821"/>
        <a:ext cx="3046959" cy="1577131"/>
      </dsp:txXfrm>
    </dsp:sp>
    <dsp:sp modelId="{992E1986-9415-45F9-B404-7862E2462003}">
      <dsp:nvSpPr>
        <dsp:cNvPr id="0" name=""/>
        <dsp:cNvSpPr/>
      </dsp:nvSpPr>
      <dsp:spPr>
        <a:xfrm rot="21110850" flipV="1">
          <a:off x="5278290" y="552580"/>
          <a:ext cx="4020569" cy="4020569"/>
        </a:xfrm>
        <a:prstGeom prst="circularArrow">
          <a:avLst>
            <a:gd name="adj1" fmla="val 2746"/>
            <a:gd name="adj2" fmla="val 334736"/>
            <a:gd name="adj3" fmla="val 19207746"/>
            <a:gd name="adj4" fmla="val 12293503"/>
            <a:gd name="adj5" fmla="val 32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EC015-FB61-4C5B-80B0-40BED587AC83}">
      <dsp:nvSpPr>
        <dsp:cNvPr id="0" name=""/>
        <dsp:cNvSpPr/>
      </dsp:nvSpPr>
      <dsp:spPr>
        <a:xfrm>
          <a:off x="4097779" y="799362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PERO </a:t>
          </a:r>
          <a:r>
            <a:rPr lang="en-US" sz="1900" kern="1200" dirty="0" err="1" smtClean="0"/>
            <a:t>su</a:t>
          </a:r>
          <a:r>
            <a:rPr lang="en-US" sz="1900" kern="1200" dirty="0" smtClean="0"/>
            <a:t> </a:t>
          </a:r>
          <a:r>
            <a:rPr lang="en-US" sz="1900" b="1" kern="1200" dirty="0" smtClean="0"/>
            <a:t>VIABILIDAD</a:t>
          </a:r>
          <a:r>
            <a:rPr lang="en-US" sz="1900" b="1" kern="1200" baseline="0" dirty="0" smtClean="0"/>
            <a:t> A LARGO PLAZO</a:t>
          </a:r>
          <a:r>
            <a:rPr lang="en-US" sz="1900" b="1" kern="1200" dirty="0" smtClean="0"/>
            <a:t> </a:t>
          </a:r>
          <a:r>
            <a:rPr lang="en-US" sz="1900" kern="1200" dirty="0" err="1" smtClean="0"/>
            <a:t>exige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4124543" y="826126"/>
        <a:ext cx="2244326" cy="860252"/>
      </dsp:txXfrm>
    </dsp:sp>
    <dsp:sp modelId="{BAF45D74-6B31-4F23-8A0A-CE815D29FE81}">
      <dsp:nvSpPr>
        <dsp:cNvPr id="0" name=""/>
        <dsp:cNvSpPr/>
      </dsp:nvSpPr>
      <dsp:spPr>
        <a:xfrm>
          <a:off x="7504098" y="772102"/>
          <a:ext cx="2585086" cy="2567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Fortalecimiento</a:t>
          </a:r>
          <a:r>
            <a:rPr lang="en-US" sz="1200" kern="1200" dirty="0" smtClean="0"/>
            <a:t> de la </a:t>
          </a:r>
          <a:r>
            <a:rPr lang="en-US" sz="1200" kern="1200" dirty="0" err="1" smtClean="0"/>
            <a:t>participaci</a:t>
          </a:r>
          <a:r>
            <a:rPr lang="es-ES_tradnl" sz="1200" kern="1200" dirty="0" err="1" smtClean="0"/>
            <a:t>ón</a:t>
          </a:r>
          <a:r>
            <a:rPr lang="es-ES_tradnl" sz="1200" kern="1200" dirty="0" smtClean="0"/>
            <a:t> ciudadana y de actores </a:t>
          </a:r>
          <a:r>
            <a:rPr lang="en-US" sz="1200" kern="1200" dirty="0" smtClean="0"/>
            <a:t>no </a:t>
          </a:r>
          <a:r>
            <a:rPr lang="en-US" sz="1200" kern="1200" dirty="0" err="1" smtClean="0"/>
            <a:t>estatales</a:t>
          </a: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</a:t>
          </a:r>
          <a:r>
            <a:rPr lang="es-ES_tradnl" sz="1200" kern="1200" dirty="0" err="1" smtClean="0"/>
            <a:t>álogo</a:t>
          </a:r>
          <a:r>
            <a:rPr lang="es-ES_tradnl" sz="1200" kern="1200" dirty="0" smtClean="0"/>
            <a:t> político inclusivo con todos los actores para evitar perturbaciones debido a cambios de liderazgo</a:t>
          </a:r>
          <a:endParaRPr lang="en-US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Crear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contratos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sociales</a:t>
          </a:r>
          <a:r>
            <a:rPr lang="en-US" sz="1200" kern="1200" dirty="0" smtClean="0"/>
            <a:t> s</a:t>
          </a:r>
          <a:r>
            <a:rPr lang="es-ES_tradnl" sz="1200" kern="1200" dirty="0" err="1" smtClean="0"/>
            <a:t>ólidos</a:t>
          </a:r>
          <a:endParaRPr lang="en-US" sz="1200" kern="1200" dirty="0"/>
        </a:p>
      </dsp:txBody>
      <dsp:txXfrm>
        <a:off x="7563191" y="831195"/>
        <a:ext cx="2466900" cy="1899386"/>
      </dsp:txXfrm>
    </dsp:sp>
    <dsp:sp modelId="{821047E5-13AD-491C-A456-01FE44209597}">
      <dsp:nvSpPr>
        <dsp:cNvPr id="0" name=""/>
        <dsp:cNvSpPr/>
      </dsp:nvSpPr>
      <dsp:spPr>
        <a:xfrm>
          <a:off x="7615366" y="27223"/>
          <a:ext cx="2297854" cy="91378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Las </a:t>
          </a:r>
          <a:r>
            <a:rPr lang="en-US" sz="1900" kern="1200" dirty="0" err="1" smtClean="0"/>
            <a:t>exigencias</a:t>
          </a:r>
          <a:r>
            <a:rPr lang="en-US" sz="1900" kern="1200" dirty="0" smtClean="0"/>
            <a:t> de </a:t>
          </a:r>
          <a:r>
            <a:rPr lang="en-US" sz="1900" kern="1200" dirty="0" err="1" smtClean="0"/>
            <a:t>su</a:t>
          </a:r>
          <a:r>
            <a:rPr lang="en-US" sz="1900" kern="1200" dirty="0" smtClean="0"/>
            <a:t> </a:t>
          </a:r>
          <a:r>
            <a:rPr lang="en-US" sz="1900" b="1" kern="1200" dirty="0" smtClean="0"/>
            <a:t>SOSTENIBILIDAD</a:t>
          </a:r>
          <a:r>
            <a:rPr lang="en-US" sz="1900" b="1" kern="1200" baseline="0" dirty="0" smtClean="0"/>
            <a:t> </a:t>
          </a:r>
          <a:r>
            <a:rPr lang="en-US" sz="1900" kern="1200" dirty="0" err="1" smtClean="0"/>
            <a:t>incluyen</a:t>
          </a:r>
          <a:endParaRPr lang="en-US" sz="1900" kern="1200" dirty="0"/>
        </a:p>
      </dsp:txBody>
      <dsp:txXfrm>
        <a:off x="7642130" y="53987"/>
        <a:ext cx="2244326" cy="860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305B1-8BD0-724C-81F3-8BE1273689E7}" type="datetimeFigureOut">
              <a:rPr lang="en-US" smtClean="0">
                <a:latin typeface="Helvetica"/>
              </a:rPr>
              <a:t>3/27/17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D4BE6-28A9-2041-9367-91185E2C45AA}" type="slidenum">
              <a:rPr lang="en-US" smtClean="0">
                <a:latin typeface="Helvetica"/>
              </a:r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608966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64A4B05C-23FC-48A7-AFF5-7B4A0B6DE0F6}" type="datetimeFigureOut">
              <a:rPr lang="en-US" smtClean="0"/>
              <a:pPr/>
              <a:t>3/27/17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A2EC30D2-3158-4D58-A39A-6D0E9D92AD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3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C30D2-3158-4D58-A39A-6D0E9D92AD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8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294663"/>
            <a:ext cx="12192001" cy="149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/>
              </a:defRPr>
            </a:lvl1pPr>
          </a:lstStyle>
          <a:p>
            <a:fld id="{2D766A7E-79F6-354E-BAE1-90E9212F1A9C}" type="datetime1">
              <a:rPr lang="en-US" smtClean="0"/>
              <a:pPr/>
              <a:t>3/27/17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31639" y="6358664"/>
            <a:ext cx="11660361" cy="4980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6" y="1994458"/>
            <a:ext cx="3638121" cy="4012084"/>
          </a:xfrm>
          <a:prstGeom prst="rect">
            <a:avLst/>
          </a:prstGeom>
        </p:spPr>
      </p:pic>
      <p:pic>
        <p:nvPicPr>
          <p:cNvPr id="1026" name="Picture 1" descr="cid:image001.png@01D147BA.2CE80F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007" y="135064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0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V="1">
            <a:off x="0" y="6294663"/>
            <a:ext cx="12192001" cy="149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3175" y="6359979"/>
            <a:ext cx="12188825" cy="4980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286603"/>
            <a:ext cx="9726930" cy="1450757"/>
          </a:xfrm>
        </p:spPr>
        <p:txBody>
          <a:bodyPr/>
          <a:lstStyle>
            <a:lvl1pPr marL="0">
              <a:defRPr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802676"/>
            <a:ext cx="9726929" cy="4066418"/>
          </a:xfrm>
        </p:spPr>
        <p:txBody>
          <a:bodyPr/>
          <a:lstStyle>
            <a:lvl2pPr>
              <a:defRPr>
                <a:latin typeface="Cambria" panose="02040503050406030204" pitchFamily="18" charset="0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5pPr>
              <a:defRPr sz="100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0" kern="120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Helvetic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13"/>
            <a:ext cx="1428750" cy="15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5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294663"/>
            <a:ext cx="12192001" cy="149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/>
              </a:defRPr>
            </a:lvl1pPr>
          </a:lstStyle>
          <a:p>
            <a:fld id="{4D9F9A9A-1B5F-7246-85B3-9A40B4A073DE}" type="datetime1">
              <a:rPr lang="en-US" smtClean="0"/>
              <a:pPr/>
              <a:t>3/27/17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" y="6367131"/>
            <a:ext cx="12192001" cy="4993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01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286603"/>
            <a:ext cx="9726930" cy="1450757"/>
          </a:xfrm>
        </p:spPr>
        <p:txBody>
          <a:bodyPr/>
          <a:lstStyle>
            <a:lvl1pPr marL="0">
              <a:defRPr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802676"/>
            <a:ext cx="9726929" cy="4066418"/>
          </a:xfrm>
        </p:spPr>
        <p:txBody>
          <a:bodyPr/>
          <a:lstStyle>
            <a:lvl2pPr>
              <a:defRPr>
                <a:latin typeface="Cambria" panose="02040503050406030204" pitchFamily="18" charset="0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5pPr>
              <a:defRPr sz="100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0" kern="120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Helvetic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713C-F9C1-44EB-B18F-DDAC07B91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9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294663"/>
            <a:ext cx="12192001" cy="149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4D9F9A9A-1B5F-7246-85B3-9A40B4A073DE}" type="datetime1">
              <a:rPr lang="en-US" smtClean="0">
                <a:solidFill>
                  <a:prstClr val="white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pPr/>
              <a:t>3/27/17</a:t>
            </a:fld>
            <a:endParaRPr lang="en-US" dirty="0">
              <a:solidFill>
                <a:prstClr val="white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" y="6367131"/>
            <a:ext cx="12192001" cy="4993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0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286603"/>
            <a:ext cx="9726930" cy="1450757"/>
          </a:xfrm>
        </p:spPr>
        <p:txBody>
          <a:bodyPr/>
          <a:lstStyle>
            <a:lvl1pPr marL="0">
              <a:defRPr>
                <a:solidFill>
                  <a:srgbClr val="0070C0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802676"/>
            <a:ext cx="9726929" cy="4066418"/>
          </a:xfrm>
        </p:spPr>
        <p:txBody>
          <a:bodyPr/>
          <a:lstStyle>
            <a:lvl2pPr>
              <a:defRPr>
                <a:latin typeface="Cambria" panose="02040503050406030204" pitchFamily="18" charset="0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5pPr>
              <a:defRPr sz="100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241823" y="645401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0" kern="120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white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713C-F9C1-44EB-B18F-DDAC07B91D8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54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file://localhost/Users/SebastianVenable/Dropbox/UNDP/UNDP%20OCADER/Conferences/Emergence%20conference/logo-ciea_no_words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file://localhost/Users/SebastianVenable/Dropbox/UNDP/UNDP%20OCADER/Conferences/Emergence%20conference/logo-ciea_no_words.png" TargetMode="Externa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file://localhost/Users/SebastianVenable/Dropbox/UNDP/UNDP%20OCADER/Conferences/Emergence%20conference/logo-ciea_no_words.png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8960" y="6313954"/>
            <a:ext cx="1162304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Helvetica"/>
              </a:defRPr>
            </a:lvl1pPr>
          </a:lstStyle>
          <a:p>
            <a:fld id="{006F713C-F9C1-44EB-B18F-DDAC07B91D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9280" y="6358664"/>
            <a:ext cx="11602720" cy="4980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pic>
        <p:nvPicPr>
          <p:cNvPr id="2050" name="Picture 1" descr="cid:image001.png@01D147BA.2CE80F7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logo-ciea_no_words.png" descr="/Users/SebastianVenable/Dropbox/UNDP/UNDP OCADER/Conferences/Emergence conference/logo-ciea_no_words.pn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6" y="6329680"/>
            <a:ext cx="505408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1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bg2">
              <a:lumMod val="50000"/>
            </a:schemeClr>
          </a:solidFill>
          <a:latin typeface="Helvetica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bg2">
              <a:lumMod val="50000"/>
            </a:schemeClr>
          </a:solidFill>
          <a:latin typeface="Helvetica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9625" y="6325059"/>
            <a:ext cx="1156191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Helvetica"/>
              </a:defRPr>
            </a:lvl1pPr>
          </a:lstStyle>
          <a:p>
            <a:fld id="{006F713C-F9C1-44EB-B18F-DDAC07B91D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9626" y="6358665"/>
            <a:ext cx="11532374" cy="4993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pic>
        <p:nvPicPr>
          <p:cNvPr id="2050" name="Picture 1" descr="cid:image001.png@01D147BA.2CE80F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logo-ciea_no_words.png" descr="/Users/SebastianVenable/Dropbox/UNDP/UNDP OCADER/Conferences/Emergence conference/logo-ciea_no_words.pn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0" y="6360160"/>
            <a:ext cx="495040" cy="48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bg2">
              <a:lumMod val="50000"/>
            </a:schemeClr>
          </a:solidFill>
          <a:latin typeface="Helvetica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bg2">
              <a:lumMod val="50000"/>
            </a:schemeClr>
          </a:solidFill>
          <a:latin typeface="Helvetica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59625" y="6325059"/>
            <a:ext cx="1156191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6F713C-F9C1-44EB-B18F-DDAC07B91D8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626" y="6358665"/>
            <a:ext cx="11532374" cy="4993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382410"/>
          </a:xfrm>
          <a:prstGeom prst="rect">
            <a:avLst/>
          </a:prstGeom>
        </p:spPr>
      </p:pic>
      <p:pic>
        <p:nvPicPr>
          <p:cNvPr id="2050" name="Picture 1" descr="cid:image001.png@01D147BA.2CE80F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logo-ciea_no_words.png" descr="/Users/SebastianVenable/Dropbox/UNDP/UNDP OCADER/Conferences/Emergence conference/logo-ciea_no_words.pn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" y="6339840"/>
            <a:ext cx="505408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bg2">
              <a:lumMod val="50000"/>
            </a:schemeClr>
          </a:solidFill>
          <a:latin typeface="Helvetica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6" Type="http://schemas.openxmlformats.org/officeDocument/2006/relationships/image" Target="../media/image18.emf"/><Relationship Id="rId7" Type="http://schemas.openxmlformats.org/officeDocument/2006/relationships/image" Target="../media/image19.emf"/><Relationship Id="rId8" Type="http://schemas.openxmlformats.org/officeDocument/2006/relationships/image" Target="../media/image20.emf"/><Relationship Id="rId9" Type="http://schemas.openxmlformats.org/officeDocument/2006/relationships/image" Target="../media/image21.emf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8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15.emf"/><Relationship Id="rId8" Type="http://schemas.openxmlformats.org/officeDocument/2006/relationships/image" Target="../media/image19.emf"/><Relationship Id="rId9" Type="http://schemas.openxmlformats.org/officeDocument/2006/relationships/image" Target="../media/image17.emf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file://localhost/Users/SebastianVenable/Dropbox/UNDP/UNDP%20OCADER/Conferences/Emergence%20conference/Multifactor%20productivity.png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3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file://localhost/Users/SebastianVenable/Dropbox/UNDP/UNDP%20General%20Information/africa.jpg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13.tiff"/><Relationship Id="rId10" Type="http://schemas.openxmlformats.org/officeDocument/2006/relationships/image" Target="../media/image14.tif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1240" y="2851645"/>
            <a:ext cx="36250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008000"/>
                </a:solidFill>
                <a:latin typeface="Arial"/>
                <a:cs typeface="Arial"/>
              </a:rPr>
              <a:t>Abidjan, Côte d’Ivoire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19060" y="5568715"/>
            <a:ext cx="6750424" cy="788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en-US" sz="1300" b="1" dirty="0">
                <a:solidFill>
                  <a:schemeClr val="tx1"/>
                </a:solidFill>
              </a:rPr>
              <a:t>POR Abdoulaye Mar Dieye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en-US" sz="1300" b="1" dirty="0" err="1">
                <a:solidFill>
                  <a:schemeClr val="tx1"/>
                </a:solidFill>
              </a:rPr>
              <a:t>administraDOR</a:t>
            </a:r>
            <a:r>
              <a:rPr lang="en-US" sz="1300" b="1" dirty="0">
                <a:solidFill>
                  <a:schemeClr val="tx1"/>
                </a:solidFill>
              </a:rPr>
              <a:t> AUXILIAR Y director regional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en-US" sz="1300" b="1" dirty="0">
                <a:solidFill>
                  <a:schemeClr val="tx1"/>
                </a:solidFill>
              </a:rPr>
              <a:t>PNUD EN </a:t>
            </a:r>
            <a:r>
              <a:rPr lang="en-US" sz="1300" b="1" dirty="0" err="1">
                <a:solidFill>
                  <a:schemeClr val="tx1"/>
                </a:solidFill>
              </a:rPr>
              <a:t>África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6029" y="4007801"/>
            <a:ext cx="9365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800" dirty="0"/>
              <a:t>« 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Análisis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transversales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de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casos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de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estudio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relativos</a:t>
            </a:r>
            <a:endParaRPr lang="en-US" sz="2800" dirty="0">
              <a:solidFill>
                <a:srgbClr val="800000"/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a la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experiencia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de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algunos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países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hacia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 el </a:t>
            </a:r>
            <a:r>
              <a:rPr lang="en-US" sz="2800" dirty="0" err="1">
                <a:solidFill>
                  <a:srgbClr val="800000"/>
                </a:solidFill>
                <a:latin typeface="Arial"/>
                <a:cs typeface="Arial"/>
              </a:rPr>
              <a:t>surgimiento</a:t>
            </a:r>
            <a:r>
              <a:rPr lang="en-US" sz="2800" dirty="0">
                <a:solidFill>
                  <a:srgbClr val="800000"/>
                </a:solidFill>
                <a:latin typeface="Arial"/>
                <a:cs typeface="Arial"/>
              </a:rPr>
              <a:t>:</a:t>
            </a:r>
          </a:p>
          <a:p>
            <a:pPr algn="ctr">
              <a:lnSpc>
                <a:spcPct val="110000"/>
              </a:lnSpc>
            </a:pPr>
            <a:r>
              <a:rPr lang="en-US" sz="2800" i="1" dirty="0" err="1" smtClean="0">
                <a:solidFill>
                  <a:srgbClr val="800000"/>
                </a:solidFill>
                <a:latin typeface="Arial"/>
                <a:cs typeface="Arial"/>
              </a:rPr>
              <a:t>evaluaci</a:t>
            </a:r>
            <a:r>
              <a:rPr lang="es-ES_tradnl" sz="2800" i="1" dirty="0" err="1" smtClean="0">
                <a:solidFill>
                  <a:srgbClr val="800000"/>
                </a:solidFill>
                <a:latin typeface="Arial"/>
                <a:cs typeface="Arial"/>
              </a:rPr>
              <a:t>ón</a:t>
            </a:r>
            <a:r>
              <a:rPr lang="en-US" sz="2800" i="1" dirty="0" smtClean="0">
                <a:solidFill>
                  <a:srgbClr val="800000"/>
                </a:solidFill>
                <a:latin typeface="Arial"/>
                <a:cs typeface="Arial"/>
              </a:rPr>
              <a:t>, </a:t>
            </a:r>
            <a:r>
              <a:rPr lang="en-US" sz="2800" i="1" dirty="0" err="1">
                <a:solidFill>
                  <a:srgbClr val="800000"/>
                </a:solidFill>
                <a:latin typeface="Arial"/>
                <a:cs typeface="Arial"/>
              </a:rPr>
              <a:t>lecciones</a:t>
            </a:r>
            <a:r>
              <a:rPr lang="en-US" sz="2800" i="1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en-US" sz="2800" i="1" dirty="0" err="1">
                <a:solidFill>
                  <a:srgbClr val="800000"/>
                </a:solidFill>
                <a:latin typeface="Arial"/>
                <a:cs typeface="Arial"/>
              </a:rPr>
              <a:t>aprendidas</a:t>
            </a:r>
            <a:r>
              <a:rPr lang="en-US" sz="2800" i="1" dirty="0">
                <a:solidFill>
                  <a:srgbClr val="800000"/>
                </a:solidFill>
                <a:latin typeface="Arial"/>
                <a:cs typeface="Arial"/>
              </a:rPr>
              <a:t> y </a:t>
            </a:r>
          </a:p>
          <a:p>
            <a:pPr algn="ctr">
              <a:lnSpc>
                <a:spcPct val="110000"/>
              </a:lnSpc>
            </a:pPr>
            <a:r>
              <a:rPr lang="en-US" sz="2800" i="1" dirty="0" err="1">
                <a:solidFill>
                  <a:srgbClr val="800000"/>
                </a:solidFill>
                <a:latin typeface="Arial"/>
                <a:cs typeface="Arial"/>
              </a:rPr>
              <a:t>perspectivas</a:t>
            </a:r>
            <a:r>
              <a:rPr lang="en-US" sz="2800" i="1" dirty="0">
                <a:solidFill>
                  <a:srgbClr val="800000"/>
                </a:solidFill>
                <a:latin typeface="Arial"/>
                <a:cs typeface="Arial"/>
              </a:rPr>
              <a:t> para el </a:t>
            </a:r>
            <a:r>
              <a:rPr lang="en-US" sz="2800" i="1" dirty="0" err="1">
                <a:solidFill>
                  <a:srgbClr val="800000"/>
                </a:solidFill>
                <a:latin typeface="Arial"/>
                <a:cs typeface="Arial"/>
              </a:rPr>
              <a:t>futuro</a:t>
            </a:r>
            <a:r>
              <a:rPr lang="en-US" sz="2800" i="1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it-IT" sz="2800" dirty="0">
                <a:solidFill>
                  <a:srgbClr val="000000"/>
                </a:solidFill>
              </a:rPr>
              <a:t>»</a:t>
            </a:r>
            <a:endParaRPr lang="en-US" sz="28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" y="1863899"/>
            <a:ext cx="11764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cap="all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SEGUNGA </a:t>
            </a:r>
            <a:r>
              <a:rPr lang="es-ES" sz="2400" b="1" cap="all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Conferencia Internacional sobre </a:t>
            </a:r>
          </a:p>
          <a:p>
            <a:pPr algn="ctr"/>
            <a:r>
              <a:rPr lang="es-ES" sz="2400" b="1" cap="all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el Surgimiento de </a:t>
            </a:r>
            <a:r>
              <a:rPr lang="es-ES" sz="2400" b="1" cap="all" dirty="0" err="1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ÁfricA</a:t>
            </a:r>
            <a:r>
              <a:rPr lang="es-ES" sz="2400" b="1" cap="all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b="1" cap="all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(CISA-II)</a:t>
            </a:r>
            <a:endParaRPr lang="en-US" sz="2400" b="1" cap="all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1760" y="3364418"/>
            <a:ext cx="463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  <a:latin typeface="Arial"/>
                <a:cs typeface="Arial"/>
              </a:rPr>
              <a:t>28 – 30 de </a:t>
            </a:r>
            <a:r>
              <a:rPr lang="en-US" sz="2800" b="1" i="1" dirty="0" err="1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  <a:latin typeface="Arial"/>
                <a:cs typeface="Arial"/>
              </a:rPr>
              <a:t>marzo</a:t>
            </a:r>
            <a:r>
              <a:rPr lang="en-US" sz="2800" b="1" i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  <a:latin typeface="Arial"/>
                <a:cs typeface="Arial"/>
              </a:rPr>
              <a:t> de 2017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7950" y="0"/>
            <a:ext cx="192405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943" y="89907"/>
            <a:ext cx="803275" cy="18099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82204"/>
            <a:ext cx="2810267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val 66"/>
          <p:cNvSpPr/>
          <p:nvPr/>
        </p:nvSpPr>
        <p:spPr>
          <a:xfrm>
            <a:off x="4045894" y="5343070"/>
            <a:ext cx="1206500" cy="1206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706619" y="4994734"/>
            <a:ext cx="1845124" cy="1845124"/>
            <a:chOff x="4178311" y="4922166"/>
            <a:chExt cx="1845124" cy="1845124"/>
          </a:xfrm>
        </p:grpSpPr>
        <p:pic>
          <p:nvPicPr>
            <p:cNvPr id="50" name="Picture 49" descr="Brown gear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11" y="4922166"/>
              <a:ext cx="1845124" cy="1845124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562335" y="5182640"/>
              <a:ext cx="1059329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sz="1600" b="1" dirty="0"/>
                <a:t>5</a:t>
              </a:r>
              <a:r>
                <a:rPr lang="en-US" sz="1400" dirty="0"/>
                <a:t>.  </a:t>
              </a:r>
            </a:p>
            <a:p>
              <a:pPr lvl="0" algn="ctr"/>
              <a:r>
                <a:rPr lang="en-US" sz="1400" b="1" dirty="0" err="1" smtClean="0">
                  <a:solidFill>
                    <a:srgbClr val="800000"/>
                  </a:solidFill>
                </a:rPr>
                <a:t>Costo</a:t>
              </a:r>
              <a:r>
                <a:rPr lang="en-US" sz="1400" b="1" dirty="0" smtClean="0">
                  <a:solidFill>
                    <a:srgbClr val="800000"/>
                  </a:solidFill>
                </a:rPr>
                <a:t> de</a:t>
              </a:r>
              <a:endParaRPr lang="en-US" sz="1400" b="1" dirty="0">
                <a:solidFill>
                  <a:srgbClr val="800000"/>
                </a:solidFill>
              </a:endParaRPr>
            </a:p>
            <a:p>
              <a:pPr lvl="0" algn="ctr"/>
              <a:r>
                <a:rPr lang="en-US" sz="1400" b="1" dirty="0" err="1">
                  <a:solidFill>
                    <a:srgbClr val="800000"/>
                  </a:solidFill>
                </a:rPr>
                <a:t>p</a:t>
              </a:r>
              <a:r>
                <a:rPr lang="en-US" sz="1400" b="1" dirty="0" err="1" smtClean="0">
                  <a:solidFill>
                    <a:srgbClr val="800000"/>
                  </a:solidFill>
                </a:rPr>
                <a:t>roducci</a:t>
              </a:r>
              <a:r>
                <a:rPr lang="es-ES_tradnl" sz="1400" b="1" dirty="0" err="1" smtClean="0">
                  <a:solidFill>
                    <a:srgbClr val="800000"/>
                  </a:solidFill>
                </a:rPr>
                <a:t>ón</a:t>
              </a:r>
              <a:r>
                <a:rPr lang="en-US" sz="1400" b="1" dirty="0" smtClean="0">
                  <a:solidFill>
                    <a:srgbClr val="800000"/>
                  </a:solidFill>
                </a:rPr>
                <a:t> </a:t>
              </a:r>
              <a:endParaRPr lang="en-US" sz="1400" b="1" dirty="0">
                <a:solidFill>
                  <a:srgbClr val="800000"/>
                </a:solidFill>
              </a:endParaRPr>
            </a:p>
            <a:p>
              <a:pPr algn="ctr"/>
              <a:r>
                <a:rPr lang="en-US" sz="1400" dirty="0"/>
                <a:t>a</a:t>
              </a:r>
              <a:r>
                <a:rPr lang="es-ES_tradnl" sz="1400" dirty="0" err="1" smtClean="0"/>
                <a:t>ún</a:t>
              </a:r>
              <a:r>
                <a:rPr lang="es-ES_tradnl" sz="1400" dirty="0" smtClean="0"/>
                <a:t> es</a:t>
              </a:r>
            </a:p>
            <a:p>
              <a:pPr algn="ctr"/>
              <a:r>
                <a:rPr lang="es-ES_tradnl" sz="1400" dirty="0" smtClean="0"/>
                <a:t> elevado</a:t>
              </a:r>
              <a:endParaRPr lang="en-US" sz="1400" dirty="0"/>
            </a:p>
            <a:p>
              <a:pPr algn="ctr"/>
              <a:endParaRPr lang="en-US" sz="1400" dirty="0"/>
            </a:p>
          </p:txBody>
        </p:sp>
      </p:grpSp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9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555" y="1359133"/>
            <a:ext cx="103375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C.3 </a:t>
            </a:r>
            <a:r>
              <a:rPr lang="en-US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Mejora</a:t>
            </a: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la </a:t>
            </a:r>
            <a:r>
              <a:rPr lang="en-US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transformaci</a:t>
            </a:r>
            <a:r>
              <a:rPr lang="es-ES_tradnl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ón</a:t>
            </a:r>
            <a:r>
              <a:rPr lang="es-ES_tradnl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económica estructural</a:t>
            </a:r>
            <a:r>
              <a:rPr lang="is-I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…PERO</a:t>
            </a:r>
            <a:endParaRPr lang="en-US" sz="28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742023" y="1968507"/>
            <a:ext cx="1901830" cy="1651000"/>
            <a:chOff x="3932514" y="2177140"/>
            <a:chExt cx="1901830" cy="1651000"/>
          </a:xfrm>
        </p:grpSpPr>
        <p:pic>
          <p:nvPicPr>
            <p:cNvPr id="55" name="Picture 54" descr="Orange gear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3991" y="2177140"/>
              <a:ext cx="1651000" cy="1651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932514" y="2400053"/>
              <a:ext cx="190183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b="1" dirty="0"/>
                <a:t>1.  </a:t>
              </a:r>
            </a:p>
            <a:p>
              <a:pPr lvl="0" algn="ctr"/>
              <a:r>
                <a:rPr lang="en-US" sz="1300" dirty="0" err="1" smtClean="0"/>
                <a:t>Mejor</a:t>
              </a:r>
              <a:r>
                <a:rPr lang="en-US" sz="1300" dirty="0" smtClean="0"/>
                <a:t> </a:t>
              </a:r>
              <a:endParaRPr lang="en-US" sz="1300" dirty="0"/>
            </a:p>
            <a:p>
              <a:pPr lvl="0" algn="ctr"/>
              <a:r>
                <a:rPr lang="en-US" sz="1300" b="1" dirty="0" err="1">
                  <a:solidFill>
                    <a:srgbClr val="800000"/>
                  </a:solidFill>
                </a:rPr>
                <a:t>p</a:t>
              </a:r>
              <a:r>
                <a:rPr lang="en-US" sz="1300" b="1" dirty="0" err="1" smtClean="0">
                  <a:solidFill>
                    <a:srgbClr val="800000"/>
                  </a:solidFill>
                </a:rPr>
                <a:t>roductividad</a:t>
              </a:r>
              <a:r>
                <a:rPr lang="en-US" sz="1300" b="1" dirty="0" smtClean="0">
                  <a:solidFill>
                    <a:srgbClr val="800000"/>
                  </a:solidFill>
                </a:rPr>
                <a:t> multifactorial</a:t>
              </a:r>
              <a:endParaRPr lang="en-US" sz="13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71807" y="3129640"/>
            <a:ext cx="2394858" cy="2394858"/>
            <a:chOff x="5134428" y="2975433"/>
            <a:chExt cx="2394858" cy="2394858"/>
          </a:xfrm>
        </p:grpSpPr>
        <p:pic>
          <p:nvPicPr>
            <p:cNvPr id="13" name="Picture 12" descr="Magenta gear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4428" y="2975433"/>
              <a:ext cx="2394858" cy="239485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241351" y="3448902"/>
              <a:ext cx="215900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US" sz="2000" b="1" dirty="0"/>
                <a:t>7.  </a:t>
              </a:r>
              <a:endParaRPr lang="en-US" sz="2000" b="1" dirty="0" smtClean="0"/>
            </a:p>
            <a:p>
              <a:pPr lvl="0" algn="ctr">
                <a:lnSpc>
                  <a:spcPct val="100000"/>
                </a:lnSpc>
              </a:pPr>
              <a:r>
                <a:rPr lang="en-US" sz="1400" dirty="0" err="1" smtClean="0"/>
                <a:t>Mejor</a:t>
              </a:r>
              <a:r>
                <a:rPr lang="en-US" sz="1400" b="1" dirty="0" smtClean="0"/>
                <a:t> </a:t>
              </a:r>
              <a:r>
                <a:rPr lang="en-US" sz="1400" b="1" dirty="0" err="1" smtClean="0">
                  <a:solidFill>
                    <a:srgbClr val="800000"/>
                  </a:solidFill>
                </a:rPr>
                <a:t>innovaci</a:t>
              </a:r>
              <a:r>
                <a:rPr lang="es-ES_tradnl" sz="1400" b="1" dirty="0" err="1" smtClean="0">
                  <a:solidFill>
                    <a:srgbClr val="800000"/>
                  </a:solidFill>
                </a:rPr>
                <a:t>ó</a:t>
              </a:r>
              <a:r>
                <a:rPr lang="en-US" sz="1400" b="1" dirty="0" smtClean="0">
                  <a:solidFill>
                    <a:srgbClr val="800000"/>
                  </a:solidFill>
                </a:rPr>
                <a:t>n</a:t>
              </a:r>
              <a:r>
                <a:rPr lang="en-US" sz="1400" b="1" dirty="0">
                  <a:solidFill>
                    <a:srgbClr val="800000"/>
                  </a:solidFill>
                </a:rPr>
                <a:t>, </a:t>
              </a:r>
            </a:p>
            <a:p>
              <a:pPr lvl="0" algn="ctr">
                <a:lnSpc>
                  <a:spcPct val="100000"/>
                </a:lnSpc>
              </a:pPr>
              <a:r>
                <a:rPr lang="en-US" sz="1400" dirty="0" err="1">
                  <a:solidFill>
                    <a:srgbClr val="000000"/>
                  </a:solidFill>
                </a:rPr>
                <a:t>p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ero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b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aja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inversi</a:t>
              </a:r>
              <a:r>
                <a:rPr lang="es-ES_tradnl" sz="1400" dirty="0" err="1" smtClean="0">
                  <a:solidFill>
                    <a:srgbClr val="000000"/>
                  </a:solidFill>
                </a:rPr>
                <a:t>ón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sz="1400" dirty="0">
                  <a:solidFill>
                    <a:srgbClr val="000000"/>
                  </a:solidFill>
                </a:rPr>
                <a:t>e</a:t>
              </a:r>
              <a:r>
                <a:rPr lang="en-US" sz="1400" dirty="0" smtClean="0">
                  <a:solidFill>
                    <a:srgbClr val="000000"/>
                  </a:solidFill>
                </a:rPr>
                <a:t>n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investigaci</a:t>
              </a:r>
              <a:r>
                <a:rPr lang="es-ES_tradnl" sz="1400" dirty="0" err="1" smtClean="0">
                  <a:solidFill>
                    <a:srgbClr val="000000"/>
                  </a:solidFill>
                </a:rPr>
                <a:t>ón</a:t>
              </a:r>
              <a:r>
                <a:rPr lang="es-ES_tradnl" sz="1400" dirty="0" smtClean="0">
                  <a:solidFill>
                    <a:srgbClr val="000000"/>
                  </a:solidFill>
                </a:rPr>
                <a:t> </a:t>
              </a:r>
            </a:p>
            <a:p>
              <a:pPr lvl="0" algn="ctr">
                <a:lnSpc>
                  <a:spcPct val="100000"/>
                </a:lnSpc>
              </a:pPr>
              <a:r>
                <a:rPr lang="es-ES_tradnl" sz="1400" dirty="0" smtClean="0">
                  <a:solidFill>
                    <a:srgbClr val="000000"/>
                  </a:solidFill>
                </a:rPr>
                <a:t>y desarrollo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077546" y="1991617"/>
            <a:ext cx="2584823" cy="1936792"/>
            <a:chOff x="6077546" y="2109540"/>
            <a:chExt cx="2584823" cy="1936792"/>
          </a:xfrm>
        </p:grpSpPr>
        <p:pic>
          <p:nvPicPr>
            <p:cNvPr id="54" name="Picture 53" descr="Grey gear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7300">
              <a:off x="6400369" y="2109540"/>
              <a:ext cx="1936792" cy="193679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077546" y="2414424"/>
              <a:ext cx="2584823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en-US" sz="1400" b="1" dirty="0"/>
                <a:t>2. 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200" dirty="0" err="1" smtClean="0"/>
                <a:t>Cambio</a:t>
              </a:r>
              <a:endParaRPr lang="en-US" sz="1200" dirty="0"/>
            </a:p>
            <a:p>
              <a:pPr lvl="0" algn="ctr">
                <a:spcAft>
                  <a:spcPts val="0"/>
                </a:spcAft>
              </a:pPr>
              <a:r>
                <a:rPr lang="en-US" sz="1200" b="1" dirty="0" smtClean="0">
                  <a:solidFill>
                    <a:srgbClr val="800000"/>
                  </a:solidFill>
                </a:rPr>
                <a:t>d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e 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sectores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de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200" b="1" dirty="0" err="1">
                  <a:solidFill>
                    <a:srgbClr val="800000"/>
                  </a:solidFill>
                </a:rPr>
                <a:t>b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aja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a m</a:t>
              </a:r>
              <a:r>
                <a:rPr lang="es-ES_tradnl" sz="1200" b="1" dirty="0" err="1" smtClean="0">
                  <a:solidFill>
                    <a:srgbClr val="800000"/>
                  </a:solidFill>
                </a:rPr>
                <a:t>ás</a:t>
              </a:r>
              <a:r>
                <a:rPr lang="es-ES_tradnl" sz="1200" b="1" dirty="0" smtClean="0">
                  <a:solidFill>
                    <a:srgbClr val="800000"/>
                  </a:solidFill>
                </a:rPr>
                <a:t> alta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200" b="1" dirty="0" err="1" smtClean="0">
                  <a:solidFill>
                    <a:srgbClr val="800000"/>
                  </a:solidFill>
                </a:rPr>
                <a:t>productividad</a:t>
              </a:r>
              <a:endParaRPr lang="en-US" sz="12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59012" y="2993580"/>
            <a:ext cx="2636148" cy="2636148"/>
            <a:chOff x="852718" y="2549073"/>
            <a:chExt cx="2636148" cy="2636148"/>
          </a:xfrm>
        </p:grpSpPr>
        <p:pic>
          <p:nvPicPr>
            <p:cNvPr id="6" name="Picture 5" descr="Green gear_2.pd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718" y="2549073"/>
              <a:ext cx="2636148" cy="263614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353604" y="2949916"/>
              <a:ext cx="161364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</a:rPr>
                <a:t>6.  </a:t>
              </a:r>
            </a:p>
            <a:p>
              <a:pPr lvl="0" algn="ctr"/>
              <a:r>
                <a:rPr lang="en-US" sz="1200" dirty="0" err="1" smtClean="0">
                  <a:solidFill>
                    <a:srgbClr val="000000"/>
                  </a:solidFill>
                </a:rPr>
                <a:t>Progreso</a:t>
              </a:r>
              <a:r>
                <a:rPr lang="en-US" sz="1200" dirty="0" smtClean="0">
                  <a:solidFill>
                    <a:srgbClr val="000000"/>
                  </a:solidFill>
                </a:rPr>
                <a:t> en el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desarrollo</a:t>
              </a:r>
              <a:r>
                <a:rPr lang="en-US" sz="1200" dirty="0" smtClean="0">
                  <a:solidFill>
                    <a:srgbClr val="000000"/>
                  </a:solidFill>
                </a:rPr>
                <a:t> de </a:t>
              </a:r>
            </a:p>
            <a:p>
              <a:pPr lvl="0" algn="ctr"/>
              <a:r>
                <a:rPr lang="en-US" sz="1200" dirty="0" err="1" smtClean="0">
                  <a:solidFill>
                    <a:srgbClr val="000000"/>
                  </a:solidFill>
                </a:rPr>
                <a:t>infraestructura</a:t>
              </a:r>
              <a:r>
                <a:rPr lang="en-US" sz="1200" dirty="0" smtClean="0">
                  <a:solidFill>
                    <a:srgbClr val="000000"/>
                  </a:solidFill>
                </a:rPr>
                <a:t>; 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lvl="0" algn="ctr"/>
              <a:r>
                <a:rPr lang="en-US" sz="1200" dirty="0" err="1" smtClean="0">
                  <a:solidFill>
                    <a:srgbClr val="000000"/>
                  </a:solidFill>
                </a:rPr>
                <a:t>pero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la 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disparidad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en 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materia</a:t>
              </a:r>
              <a:r>
                <a:rPr lang="en-US" sz="1200" b="1" dirty="0" smtClean="0">
                  <a:solidFill>
                    <a:srgbClr val="800000"/>
                  </a:solidFill>
                </a:rPr>
                <a:t> de 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infrastructura</a:t>
              </a:r>
              <a:endParaRPr lang="en-US" sz="1200" b="1" dirty="0">
                <a:solidFill>
                  <a:srgbClr val="800000"/>
                </a:solidFill>
              </a:endParaRPr>
            </a:p>
            <a:p>
              <a:pPr lvl="0" algn="ctr"/>
              <a:r>
                <a:rPr lang="en-US" sz="1200" dirty="0">
                  <a:solidFill>
                    <a:srgbClr val="000000"/>
                  </a:solidFill>
                </a:rPr>
                <a:t>a</a:t>
              </a:r>
              <a:r>
                <a:rPr lang="es-ES_tradnl" sz="1200" dirty="0" err="1" smtClean="0">
                  <a:solidFill>
                    <a:srgbClr val="000000"/>
                  </a:solidFill>
                </a:rPr>
                <a:t>ún</a:t>
              </a:r>
              <a:r>
                <a:rPr lang="es-ES_tradnl" sz="1200" dirty="0" smtClean="0">
                  <a:solidFill>
                    <a:srgbClr val="000000"/>
                  </a:solidFill>
                </a:rPr>
                <a:t> es una mayor </a:t>
              </a:r>
              <a:r>
                <a:rPr lang="es-ES_tradnl" sz="1200" dirty="0" smtClean="0">
                  <a:solidFill>
                    <a:srgbClr val="000000"/>
                  </a:solidFill>
                </a:rPr>
                <a:t>limitación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23" name="Picture 22" descr="Asset 13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90" y="3710215"/>
            <a:ext cx="1923142" cy="192314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264659" y="4130680"/>
            <a:ext cx="11866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3. </a:t>
            </a:r>
          </a:p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Aumento</a:t>
            </a:r>
            <a:r>
              <a:rPr lang="en-US" sz="1200" dirty="0" smtClean="0">
                <a:solidFill>
                  <a:srgbClr val="000000"/>
                </a:solidFill>
              </a:rPr>
              <a:t> de la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b="1" dirty="0" err="1" smtClean="0">
                <a:solidFill>
                  <a:srgbClr val="800000"/>
                </a:solidFill>
              </a:rPr>
              <a:t>competitividad</a:t>
            </a:r>
            <a:r>
              <a:rPr lang="en-US" sz="1200" b="1" dirty="0" smtClean="0">
                <a:solidFill>
                  <a:srgbClr val="800000"/>
                </a:solidFill>
              </a:rPr>
              <a:t> </a:t>
            </a:r>
            <a:endParaRPr lang="en-US" sz="1400" b="1" dirty="0" smtClean="0">
              <a:solidFill>
                <a:srgbClr val="800000"/>
              </a:solidFill>
            </a:endParaRPr>
          </a:p>
          <a:p>
            <a:pPr algn="ctr"/>
            <a:r>
              <a:rPr lang="en-US" sz="1200" b="1" dirty="0" err="1" smtClean="0">
                <a:solidFill>
                  <a:srgbClr val="800000"/>
                </a:solidFill>
              </a:rPr>
              <a:t>mundial</a:t>
            </a:r>
            <a:endParaRPr lang="en-US" sz="1200" b="1" dirty="0">
              <a:solidFill>
                <a:srgbClr val="8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96223" y="5092710"/>
            <a:ext cx="1602012" cy="1602012"/>
            <a:chOff x="6096004" y="5165278"/>
            <a:chExt cx="1602012" cy="1602012"/>
          </a:xfrm>
        </p:grpSpPr>
        <p:pic>
          <p:nvPicPr>
            <p:cNvPr id="9" name="Picture 8" descr="Asset 11.pdf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4" y="5165278"/>
              <a:ext cx="1602012" cy="1602012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6283091" y="5459200"/>
              <a:ext cx="1257552" cy="1008742"/>
              <a:chOff x="6391943" y="5740401"/>
              <a:chExt cx="1257552" cy="100874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502400" y="5740401"/>
                <a:ext cx="1008742" cy="100874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91943" y="5742932"/>
                <a:ext cx="12575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sz="1600" b="1" dirty="0">
                    <a:solidFill>
                      <a:srgbClr val="000000"/>
                    </a:solidFill>
                  </a:rPr>
                  <a:t>4.  </a:t>
                </a:r>
              </a:p>
              <a:p>
                <a:pPr lvl="0" algn="ctr"/>
                <a:r>
                  <a:rPr lang="en-US" sz="1200" dirty="0" err="1" smtClean="0">
                    <a:solidFill>
                      <a:srgbClr val="000000"/>
                    </a:solidFill>
                  </a:rPr>
                  <a:t>Promoci</a:t>
                </a:r>
                <a:r>
                  <a:rPr lang="es-ES_tradnl" sz="1200" dirty="0" err="1" smtClean="0">
                    <a:solidFill>
                      <a:srgbClr val="000000"/>
                    </a:solidFill>
                  </a:rPr>
                  <a:t>ón</a:t>
                </a:r>
                <a:r>
                  <a:rPr lang="es-ES_tradnl" sz="1200" dirty="0" smtClean="0">
                    <a:solidFill>
                      <a:srgbClr val="000000"/>
                    </a:solidFill>
                  </a:rPr>
                  <a:t> de la</a:t>
                </a:r>
                <a:r>
                  <a:rPr lang="en-US" sz="1200" dirty="0" smtClean="0">
                    <a:solidFill>
                      <a:srgbClr val="000000"/>
                    </a:solidFill>
                  </a:rPr>
                  <a:t> </a:t>
                </a:r>
                <a:endParaRPr lang="en-US" sz="1200" dirty="0">
                  <a:solidFill>
                    <a:srgbClr val="000000"/>
                  </a:solidFill>
                </a:endParaRPr>
              </a:p>
              <a:p>
                <a:pPr lvl="0" algn="ctr"/>
                <a:r>
                  <a:rPr lang="en-US" sz="1200" b="1" dirty="0" err="1">
                    <a:solidFill>
                      <a:srgbClr val="800000"/>
                    </a:solidFill>
                  </a:rPr>
                  <a:t>r</a:t>
                </a:r>
                <a:r>
                  <a:rPr lang="en-US" sz="1200" b="1" dirty="0" err="1" smtClean="0">
                    <a:solidFill>
                      <a:srgbClr val="800000"/>
                    </a:solidFill>
                  </a:rPr>
                  <a:t>esiliencia</a:t>
                </a:r>
                <a:endParaRPr lang="en-US" sz="1200" b="1" dirty="0">
                  <a:solidFill>
                    <a:srgbClr val="800000"/>
                  </a:solidFill>
                </a:endParaRPr>
              </a:p>
              <a:p>
                <a:pPr lvl="0" algn="ctr"/>
                <a:r>
                  <a:rPr lang="en-US" sz="1200" b="1" dirty="0" smtClean="0">
                    <a:solidFill>
                      <a:srgbClr val="800000"/>
                    </a:solidFill>
                  </a:rPr>
                  <a:t>econ</a:t>
                </a:r>
                <a:r>
                  <a:rPr lang="es-ES_tradnl" sz="1200" b="1" dirty="0" err="1" smtClean="0">
                    <a:solidFill>
                      <a:srgbClr val="800000"/>
                    </a:solidFill>
                  </a:rPr>
                  <a:t>ómica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 </a:t>
                </a:r>
                <a:endParaRPr lang="en-US" sz="1400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56471" y="6415543"/>
            <a:ext cx="94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10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C.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3249" y="1302437"/>
            <a:ext cx="104323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C.4</a:t>
            </a:r>
            <a:r>
              <a:rPr lang="en-US" sz="3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Transformaci</a:t>
            </a:r>
            <a:r>
              <a:rPr lang="es-ES_tradnl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ón</a:t>
            </a:r>
            <a:r>
              <a:rPr lang="es-ES_tradnl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estructural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: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Mejores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pr</a:t>
            </a:r>
            <a:r>
              <a:rPr lang="es-ES_tradnl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á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cticas</a:t>
            </a:r>
            <a:endParaRPr lang="en-US" sz="30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786" y="2094420"/>
            <a:ext cx="4338505" cy="1338828"/>
          </a:xfrm>
          <a:prstGeom prst="rect">
            <a:avLst/>
          </a:prstGeom>
          <a:solidFill>
            <a:srgbClr val="FF6600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454025" algn="ctr"/>
            <a:r>
              <a:rPr lang="en-US" sz="1600" b="1" dirty="0" smtClean="0">
                <a:solidFill>
                  <a:srgbClr val="FF6600"/>
                </a:solidFill>
              </a:rPr>
              <a:t>La </a:t>
            </a:r>
            <a:r>
              <a:rPr lang="en-US" sz="1600" b="1" dirty="0" err="1" smtClean="0">
                <a:solidFill>
                  <a:srgbClr val="FF6600"/>
                </a:solidFill>
              </a:rPr>
              <a:t>productividad</a:t>
            </a:r>
            <a:r>
              <a:rPr lang="en-US" sz="1600" b="1" dirty="0" smtClean="0">
                <a:solidFill>
                  <a:srgbClr val="FF6600"/>
                </a:solidFill>
              </a:rPr>
              <a:t> total de </a:t>
            </a:r>
            <a:r>
              <a:rPr lang="en-US" sz="1600" b="1" dirty="0" err="1" smtClean="0">
                <a:solidFill>
                  <a:srgbClr val="FF6600"/>
                </a:solidFill>
              </a:rPr>
              <a:t>factores</a:t>
            </a:r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dirty="0" err="1" smtClean="0">
                <a:solidFill>
                  <a:srgbClr val="FF6600"/>
                </a:solidFill>
              </a:rPr>
              <a:t>aumenta</a:t>
            </a:r>
            <a:endParaRPr lang="en-US" sz="1400" b="1" dirty="0">
              <a:solidFill>
                <a:srgbClr val="FF6600"/>
              </a:solidFill>
            </a:endParaRPr>
          </a:p>
          <a:p>
            <a:pPr marL="454025" algn="ctr"/>
            <a:r>
              <a:rPr lang="en-US" sz="1100" dirty="0"/>
              <a:t>e</a:t>
            </a:r>
            <a:r>
              <a:rPr lang="en-US" sz="1100" dirty="0" smtClean="0"/>
              <a:t>n </a:t>
            </a:r>
            <a:r>
              <a:rPr lang="en-US" sz="1100" dirty="0" err="1" smtClean="0"/>
              <a:t>algunos</a:t>
            </a:r>
            <a:r>
              <a:rPr lang="en-US" sz="1100" dirty="0" smtClean="0"/>
              <a:t> pa</a:t>
            </a:r>
            <a:r>
              <a:rPr lang="es-ES_tradnl" sz="1100" dirty="0" err="1" smtClean="0"/>
              <a:t>íses</a:t>
            </a:r>
            <a:r>
              <a:rPr lang="es-ES_tradnl" sz="1100" dirty="0" smtClean="0"/>
              <a:t> a través de</a:t>
            </a:r>
            <a:endParaRPr lang="en-US" sz="1100" dirty="0"/>
          </a:p>
          <a:p>
            <a:pPr marL="454025" algn="ctr"/>
            <a:r>
              <a:rPr lang="en-US" sz="1400" dirty="0"/>
              <a:t> </a:t>
            </a:r>
            <a:r>
              <a:rPr lang="en-US" sz="1400" dirty="0" smtClean="0"/>
              <a:t>la </a:t>
            </a:r>
            <a:r>
              <a:rPr lang="en-US" sz="1400" dirty="0" err="1" smtClean="0"/>
              <a:t>transformaci</a:t>
            </a:r>
            <a:r>
              <a:rPr lang="es-ES_tradnl" sz="1400" dirty="0" err="1" smtClean="0"/>
              <a:t>ón</a:t>
            </a:r>
            <a:r>
              <a:rPr lang="es-ES_tradnl" sz="1400" dirty="0" smtClean="0"/>
              <a:t> institucional</a:t>
            </a:r>
            <a:endParaRPr lang="en-US" sz="1400" dirty="0"/>
          </a:p>
          <a:p>
            <a:pPr marL="454025" algn="ctr">
              <a:spcBef>
                <a:spcPts val="300"/>
              </a:spcBef>
            </a:pPr>
            <a:r>
              <a:rPr lang="en-US" sz="1100" dirty="0" err="1" smtClean="0">
                <a:solidFill>
                  <a:srgbClr val="7030A0"/>
                </a:solidFill>
              </a:rPr>
              <a:t>Reforma</a:t>
            </a:r>
            <a:r>
              <a:rPr lang="en-US" sz="1100" dirty="0" smtClean="0">
                <a:solidFill>
                  <a:srgbClr val="7030A0"/>
                </a:solidFill>
              </a:rPr>
              <a:t> </a:t>
            </a:r>
            <a:r>
              <a:rPr lang="en-US" sz="1100" dirty="0" err="1" smtClean="0">
                <a:solidFill>
                  <a:srgbClr val="7030A0"/>
                </a:solidFill>
              </a:rPr>
              <a:t>cont</a:t>
            </a:r>
            <a:r>
              <a:rPr lang="es-ES_tradnl" sz="1100" dirty="0" err="1">
                <a:solidFill>
                  <a:srgbClr val="7030A0"/>
                </a:solidFill>
              </a:rPr>
              <a:t>i</a:t>
            </a:r>
            <a:r>
              <a:rPr lang="es-ES_tradnl" sz="1100" dirty="0" err="1" smtClean="0">
                <a:solidFill>
                  <a:srgbClr val="7030A0"/>
                </a:solidFill>
              </a:rPr>
              <a:t>nua</a:t>
            </a:r>
            <a:r>
              <a:rPr lang="es-ES_tradnl" sz="1100" dirty="0" smtClean="0">
                <a:solidFill>
                  <a:srgbClr val="7030A0"/>
                </a:solidFill>
              </a:rPr>
              <a:t> de reformas del Estado </a:t>
            </a:r>
            <a:r>
              <a:rPr lang="en-US" sz="1050" dirty="0"/>
              <a:t>e</a:t>
            </a:r>
            <a:r>
              <a:rPr lang="en-US" sz="1050" dirty="0" smtClean="0"/>
              <a:t>n</a:t>
            </a:r>
            <a:r>
              <a:rPr lang="en-US" sz="1050" dirty="0" smtClean="0">
                <a:solidFill>
                  <a:srgbClr val="FF6600"/>
                </a:solidFill>
              </a:rPr>
              <a:t> </a:t>
            </a:r>
            <a:r>
              <a:rPr lang="en-US" sz="1100" dirty="0">
                <a:solidFill>
                  <a:srgbClr val="FF6600"/>
                </a:solidFill>
              </a:rPr>
              <a:t>Cabo Verde</a:t>
            </a:r>
          </a:p>
          <a:p>
            <a:pPr marL="454025" algn="ctr">
              <a:spcBef>
                <a:spcPts val="300"/>
              </a:spcBef>
            </a:pPr>
            <a:r>
              <a:rPr lang="en-US" sz="1100" dirty="0" err="1" smtClean="0">
                <a:solidFill>
                  <a:srgbClr val="7030A0"/>
                </a:solidFill>
              </a:rPr>
              <a:t>Instituciones</a:t>
            </a:r>
            <a:r>
              <a:rPr lang="en-US" sz="1100" dirty="0" smtClean="0">
                <a:solidFill>
                  <a:srgbClr val="7030A0"/>
                </a:solidFill>
              </a:rPr>
              <a:t> </a:t>
            </a:r>
            <a:r>
              <a:rPr lang="en-US" sz="1100" dirty="0" err="1" smtClean="0">
                <a:solidFill>
                  <a:srgbClr val="7030A0"/>
                </a:solidFill>
              </a:rPr>
              <a:t>Nacionales</a:t>
            </a:r>
            <a:r>
              <a:rPr lang="en-US" sz="1100" dirty="0" smtClean="0">
                <a:solidFill>
                  <a:srgbClr val="7030A0"/>
                </a:solidFill>
              </a:rPr>
              <a:t> de </a:t>
            </a:r>
            <a:r>
              <a:rPr lang="en-US" sz="1100" dirty="0" err="1" smtClean="0">
                <a:solidFill>
                  <a:srgbClr val="7030A0"/>
                </a:solidFill>
              </a:rPr>
              <a:t>Productividad</a:t>
            </a:r>
            <a:r>
              <a:rPr lang="en-US" sz="1100" dirty="0" smtClean="0">
                <a:solidFill>
                  <a:srgbClr val="7030A0"/>
                </a:solidFill>
              </a:rPr>
              <a:t> </a:t>
            </a:r>
            <a:r>
              <a:rPr lang="en-US" sz="1050" dirty="0"/>
              <a:t>e</a:t>
            </a:r>
            <a:r>
              <a:rPr lang="en-US" sz="1050" dirty="0" smtClean="0"/>
              <a:t>n</a:t>
            </a:r>
            <a:r>
              <a:rPr lang="en-US" sz="1050" dirty="0" smtClean="0">
                <a:solidFill>
                  <a:srgbClr val="FF0000"/>
                </a:solidFill>
              </a:rPr>
              <a:t> </a:t>
            </a:r>
            <a:endParaRPr lang="en-US" sz="1050" dirty="0">
              <a:solidFill>
                <a:srgbClr val="FF0000"/>
              </a:solidFill>
            </a:endParaRPr>
          </a:p>
          <a:p>
            <a:pPr marL="454025" algn="ctr"/>
            <a:r>
              <a:rPr lang="en-US" sz="1050" dirty="0" err="1" smtClean="0">
                <a:solidFill>
                  <a:srgbClr val="FF6600"/>
                </a:solidFill>
              </a:rPr>
              <a:t>Tanzan</a:t>
            </a:r>
            <a:r>
              <a:rPr lang="es-ES_tradnl" sz="1050" dirty="0" smtClean="0">
                <a:solidFill>
                  <a:srgbClr val="FF6600"/>
                </a:solidFill>
              </a:rPr>
              <a:t>í</a:t>
            </a:r>
            <a:r>
              <a:rPr lang="en-US" sz="1050" dirty="0" smtClean="0">
                <a:solidFill>
                  <a:srgbClr val="FF6600"/>
                </a:solidFill>
              </a:rPr>
              <a:t>a</a:t>
            </a:r>
            <a:r>
              <a:rPr lang="en-US" sz="1050" dirty="0">
                <a:solidFill>
                  <a:srgbClr val="FF6600"/>
                </a:solidFill>
              </a:rPr>
              <a:t>, </a:t>
            </a:r>
            <a:r>
              <a:rPr lang="en-US" sz="1050" dirty="0" smtClean="0">
                <a:solidFill>
                  <a:srgbClr val="FF6600"/>
                </a:solidFill>
              </a:rPr>
              <a:t>Kenia</a:t>
            </a:r>
            <a:r>
              <a:rPr lang="en-US" sz="1050" dirty="0">
                <a:solidFill>
                  <a:srgbClr val="FF6600"/>
                </a:solidFill>
              </a:rPr>
              <a:t>, Uganda </a:t>
            </a:r>
            <a:r>
              <a:rPr lang="en-US" sz="1050" dirty="0">
                <a:solidFill>
                  <a:srgbClr val="FF6600"/>
                </a:solidFill>
              </a:rPr>
              <a:t>y</a:t>
            </a:r>
            <a:r>
              <a:rPr lang="en-US" sz="1050" dirty="0" smtClean="0">
                <a:solidFill>
                  <a:srgbClr val="FF6600"/>
                </a:solidFill>
              </a:rPr>
              <a:t> </a:t>
            </a:r>
            <a:r>
              <a:rPr lang="en-US" sz="1050" dirty="0" err="1" smtClean="0">
                <a:solidFill>
                  <a:srgbClr val="FF6600"/>
                </a:solidFill>
              </a:rPr>
              <a:t>Sud</a:t>
            </a:r>
            <a:r>
              <a:rPr lang="es-ES_tradnl" sz="1050" dirty="0" smtClean="0">
                <a:solidFill>
                  <a:srgbClr val="FF6600"/>
                </a:solidFill>
              </a:rPr>
              <a:t>áfrica</a:t>
            </a:r>
            <a:endParaRPr lang="en-US" sz="105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6929" y="3497846"/>
            <a:ext cx="4426857" cy="1554272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marL="517525" algn="ctr"/>
            <a:r>
              <a:rPr lang="en-US" sz="1600" dirty="0" smtClean="0"/>
              <a:t>La </a:t>
            </a:r>
            <a:r>
              <a:rPr lang="en-US" sz="1600" i="1" dirty="0" smtClean="0"/>
              <a:t>SSA</a:t>
            </a:r>
            <a:r>
              <a:rPr lang="en-US" sz="1600" dirty="0" smtClean="0"/>
              <a:t> experiment</a:t>
            </a:r>
            <a:r>
              <a:rPr lang="es-ES_tradnl" sz="1600" dirty="0" err="1" smtClean="0"/>
              <a:t>ó</a:t>
            </a:r>
            <a:r>
              <a:rPr lang="es-ES_tradnl" sz="1600" dirty="0" smtClean="0"/>
              <a:t> una seria </a:t>
            </a:r>
            <a:r>
              <a:rPr lang="en-US" sz="1600" dirty="0" err="1" smtClean="0"/>
              <a:t>desindustrializaci</a:t>
            </a:r>
            <a:r>
              <a:rPr lang="es-ES_tradnl" sz="1600" dirty="0" err="1" smtClean="0"/>
              <a:t>ó</a:t>
            </a:r>
            <a:r>
              <a:rPr lang="en-US" sz="1600" dirty="0" smtClean="0"/>
              <a:t>n </a:t>
            </a:r>
            <a:r>
              <a:rPr lang="en-US" sz="1050" dirty="0"/>
              <a:t>(</a:t>
            </a:r>
            <a:r>
              <a:rPr lang="en-US" sz="1050" dirty="0" smtClean="0"/>
              <a:t>2000-2015), el sector </a:t>
            </a:r>
            <a:r>
              <a:rPr lang="en-US" sz="1050" dirty="0" err="1" smtClean="0"/>
              <a:t>manufacturero</a:t>
            </a:r>
            <a:r>
              <a:rPr lang="en-US" sz="1050" dirty="0" smtClean="0"/>
              <a:t> cay</a:t>
            </a:r>
            <a:r>
              <a:rPr lang="es-ES_tradnl" sz="1050" dirty="0" err="1" smtClean="0"/>
              <a:t>ó</a:t>
            </a:r>
            <a:r>
              <a:rPr lang="es-ES_tradnl" sz="1050" dirty="0" smtClean="0"/>
              <a:t> en</a:t>
            </a:r>
            <a:r>
              <a:rPr lang="en-US" sz="1400" dirty="0" smtClean="0"/>
              <a:t> </a:t>
            </a:r>
            <a:r>
              <a:rPr lang="en-US" sz="1400" dirty="0"/>
              <a:t>7.5% </a:t>
            </a:r>
            <a:r>
              <a:rPr lang="en-US" sz="1200" dirty="0" smtClean="0"/>
              <a:t>PERO</a:t>
            </a:r>
            <a:r>
              <a:rPr lang="en-US" sz="1400" dirty="0"/>
              <a:t> </a:t>
            </a:r>
            <a:r>
              <a:rPr lang="en-US" sz="1400" b="1" dirty="0" smtClean="0"/>
              <a:t>la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situaci</a:t>
            </a:r>
            <a:r>
              <a:rPr lang="es-ES_tradnl" sz="1400" b="1" dirty="0" err="1" smtClean="0"/>
              <a:t>ón</a:t>
            </a:r>
            <a:r>
              <a:rPr lang="es-ES_tradnl" sz="1400" b="1" dirty="0" smtClean="0"/>
              <a:t> está mejorando</a:t>
            </a:r>
            <a:endParaRPr lang="en-US" sz="1400" b="1" dirty="0"/>
          </a:p>
          <a:p>
            <a:pPr marL="517525">
              <a:spcBef>
                <a:spcPts val="600"/>
              </a:spcBef>
            </a:pPr>
            <a:r>
              <a:rPr lang="en-US" sz="1050" dirty="0" smtClean="0"/>
              <a:t>La </a:t>
            </a:r>
            <a:r>
              <a:rPr lang="en-US" sz="1050" dirty="0" err="1" smtClean="0"/>
              <a:t>operaci</a:t>
            </a:r>
            <a:r>
              <a:rPr lang="es-ES_tradnl" sz="1050" dirty="0" err="1" smtClean="0"/>
              <a:t>ón</a:t>
            </a:r>
            <a:r>
              <a:rPr lang="en-US" sz="1050" dirty="0" smtClean="0"/>
              <a:t> </a:t>
            </a:r>
            <a:r>
              <a:rPr lang="en-US" sz="1100" b="1" dirty="0" err="1">
                <a:solidFill>
                  <a:schemeClr val="accent2">
                    <a:lumMod val="50000"/>
                  </a:schemeClr>
                </a:solidFill>
              </a:rPr>
              <a:t>Phakisa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050" dirty="0" smtClean="0"/>
              <a:t>conduce </a:t>
            </a:r>
            <a:r>
              <a:rPr lang="en-US" sz="1050" dirty="0" err="1" smtClean="0"/>
              <a:t>cadenas</a:t>
            </a:r>
            <a:r>
              <a:rPr lang="en-US" sz="1050" dirty="0" smtClean="0"/>
              <a:t> de valor</a:t>
            </a:r>
            <a:r>
              <a:rPr lang="en-US" sz="1050" dirty="0" smtClean="0"/>
              <a:t> en </a:t>
            </a:r>
            <a:r>
              <a:rPr lang="en-US" sz="1100" dirty="0" err="1" smtClean="0">
                <a:solidFill>
                  <a:srgbClr val="C5192D"/>
                </a:solidFill>
              </a:rPr>
              <a:t>Sud</a:t>
            </a:r>
            <a:r>
              <a:rPr lang="es-ES_tradnl" sz="1100" dirty="0" smtClean="0">
                <a:solidFill>
                  <a:srgbClr val="C5192D"/>
                </a:solidFill>
              </a:rPr>
              <a:t>áfrica</a:t>
            </a:r>
            <a:endParaRPr lang="en-US" sz="1100" dirty="0">
              <a:solidFill>
                <a:srgbClr val="C5192D"/>
              </a:solidFill>
            </a:endParaRPr>
          </a:p>
          <a:p>
            <a:pPr marL="517525"/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</a:rPr>
              <a:t>Pol</a:t>
            </a:r>
            <a:r>
              <a:rPr lang="es-ES_tradnl" sz="1100" b="1" dirty="0" err="1" smtClean="0">
                <a:solidFill>
                  <a:schemeClr val="accent2">
                    <a:lumMod val="50000"/>
                  </a:schemeClr>
                </a:solidFill>
              </a:rPr>
              <a:t>íticas</a:t>
            </a:r>
            <a:r>
              <a:rPr lang="es-ES_tradnl" sz="1100" b="1" dirty="0" smtClean="0">
                <a:solidFill>
                  <a:schemeClr val="accent2">
                    <a:lumMod val="50000"/>
                  </a:schemeClr>
                </a:solidFill>
              </a:rPr>
              <a:t> de contenido local </a:t>
            </a:r>
            <a:r>
              <a:rPr lang="en-US" sz="1050" dirty="0" err="1" smtClean="0"/>
              <a:t>sobre</a:t>
            </a:r>
            <a:r>
              <a:rPr lang="en-US" sz="1050" dirty="0" smtClean="0"/>
              <a:t> Gas y Petr</a:t>
            </a:r>
            <a:r>
              <a:rPr lang="es-ES_tradnl" sz="1050" dirty="0" smtClean="0"/>
              <a:t>óleo </a:t>
            </a:r>
            <a:r>
              <a:rPr lang="en-US" sz="1050" dirty="0"/>
              <a:t>e</a:t>
            </a:r>
            <a:r>
              <a:rPr lang="en-US" sz="1050" dirty="0" smtClean="0"/>
              <a:t>n </a:t>
            </a:r>
            <a:r>
              <a:rPr lang="en-US" sz="1100" dirty="0" err="1" smtClean="0">
                <a:solidFill>
                  <a:srgbClr val="C5192D"/>
                </a:solidFill>
              </a:rPr>
              <a:t>Tanzan</a:t>
            </a:r>
            <a:r>
              <a:rPr lang="es-ES_tradnl" sz="1100" dirty="0" smtClean="0">
                <a:solidFill>
                  <a:srgbClr val="C5192D"/>
                </a:solidFill>
              </a:rPr>
              <a:t>í</a:t>
            </a:r>
            <a:r>
              <a:rPr lang="en-US" sz="1100" dirty="0" smtClean="0">
                <a:solidFill>
                  <a:srgbClr val="C5192D"/>
                </a:solidFill>
              </a:rPr>
              <a:t>a y </a:t>
            </a:r>
            <a:r>
              <a:rPr lang="en-US" sz="1100" dirty="0">
                <a:solidFill>
                  <a:srgbClr val="C5192D"/>
                </a:solidFill>
              </a:rPr>
              <a:t>Uganda  </a:t>
            </a:r>
          </a:p>
          <a:p>
            <a:pPr marL="517525"/>
            <a:r>
              <a:rPr lang="en-US" sz="1100" b="1" dirty="0" smtClean="0">
                <a:solidFill>
                  <a:srgbClr val="5F2C16"/>
                </a:solidFill>
              </a:rPr>
              <a:t>La </a:t>
            </a:r>
            <a:r>
              <a:rPr lang="en-US" sz="1100" b="1" dirty="0" err="1" smtClean="0">
                <a:solidFill>
                  <a:srgbClr val="5F2C16"/>
                </a:solidFill>
              </a:rPr>
              <a:t>iniciativa</a:t>
            </a:r>
            <a:r>
              <a:rPr lang="en-US" sz="1100" b="1" dirty="0" smtClean="0">
                <a:solidFill>
                  <a:srgbClr val="5F2C16"/>
                </a:solidFill>
              </a:rPr>
              <a:t> </a:t>
            </a:r>
            <a:r>
              <a:rPr lang="en-US" sz="1100" b="1" dirty="0" err="1" smtClean="0">
                <a:solidFill>
                  <a:srgbClr val="5F2C16"/>
                </a:solidFill>
              </a:rPr>
              <a:t>empresarial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050" dirty="0" err="1"/>
              <a:t>e</a:t>
            </a:r>
            <a:r>
              <a:rPr lang="en-US" sz="1050" dirty="0" err="1" smtClean="0"/>
              <a:t>s</a:t>
            </a:r>
            <a:r>
              <a:rPr lang="en-US" sz="1050" dirty="0" smtClean="0"/>
              <a:t> un motor de </a:t>
            </a:r>
            <a:r>
              <a:rPr lang="en-US" sz="1050" dirty="0" err="1" smtClean="0"/>
              <a:t>emergencia</a:t>
            </a:r>
            <a:r>
              <a:rPr lang="en-US" sz="1050" dirty="0" smtClean="0"/>
              <a:t> </a:t>
            </a:r>
            <a:r>
              <a:rPr lang="en-US" sz="1050" dirty="0" smtClean="0">
                <a:solidFill>
                  <a:srgbClr val="C5192D"/>
                </a:solidFill>
              </a:rPr>
              <a:t>en</a:t>
            </a:r>
            <a:r>
              <a:rPr lang="en-US" sz="1050" dirty="0" smtClean="0">
                <a:solidFill>
                  <a:srgbClr val="C5192D"/>
                </a:solidFill>
              </a:rPr>
              <a:t> </a:t>
            </a:r>
            <a:r>
              <a:rPr lang="en-US" sz="1100" dirty="0" smtClean="0">
                <a:solidFill>
                  <a:srgbClr val="C5192D"/>
                </a:solidFill>
              </a:rPr>
              <a:t>Mauricio</a:t>
            </a:r>
            <a:endParaRPr lang="en-US" sz="1100" dirty="0">
              <a:solidFill>
                <a:srgbClr val="C5192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8529" y="5089314"/>
            <a:ext cx="4422589" cy="1061829"/>
          </a:xfrm>
          <a:prstGeom prst="rect">
            <a:avLst/>
          </a:prstGeom>
          <a:solidFill>
            <a:srgbClr val="19486A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398463" algn="ctr"/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Mejor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ompetitividad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mundia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100" dirty="0" smtClean="0"/>
              <a:t>en especial en </a:t>
            </a:r>
            <a:r>
              <a:rPr lang="en-US" sz="1400" dirty="0" err="1" smtClean="0"/>
              <a:t>Sud</a:t>
            </a:r>
            <a:r>
              <a:rPr lang="es-ES_tradnl" sz="1400" dirty="0" smtClean="0"/>
              <a:t>áfrica</a:t>
            </a:r>
            <a:r>
              <a:rPr lang="en-US" sz="1400" dirty="0" smtClean="0"/>
              <a:t>, </a:t>
            </a:r>
            <a:r>
              <a:rPr lang="en-US" sz="1400" dirty="0"/>
              <a:t>Rwanda, </a:t>
            </a:r>
            <a:r>
              <a:rPr lang="en-US" sz="1400" dirty="0" err="1" smtClean="0"/>
              <a:t>Marruecos</a:t>
            </a:r>
            <a:r>
              <a:rPr lang="en-US" sz="1400" dirty="0" smtClean="0"/>
              <a:t>, Kenia </a:t>
            </a:r>
            <a:r>
              <a:rPr lang="en-US" sz="1100" dirty="0"/>
              <a:t>y</a:t>
            </a:r>
            <a:r>
              <a:rPr lang="en-US" sz="1100" dirty="0" smtClean="0"/>
              <a:t> </a:t>
            </a:r>
            <a:r>
              <a:rPr lang="en-US" sz="1400" dirty="0" smtClean="0"/>
              <a:t>C</a:t>
            </a:r>
            <a:r>
              <a:rPr lang="es-ES_tradnl" sz="1400" dirty="0" err="1" smtClean="0"/>
              <a:t>ôte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d’Ivoire</a:t>
            </a:r>
            <a:r>
              <a:rPr lang="es-ES_tradnl" sz="1400" dirty="0" smtClean="0"/>
              <a:t> </a:t>
            </a:r>
            <a:r>
              <a:rPr lang="en-US" sz="1100" b="1" dirty="0" err="1" smtClean="0">
                <a:solidFill>
                  <a:srgbClr val="4C9F38"/>
                </a:solidFill>
              </a:rPr>
              <a:t>Instituciones</a:t>
            </a:r>
            <a:r>
              <a:rPr lang="en-US" sz="1100" b="1" dirty="0" smtClean="0">
                <a:solidFill>
                  <a:srgbClr val="4C9F38"/>
                </a:solidFill>
              </a:rPr>
              <a:t> </a:t>
            </a:r>
            <a:r>
              <a:rPr lang="en-US" sz="1100" b="1" dirty="0" err="1" smtClean="0">
                <a:solidFill>
                  <a:srgbClr val="4C9F38"/>
                </a:solidFill>
              </a:rPr>
              <a:t>t</a:t>
            </a:r>
            <a:r>
              <a:rPr lang="en-US" sz="1100" b="1" dirty="0" err="1" smtClean="0">
                <a:solidFill>
                  <a:srgbClr val="4C9F38"/>
                </a:solidFill>
              </a:rPr>
              <a:t>ransparentes</a:t>
            </a:r>
            <a:r>
              <a:rPr lang="en-US" sz="1100" b="1" dirty="0" smtClean="0">
                <a:solidFill>
                  <a:srgbClr val="4C9F38"/>
                </a:solidFill>
              </a:rPr>
              <a:t> y </a:t>
            </a:r>
            <a:r>
              <a:rPr lang="en-US" sz="1100" b="1" dirty="0" err="1" smtClean="0">
                <a:solidFill>
                  <a:srgbClr val="4C9F38"/>
                </a:solidFill>
              </a:rPr>
              <a:t>receptivas</a:t>
            </a:r>
            <a:r>
              <a:rPr lang="en-US" sz="1100" b="1" dirty="0" smtClean="0">
                <a:solidFill>
                  <a:srgbClr val="4C9F38"/>
                </a:solidFill>
              </a:rPr>
              <a:t> </a:t>
            </a:r>
            <a:r>
              <a:rPr lang="en-US" sz="1050" dirty="0"/>
              <a:t>e</a:t>
            </a:r>
            <a:r>
              <a:rPr lang="en-US" sz="1050" dirty="0" smtClean="0"/>
              <a:t>n </a:t>
            </a:r>
            <a:r>
              <a:rPr lang="en-US" sz="1100" dirty="0">
                <a:solidFill>
                  <a:srgbClr val="C5192D"/>
                </a:solidFill>
              </a:rPr>
              <a:t>Rwanda</a:t>
            </a:r>
            <a:endParaRPr lang="en-US" sz="1300" dirty="0">
              <a:solidFill>
                <a:srgbClr val="C5192D"/>
              </a:solidFill>
            </a:endParaRPr>
          </a:p>
          <a:p>
            <a:pPr marL="398463"/>
            <a:r>
              <a:rPr lang="en-US" sz="1100" b="1" dirty="0" err="1" smtClean="0">
                <a:solidFill>
                  <a:srgbClr val="4C9F38"/>
                </a:solidFill>
              </a:rPr>
              <a:t>Preparaci</a:t>
            </a:r>
            <a:r>
              <a:rPr lang="es-ES_tradnl" sz="1100" b="1" dirty="0" err="1" smtClean="0">
                <a:solidFill>
                  <a:srgbClr val="4C9F38"/>
                </a:solidFill>
              </a:rPr>
              <a:t>ón</a:t>
            </a:r>
            <a:r>
              <a:rPr lang="es-ES_tradnl" sz="1100" b="1" dirty="0" smtClean="0">
                <a:solidFill>
                  <a:srgbClr val="4C9F38"/>
                </a:solidFill>
              </a:rPr>
              <a:t> tecnológica </a:t>
            </a:r>
            <a:r>
              <a:rPr lang="en-US" sz="1050" dirty="0"/>
              <a:t>y</a:t>
            </a:r>
            <a:r>
              <a:rPr lang="en-US" sz="1050" b="1" dirty="0" smtClean="0">
                <a:solidFill>
                  <a:srgbClr val="4C9F38"/>
                </a:solidFill>
              </a:rPr>
              <a:t> </a:t>
            </a:r>
            <a:r>
              <a:rPr lang="en-US" sz="1100" b="1" dirty="0" err="1" smtClean="0">
                <a:solidFill>
                  <a:srgbClr val="4C9F38"/>
                </a:solidFill>
              </a:rPr>
              <a:t>eficacia</a:t>
            </a:r>
            <a:r>
              <a:rPr lang="en-US" sz="1100" b="1" dirty="0" smtClean="0">
                <a:solidFill>
                  <a:srgbClr val="4C9F38"/>
                </a:solidFill>
              </a:rPr>
              <a:t> de los </a:t>
            </a:r>
            <a:r>
              <a:rPr lang="en-US" sz="1100" b="1" dirty="0" err="1" smtClean="0">
                <a:solidFill>
                  <a:srgbClr val="4C9F38"/>
                </a:solidFill>
              </a:rPr>
              <a:t>mercados</a:t>
            </a:r>
            <a:r>
              <a:rPr lang="en-US" sz="1100" b="1" dirty="0" smtClean="0">
                <a:solidFill>
                  <a:srgbClr val="4C9F38"/>
                </a:solidFill>
              </a:rPr>
              <a:t> </a:t>
            </a:r>
            <a:r>
              <a:rPr lang="en-US" sz="1100" b="1" dirty="0" err="1" smtClean="0">
                <a:solidFill>
                  <a:srgbClr val="4C9F38"/>
                </a:solidFill>
              </a:rPr>
              <a:t>laborales</a:t>
            </a:r>
            <a:r>
              <a:rPr lang="en-US" sz="1100" b="1" dirty="0" smtClean="0">
                <a:solidFill>
                  <a:srgbClr val="4C9F38"/>
                </a:solidFill>
              </a:rPr>
              <a:t> </a:t>
            </a:r>
            <a:r>
              <a:rPr lang="en-US" sz="1100" dirty="0" smtClean="0"/>
              <a:t>y </a:t>
            </a:r>
            <a:r>
              <a:rPr lang="en-US" sz="1100" b="1" dirty="0" smtClean="0">
                <a:solidFill>
                  <a:srgbClr val="4C9F38"/>
                </a:solidFill>
              </a:rPr>
              <a:t>de </a:t>
            </a:r>
            <a:r>
              <a:rPr lang="en-US" sz="1100" b="1" dirty="0" err="1" smtClean="0">
                <a:solidFill>
                  <a:srgbClr val="4C9F38"/>
                </a:solidFill>
              </a:rPr>
              <a:t>productos</a:t>
            </a:r>
            <a:r>
              <a:rPr lang="en-US" sz="1100" dirty="0" smtClean="0"/>
              <a:t> e</a:t>
            </a:r>
            <a:r>
              <a:rPr lang="en-US" sz="1100" dirty="0" smtClean="0"/>
              <a:t>n </a:t>
            </a:r>
            <a:r>
              <a:rPr lang="en-US" sz="1100" dirty="0">
                <a:solidFill>
                  <a:srgbClr val="C5192D"/>
                </a:solidFill>
              </a:rPr>
              <a:t>Cabo Verde, </a:t>
            </a:r>
            <a:r>
              <a:rPr lang="en-US" sz="1100" dirty="0" err="1" smtClean="0">
                <a:solidFill>
                  <a:srgbClr val="C5192D"/>
                </a:solidFill>
              </a:rPr>
              <a:t>Marruecos</a:t>
            </a:r>
            <a:r>
              <a:rPr lang="en-US" sz="1100" dirty="0" smtClean="0">
                <a:solidFill>
                  <a:srgbClr val="C5192D"/>
                </a:solidFill>
              </a:rPr>
              <a:t> y </a:t>
            </a:r>
            <a:r>
              <a:rPr lang="en-US" sz="1100" dirty="0" err="1" smtClean="0">
                <a:solidFill>
                  <a:srgbClr val="C5192D"/>
                </a:solidFill>
              </a:rPr>
              <a:t>Sud</a:t>
            </a:r>
            <a:r>
              <a:rPr lang="es-ES_tradnl" sz="1100" dirty="0" smtClean="0">
                <a:solidFill>
                  <a:srgbClr val="C5192D"/>
                </a:solidFill>
              </a:rPr>
              <a:t>áfrica</a:t>
            </a:r>
            <a:endParaRPr lang="en-US" sz="1100" dirty="0">
              <a:solidFill>
                <a:srgbClr val="C5192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50213" y="1934748"/>
            <a:ext cx="3969551" cy="1600438"/>
          </a:xfrm>
          <a:prstGeom prst="rect">
            <a:avLst/>
          </a:prstGeom>
          <a:solidFill>
            <a:srgbClr val="660066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marL="688975" algn="ctr"/>
            <a:r>
              <a:rPr lang="en-US" sz="1600" dirty="0" smtClean="0">
                <a:solidFill>
                  <a:srgbClr val="660066"/>
                </a:solidFill>
              </a:rPr>
              <a:t>La </a:t>
            </a:r>
            <a:r>
              <a:rPr lang="en-US" sz="1600" dirty="0" err="1" smtClean="0">
                <a:solidFill>
                  <a:srgbClr val="660066"/>
                </a:solidFill>
              </a:rPr>
              <a:t>diversificaci</a:t>
            </a:r>
            <a:r>
              <a:rPr lang="es-ES_tradnl" sz="1600" dirty="0" err="1" smtClean="0">
                <a:solidFill>
                  <a:srgbClr val="660066"/>
                </a:solidFill>
              </a:rPr>
              <a:t>ó</a:t>
            </a:r>
            <a:r>
              <a:rPr lang="en-US" sz="1600" dirty="0" smtClean="0">
                <a:solidFill>
                  <a:srgbClr val="660066"/>
                </a:solidFill>
              </a:rPr>
              <a:t>n econ</a:t>
            </a:r>
            <a:r>
              <a:rPr lang="es-ES_tradnl" sz="1600" dirty="0" err="1" smtClean="0">
                <a:solidFill>
                  <a:srgbClr val="660066"/>
                </a:solidFill>
              </a:rPr>
              <a:t>ómica</a:t>
            </a:r>
            <a:r>
              <a:rPr lang="es-ES_tradnl" sz="1600" dirty="0" smtClean="0">
                <a:solidFill>
                  <a:srgbClr val="660066"/>
                </a:solidFill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</a:rPr>
              <a:t>est</a:t>
            </a:r>
            <a:r>
              <a:rPr lang="es-ES_tradnl" sz="1400" dirty="0" smtClean="0">
                <a:solidFill>
                  <a:srgbClr val="660066"/>
                </a:solidFill>
              </a:rPr>
              <a:t>á mejorando</a:t>
            </a:r>
            <a:r>
              <a:rPr lang="en-US" sz="1400" dirty="0" smtClean="0">
                <a:solidFill>
                  <a:srgbClr val="660066"/>
                </a:solidFill>
              </a:rPr>
              <a:t> </a:t>
            </a:r>
            <a:r>
              <a:rPr lang="en-US" sz="1200" dirty="0" smtClean="0"/>
              <a:t>e</a:t>
            </a:r>
            <a:r>
              <a:rPr lang="en-US" sz="1200" dirty="0" smtClean="0"/>
              <a:t>n </a:t>
            </a:r>
            <a:r>
              <a:rPr lang="en-US" sz="1300" dirty="0" err="1" smtClean="0"/>
              <a:t>Marruecos</a:t>
            </a:r>
            <a:r>
              <a:rPr lang="en-US" sz="1300" dirty="0" smtClean="0"/>
              <a:t>, </a:t>
            </a:r>
            <a:r>
              <a:rPr lang="en-US" sz="1300" dirty="0"/>
              <a:t>Tunisia, </a:t>
            </a:r>
            <a:r>
              <a:rPr lang="en-US" sz="1300" dirty="0" err="1" smtClean="0"/>
              <a:t>Sud</a:t>
            </a:r>
            <a:r>
              <a:rPr lang="es-ES_tradnl" sz="1300" dirty="0" smtClean="0"/>
              <a:t>áfrica</a:t>
            </a:r>
            <a:r>
              <a:rPr lang="en-US" sz="1300" dirty="0" smtClean="0"/>
              <a:t>, Mauricio, Kenia </a:t>
            </a:r>
            <a:r>
              <a:rPr lang="en-US" sz="1200" dirty="0"/>
              <a:t>y</a:t>
            </a:r>
            <a:r>
              <a:rPr lang="en-US" sz="1300" dirty="0" smtClean="0"/>
              <a:t> </a:t>
            </a:r>
            <a:r>
              <a:rPr lang="en-US" sz="1300" dirty="0"/>
              <a:t>Senegal</a:t>
            </a:r>
          </a:p>
          <a:p>
            <a:pPr marL="974725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rgbClr val="7030A0"/>
                </a:solidFill>
              </a:rPr>
              <a:t>Zona</a:t>
            </a:r>
            <a:r>
              <a:rPr lang="en-US" sz="1100" b="1" dirty="0" smtClean="0">
                <a:solidFill>
                  <a:srgbClr val="7030A0"/>
                </a:solidFill>
              </a:rPr>
              <a:t> de </a:t>
            </a:r>
            <a:r>
              <a:rPr lang="en-US" sz="1100" b="1" dirty="0" err="1" smtClean="0">
                <a:solidFill>
                  <a:srgbClr val="7030A0"/>
                </a:solidFill>
              </a:rPr>
              <a:t>procesamiento</a:t>
            </a:r>
            <a:r>
              <a:rPr lang="en-US" sz="1100" b="1" dirty="0" smtClean="0">
                <a:solidFill>
                  <a:srgbClr val="7030A0"/>
                </a:solidFill>
              </a:rPr>
              <a:t> de </a:t>
            </a:r>
            <a:r>
              <a:rPr lang="en-US" sz="1100" b="1" dirty="0" err="1" smtClean="0">
                <a:solidFill>
                  <a:srgbClr val="7030A0"/>
                </a:solidFill>
              </a:rPr>
              <a:t>las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exportaciones</a:t>
            </a:r>
            <a:r>
              <a:rPr lang="en-US" sz="1100" b="1" dirty="0" smtClean="0">
                <a:solidFill>
                  <a:srgbClr val="7030A0"/>
                </a:solidFill>
              </a:rPr>
              <a:t>, </a:t>
            </a:r>
            <a:r>
              <a:rPr lang="en-US" sz="1100" b="1" dirty="0" err="1" smtClean="0">
                <a:solidFill>
                  <a:srgbClr val="7030A0"/>
                </a:solidFill>
              </a:rPr>
              <a:t>turismo</a:t>
            </a:r>
            <a:r>
              <a:rPr lang="en-US" sz="1100" b="1" dirty="0" smtClean="0">
                <a:solidFill>
                  <a:srgbClr val="7030A0"/>
                </a:solidFill>
              </a:rPr>
              <a:t> y </a:t>
            </a:r>
            <a:r>
              <a:rPr lang="en-US" sz="1100" b="1" dirty="0" err="1" smtClean="0">
                <a:solidFill>
                  <a:srgbClr val="7030A0"/>
                </a:solidFill>
              </a:rPr>
              <a:t>subcontrataci</a:t>
            </a:r>
            <a:r>
              <a:rPr lang="es-ES_tradnl" sz="1100" b="1" dirty="0" err="1" smtClean="0">
                <a:solidFill>
                  <a:srgbClr val="7030A0"/>
                </a:solidFill>
              </a:rPr>
              <a:t>ón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dirty="0"/>
              <a:t>e</a:t>
            </a:r>
            <a:r>
              <a:rPr lang="en-US" sz="1100" dirty="0" smtClean="0"/>
              <a:t>n</a:t>
            </a:r>
            <a:r>
              <a:rPr lang="en-US" sz="1100" dirty="0" smtClean="0">
                <a:solidFill>
                  <a:srgbClr val="7030A0"/>
                </a:solidFill>
              </a:rPr>
              <a:t> </a:t>
            </a:r>
            <a:r>
              <a:rPr lang="en-US" sz="1100" dirty="0" smtClean="0">
                <a:solidFill>
                  <a:srgbClr val="C5192D"/>
                </a:solidFill>
              </a:rPr>
              <a:t>Mauricio</a:t>
            </a:r>
            <a:endParaRPr lang="en-US" sz="1100" dirty="0">
              <a:solidFill>
                <a:srgbClr val="C5192D"/>
              </a:solidFill>
            </a:endParaRPr>
          </a:p>
          <a:p>
            <a:pPr marL="974725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rgbClr val="7030A0"/>
                </a:solidFill>
              </a:rPr>
              <a:t>Producci</a:t>
            </a:r>
            <a:r>
              <a:rPr lang="es-ES_tradnl" sz="11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1100" b="1" dirty="0" smtClean="0">
                <a:solidFill>
                  <a:srgbClr val="7030A0"/>
                </a:solidFill>
              </a:rPr>
              <a:t> hortícola </a:t>
            </a:r>
            <a:r>
              <a:rPr lang="en-US" sz="1100" dirty="0"/>
              <a:t>e</a:t>
            </a:r>
            <a:r>
              <a:rPr lang="en-US" sz="1100" dirty="0" smtClean="0"/>
              <a:t>n</a:t>
            </a:r>
            <a:r>
              <a:rPr lang="en-US" sz="1100" dirty="0" smtClean="0">
                <a:solidFill>
                  <a:srgbClr val="C5192D"/>
                </a:solidFill>
              </a:rPr>
              <a:t> </a:t>
            </a:r>
            <a:r>
              <a:rPr lang="en-US" sz="1100" dirty="0">
                <a:solidFill>
                  <a:srgbClr val="C5192D"/>
                </a:solidFill>
              </a:rPr>
              <a:t>Senegal</a:t>
            </a:r>
          </a:p>
          <a:p>
            <a:pPr marL="974725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rgbClr val="7030A0"/>
                </a:solidFill>
              </a:rPr>
              <a:t>Turismo</a:t>
            </a:r>
            <a:r>
              <a:rPr lang="en-US" sz="1100" b="1" dirty="0" smtClean="0">
                <a:solidFill>
                  <a:srgbClr val="7030A0"/>
                </a:solidFill>
              </a:rPr>
              <a:t>, </a:t>
            </a:r>
            <a:r>
              <a:rPr lang="en-US" sz="1100" b="1" dirty="0" err="1" smtClean="0">
                <a:solidFill>
                  <a:srgbClr val="7030A0"/>
                </a:solidFill>
              </a:rPr>
              <a:t>telecomunicaciones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>
                <a:solidFill>
                  <a:srgbClr val="7030A0"/>
                </a:solidFill>
              </a:rPr>
              <a:t>y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manufactura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textil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dirty="0"/>
              <a:t>e</a:t>
            </a:r>
            <a:r>
              <a:rPr lang="en-US" sz="1100" dirty="0" smtClean="0"/>
              <a:t>n </a:t>
            </a:r>
            <a:r>
              <a:rPr lang="en-US" sz="1100" dirty="0" err="1" smtClean="0">
                <a:solidFill>
                  <a:srgbClr val="C5192D"/>
                </a:solidFill>
              </a:rPr>
              <a:t>Marruecos</a:t>
            </a:r>
            <a:endParaRPr lang="en-US" sz="1100" dirty="0">
              <a:solidFill>
                <a:srgbClr val="C5192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9286" y="3517072"/>
            <a:ext cx="3960479" cy="1492716"/>
          </a:xfrm>
          <a:prstGeom prst="rect">
            <a:avLst/>
          </a:prstGeom>
          <a:solidFill>
            <a:schemeClr val="accent2">
              <a:lumMod val="50000"/>
              <a:alpha val="10000"/>
            </a:schemeClr>
          </a:solidFill>
        </p:spPr>
        <p:txBody>
          <a:bodyPr wrap="square" rtlCol="0">
            <a:spAutoFit/>
          </a:bodyPr>
          <a:lstStyle/>
          <a:p>
            <a:pPr marL="688975" algn="ctr"/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Los </a:t>
            </a:r>
            <a:r>
              <a:rPr lang="en-US" sz="1300" dirty="0" err="1" smtClean="0">
                <a:solidFill>
                  <a:schemeClr val="accent2">
                    <a:lumMod val="50000"/>
                  </a:schemeClr>
                </a:solidFill>
              </a:rPr>
              <a:t>bajos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accent2">
                    <a:lumMod val="50000"/>
                  </a:schemeClr>
                </a:solidFill>
              </a:rPr>
              <a:t>tipos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 de inter</a:t>
            </a:r>
            <a:r>
              <a:rPr lang="es-ES_tradnl" sz="1300" dirty="0" err="1" smtClean="0">
                <a:solidFill>
                  <a:schemeClr val="accent2">
                    <a:lumMod val="50000"/>
                  </a:schemeClr>
                </a:solidFill>
              </a:rPr>
              <a:t>és</a:t>
            </a:r>
            <a:r>
              <a:rPr lang="es-ES_tradnl" sz="1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son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accent2">
                    <a:lumMod val="50000"/>
                  </a:schemeClr>
                </a:solidFill>
              </a:rPr>
              <a:t>cruciales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para la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accent2">
                    <a:lumMod val="50000"/>
                  </a:schemeClr>
                </a:solidFill>
              </a:rPr>
              <a:t>transformaci</a:t>
            </a:r>
            <a:r>
              <a:rPr lang="es-ES_tradnl" sz="1300" dirty="0" err="1" smtClean="0">
                <a:solidFill>
                  <a:schemeClr val="accent2">
                    <a:lumMod val="50000"/>
                  </a:schemeClr>
                </a:solidFill>
              </a:rPr>
              <a:t>ó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</a:rPr>
              <a:t>n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econ</a:t>
            </a:r>
            <a:r>
              <a:rPr lang="es-ES_tradnl" sz="1300" dirty="0" err="1" smtClean="0">
                <a:solidFill>
                  <a:schemeClr val="accent2">
                    <a:lumMod val="50000"/>
                  </a:schemeClr>
                </a:solidFill>
              </a:rPr>
              <a:t>ó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</a:rPr>
              <a:t>mica: </a:t>
            </a:r>
            <a:endParaRPr lang="en-US" sz="1300" dirty="0">
              <a:solidFill>
                <a:schemeClr val="accent2">
                  <a:lumMod val="50000"/>
                </a:schemeClr>
              </a:solidFill>
            </a:endParaRPr>
          </a:p>
          <a:p>
            <a:pPr marL="688975" algn="ctr"/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</a:rPr>
              <a:t>tasa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de un solo d</a:t>
            </a:r>
            <a:r>
              <a:rPr lang="es-ES_tradnl" sz="1400" dirty="0" err="1" smtClean="0">
                <a:solidFill>
                  <a:schemeClr val="accent2">
                    <a:lumMod val="50000"/>
                  </a:schemeClr>
                </a:solidFill>
              </a:rPr>
              <a:t>ígito</a:t>
            </a:r>
            <a:r>
              <a:rPr lang="es-ES_tradnl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688975" algn="ctr"/>
            <a:r>
              <a:rPr lang="en-US" sz="1300" dirty="0">
                <a:solidFill>
                  <a:srgbClr val="C5192D"/>
                </a:solidFill>
              </a:rPr>
              <a:t>e</a:t>
            </a:r>
            <a:r>
              <a:rPr lang="en-US" sz="1300" dirty="0" smtClean="0">
                <a:solidFill>
                  <a:srgbClr val="C5192D"/>
                </a:solidFill>
              </a:rPr>
              <a:t>n C</a:t>
            </a:r>
            <a:r>
              <a:rPr lang="es-ES_tradnl" sz="1300" dirty="0" err="1">
                <a:solidFill>
                  <a:srgbClr val="C5192D"/>
                </a:solidFill>
              </a:rPr>
              <a:t>ôte</a:t>
            </a:r>
            <a:r>
              <a:rPr lang="es-ES_tradnl" sz="1300" dirty="0">
                <a:solidFill>
                  <a:srgbClr val="C5192D"/>
                </a:solidFill>
              </a:rPr>
              <a:t> </a:t>
            </a:r>
            <a:r>
              <a:rPr lang="es-ES_tradnl" sz="1300" dirty="0" err="1">
                <a:solidFill>
                  <a:srgbClr val="C5192D"/>
                </a:solidFill>
              </a:rPr>
              <a:t>d’Ivoire</a:t>
            </a:r>
            <a:r>
              <a:rPr lang="en-US" sz="1300" dirty="0">
                <a:solidFill>
                  <a:srgbClr val="C5192D"/>
                </a:solidFill>
              </a:rPr>
              <a:t>, </a:t>
            </a:r>
            <a:r>
              <a:rPr lang="en-US" sz="1300" dirty="0">
                <a:solidFill>
                  <a:srgbClr val="C5192D"/>
                </a:solidFill>
              </a:rPr>
              <a:t>Senegal, </a:t>
            </a:r>
            <a:r>
              <a:rPr lang="en-US" sz="1300" dirty="0" smtClean="0">
                <a:solidFill>
                  <a:srgbClr val="C5192D"/>
                </a:solidFill>
              </a:rPr>
              <a:t>Mauricio, </a:t>
            </a:r>
            <a:r>
              <a:rPr lang="en-US" sz="1300" dirty="0" err="1" smtClean="0">
                <a:solidFill>
                  <a:srgbClr val="C5192D"/>
                </a:solidFill>
              </a:rPr>
              <a:t>Sud</a:t>
            </a:r>
            <a:r>
              <a:rPr lang="es-ES_tradnl" sz="1300" dirty="0" smtClean="0">
                <a:solidFill>
                  <a:srgbClr val="C5192D"/>
                </a:solidFill>
              </a:rPr>
              <a:t>á</a:t>
            </a:r>
            <a:r>
              <a:rPr lang="en-US" sz="1300" dirty="0" err="1" smtClean="0">
                <a:solidFill>
                  <a:srgbClr val="C5192D"/>
                </a:solidFill>
              </a:rPr>
              <a:t>frica</a:t>
            </a:r>
            <a:r>
              <a:rPr lang="en-US" sz="1300" dirty="0" smtClean="0">
                <a:solidFill>
                  <a:srgbClr val="C5192D"/>
                </a:solidFill>
              </a:rPr>
              <a:t> </a:t>
            </a:r>
            <a:endParaRPr lang="en-US" sz="1300" dirty="0">
              <a:solidFill>
                <a:srgbClr val="C5192D"/>
              </a:solidFill>
            </a:endParaRPr>
          </a:p>
          <a:p>
            <a:pPr marL="688975" algn="ctr"/>
            <a:r>
              <a:rPr lang="en-US" sz="1050" dirty="0" err="1">
                <a:solidFill>
                  <a:srgbClr val="000000"/>
                </a:solidFill>
              </a:rPr>
              <a:t>p</a:t>
            </a:r>
            <a:r>
              <a:rPr lang="en-US" sz="1050" dirty="0" err="1" smtClean="0">
                <a:solidFill>
                  <a:srgbClr val="000000"/>
                </a:solidFill>
              </a:rPr>
              <a:t>ero</a:t>
            </a:r>
            <a:r>
              <a:rPr lang="en-US" sz="1050" dirty="0" smtClean="0">
                <a:solidFill>
                  <a:srgbClr val="000000"/>
                </a:solidFill>
              </a:rPr>
              <a:t> a</a:t>
            </a:r>
            <a:r>
              <a:rPr lang="es-ES_tradnl" sz="1050" dirty="0" err="1" smtClean="0">
                <a:solidFill>
                  <a:srgbClr val="000000"/>
                </a:solidFill>
              </a:rPr>
              <a:t>ún</a:t>
            </a:r>
            <a:r>
              <a:rPr lang="es-ES_tradnl" sz="1050" dirty="0" smtClean="0">
                <a:solidFill>
                  <a:srgbClr val="000000"/>
                </a:solidFill>
              </a:rPr>
              <a:t> es alta, de</a:t>
            </a:r>
            <a:r>
              <a:rPr lang="en-US" sz="1300" dirty="0" smtClean="0">
                <a:solidFill>
                  <a:schemeClr val="accent3">
                    <a:lumMod val="50000"/>
                  </a:schemeClr>
                </a:solidFill>
              </a:rPr>
              <a:t> 31 % </a:t>
            </a:r>
            <a:r>
              <a:rPr lang="en-US" sz="1300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300" dirty="0" smtClean="0">
                <a:solidFill>
                  <a:schemeClr val="accent3">
                    <a:lumMod val="50000"/>
                  </a:schemeClr>
                </a:solidFill>
              </a:rPr>
              <a:t> 57 % </a:t>
            </a:r>
            <a:r>
              <a:rPr lang="en-US" sz="1050" dirty="0">
                <a:solidFill>
                  <a:srgbClr val="000000"/>
                </a:solidFill>
              </a:rPr>
              <a:t>e</a:t>
            </a:r>
            <a:r>
              <a:rPr lang="en-US" sz="1050" dirty="0" smtClean="0">
                <a:solidFill>
                  <a:srgbClr val="000000"/>
                </a:solidFill>
              </a:rPr>
              <a:t>n </a:t>
            </a:r>
            <a:r>
              <a:rPr lang="en-US" sz="1050" dirty="0" err="1" smtClean="0">
                <a:solidFill>
                  <a:srgbClr val="000000"/>
                </a:solidFill>
              </a:rPr>
              <a:t>algunos</a:t>
            </a:r>
            <a:r>
              <a:rPr lang="en-US" sz="1050" dirty="0" smtClean="0">
                <a:solidFill>
                  <a:srgbClr val="000000"/>
                </a:solidFill>
              </a:rPr>
              <a:t> pa</a:t>
            </a:r>
            <a:r>
              <a:rPr lang="es-ES_tradnl" sz="1050" dirty="0" err="1" smtClean="0">
                <a:solidFill>
                  <a:srgbClr val="000000"/>
                </a:solidFill>
              </a:rPr>
              <a:t>íses</a:t>
            </a:r>
            <a:r>
              <a:rPr lang="en-US" sz="1050" dirty="0">
                <a:solidFill>
                  <a:srgbClr val="000000"/>
                </a:solidFill>
              </a:rPr>
              <a:t>.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b="1" dirty="0" smtClean="0">
                <a:solidFill>
                  <a:srgbClr val="7030A0"/>
                </a:solidFill>
              </a:rPr>
              <a:t>Las </a:t>
            </a:r>
            <a:r>
              <a:rPr lang="en-US" sz="1300" b="1" dirty="0" err="1" smtClean="0">
                <a:solidFill>
                  <a:srgbClr val="7030A0"/>
                </a:solidFill>
              </a:rPr>
              <a:t>t</a:t>
            </a:r>
            <a:r>
              <a:rPr lang="en-US" sz="1300" b="1" dirty="0" err="1" smtClean="0">
                <a:solidFill>
                  <a:srgbClr val="7030A0"/>
                </a:solidFill>
              </a:rPr>
              <a:t>asas</a:t>
            </a:r>
            <a:r>
              <a:rPr lang="en-US" sz="1300" b="1" dirty="0" smtClean="0">
                <a:solidFill>
                  <a:srgbClr val="7030A0"/>
                </a:solidFill>
              </a:rPr>
              <a:t> de </a:t>
            </a:r>
            <a:r>
              <a:rPr lang="en-US" sz="1300" b="1" dirty="0" err="1" smtClean="0">
                <a:solidFill>
                  <a:srgbClr val="7030A0"/>
                </a:solidFill>
              </a:rPr>
              <a:t>inflaci</a:t>
            </a:r>
            <a:r>
              <a:rPr lang="es-ES_tradnl" sz="13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1300" b="1" dirty="0" smtClean="0">
                <a:solidFill>
                  <a:srgbClr val="7030A0"/>
                </a:solidFill>
              </a:rPr>
              <a:t> bajas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hacen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posible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los 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bajos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tipos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inter</a:t>
            </a:r>
            <a:r>
              <a:rPr lang="es-ES_trad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smtClean="0"/>
              <a:t>en </a:t>
            </a:r>
            <a:r>
              <a:rPr lang="en-US" sz="1100" dirty="0" err="1" smtClean="0"/>
              <a:t>estos</a:t>
            </a:r>
            <a:r>
              <a:rPr lang="en-US" sz="1100" dirty="0" smtClean="0"/>
              <a:t> pa</a:t>
            </a:r>
            <a:r>
              <a:rPr lang="es-ES_tradnl" sz="1100" dirty="0" err="1" smtClean="0"/>
              <a:t>íses</a:t>
            </a:r>
            <a:r>
              <a:rPr lang="es-ES_tradnl" sz="1100" dirty="0" smtClean="0"/>
              <a:t>.</a:t>
            </a:r>
            <a:endParaRPr lang="en-US" sz="1300" dirty="0">
              <a:solidFill>
                <a:srgbClr val="8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312087" y="3581611"/>
            <a:ext cx="1723570" cy="2421176"/>
          </a:xfrm>
          <a:prstGeom prst="rect">
            <a:avLst/>
          </a:prstGeom>
          <a:solidFill>
            <a:srgbClr val="800000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rgbClr val="C5192D"/>
              </a:solidFill>
            </a:endParaRPr>
          </a:p>
          <a:p>
            <a:pPr algn="ctr"/>
            <a:r>
              <a:rPr lang="en-US" sz="1600" b="1" dirty="0" err="1" smtClean="0">
                <a:solidFill>
                  <a:srgbClr val="C5192D"/>
                </a:solidFill>
              </a:rPr>
              <a:t>Mejor</a:t>
            </a:r>
            <a:r>
              <a:rPr lang="en-US" sz="1600" b="1" dirty="0" smtClean="0">
                <a:solidFill>
                  <a:srgbClr val="C5192D"/>
                </a:solidFill>
              </a:rPr>
              <a:t> </a:t>
            </a:r>
            <a:r>
              <a:rPr lang="en-US" sz="1600" b="1" dirty="0" err="1" smtClean="0">
                <a:solidFill>
                  <a:srgbClr val="C5192D"/>
                </a:solidFill>
              </a:rPr>
              <a:t>capacidad</a:t>
            </a:r>
            <a:r>
              <a:rPr lang="en-US" sz="1600" b="1" dirty="0" smtClean="0">
                <a:solidFill>
                  <a:srgbClr val="C5192D"/>
                </a:solidFill>
              </a:rPr>
              <a:t> de </a:t>
            </a:r>
            <a:r>
              <a:rPr lang="en-US" sz="1600" b="1" dirty="0" err="1" smtClean="0">
                <a:solidFill>
                  <a:srgbClr val="C5192D"/>
                </a:solidFill>
              </a:rPr>
              <a:t>innovaci</a:t>
            </a:r>
            <a:r>
              <a:rPr lang="es-ES_tradnl" sz="1600" b="1" dirty="0" err="1" smtClean="0">
                <a:solidFill>
                  <a:srgbClr val="C5192D"/>
                </a:solidFill>
              </a:rPr>
              <a:t>ón</a:t>
            </a:r>
            <a:endParaRPr lang="en-US" sz="1600" b="1" dirty="0">
              <a:solidFill>
                <a:srgbClr val="C5192D"/>
              </a:solidFill>
            </a:endParaRPr>
          </a:p>
          <a:p>
            <a:pPr algn="ctr">
              <a:spcBef>
                <a:spcPts val="1000"/>
              </a:spcBef>
            </a:pPr>
            <a:r>
              <a:rPr lang="en-US" sz="1200" b="1" dirty="0" err="1" smtClean="0"/>
              <a:t>Grandes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inversiones</a:t>
            </a:r>
            <a:r>
              <a:rPr lang="en-US" sz="1200" b="1" dirty="0" smtClean="0"/>
              <a:t> </a:t>
            </a:r>
            <a:r>
              <a:rPr lang="en-US" sz="1100" b="1" dirty="0"/>
              <a:t>e</a:t>
            </a:r>
            <a:r>
              <a:rPr lang="en-US" sz="1100" b="1" dirty="0" smtClean="0"/>
              <a:t>n </a:t>
            </a:r>
            <a:r>
              <a:rPr lang="en-US" sz="1200" b="1" dirty="0" err="1" smtClean="0"/>
              <a:t>centros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tecnol</a:t>
            </a:r>
            <a:r>
              <a:rPr lang="es-ES_tradnl" sz="1200" b="1" dirty="0" err="1" smtClean="0"/>
              <a:t>ógicos</a:t>
            </a:r>
            <a:endParaRPr lang="en-US" sz="1200" b="1" dirty="0"/>
          </a:p>
          <a:p>
            <a:pPr algn="ctr"/>
            <a:r>
              <a:rPr lang="en-US" sz="1100" dirty="0"/>
              <a:t>e</a:t>
            </a:r>
            <a:r>
              <a:rPr lang="en-US" sz="1100" dirty="0" smtClean="0"/>
              <a:t>n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C5192D"/>
                </a:solidFill>
              </a:rPr>
              <a:t>Sud</a:t>
            </a:r>
            <a:r>
              <a:rPr lang="es-ES_tradnl" sz="1200" dirty="0" smtClean="0">
                <a:solidFill>
                  <a:srgbClr val="C5192D"/>
                </a:solidFill>
              </a:rPr>
              <a:t>áfrica</a:t>
            </a:r>
            <a:endParaRPr lang="en-US" sz="1200" dirty="0">
              <a:solidFill>
                <a:srgbClr val="C5192D"/>
              </a:solidFill>
            </a:endParaRPr>
          </a:p>
          <a:p>
            <a:pPr algn="ctr"/>
            <a:r>
              <a:rPr lang="en-US" sz="1200" dirty="0" smtClean="0">
                <a:solidFill>
                  <a:srgbClr val="C5192D"/>
                </a:solidFill>
              </a:rPr>
              <a:t>Kenia</a:t>
            </a:r>
            <a:endParaRPr lang="en-US" sz="1200" dirty="0">
              <a:solidFill>
                <a:srgbClr val="C5192D"/>
              </a:solidFill>
            </a:endParaRPr>
          </a:p>
          <a:p>
            <a:pPr algn="ctr"/>
            <a:r>
              <a:rPr lang="en-US" sz="1200" dirty="0">
                <a:solidFill>
                  <a:srgbClr val="C5192D"/>
                </a:solidFill>
              </a:rPr>
              <a:t>Senegal </a:t>
            </a:r>
            <a:r>
              <a:rPr lang="en-US" sz="1100" dirty="0"/>
              <a:t>y</a:t>
            </a:r>
            <a:r>
              <a:rPr lang="en-US" sz="1100" dirty="0" smtClean="0">
                <a:solidFill>
                  <a:srgbClr val="C5192D"/>
                </a:solidFill>
              </a:rPr>
              <a:t> </a:t>
            </a:r>
            <a:r>
              <a:rPr lang="en-US" sz="1200" dirty="0" err="1" smtClean="0">
                <a:solidFill>
                  <a:srgbClr val="C5192D"/>
                </a:solidFill>
              </a:rPr>
              <a:t>Tanzan</a:t>
            </a:r>
            <a:r>
              <a:rPr lang="es-ES_tradnl" sz="1200" dirty="0" smtClean="0">
                <a:solidFill>
                  <a:srgbClr val="C5192D"/>
                </a:solidFill>
              </a:rPr>
              <a:t>í</a:t>
            </a:r>
            <a:r>
              <a:rPr lang="en-US" sz="1200" dirty="0" smtClean="0">
                <a:solidFill>
                  <a:srgbClr val="C5192D"/>
                </a:solidFill>
              </a:rPr>
              <a:t>a </a:t>
            </a:r>
            <a:endParaRPr lang="en-US" sz="1200" dirty="0">
              <a:solidFill>
                <a:srgbClr val="C5192D"/>
              </a:solidFill>
            </a:endParaRPr>
          </a:p>
          <a:p>
            <a:pPr algn="ctr"/>
            <a:r>
              <a:rPr lang="en-US" sz="1200" b="1" dirty="0" err="1"/>
              <a:t>p</a:t>
            </a:r>
            <a:r>
              <a:rPr lang="en-US" sz="1200" b="1" dirty="0" err="1" smtClean="0"/>
              <a:t>romueven</a:t>
            </a:r>
            <a:r>
              <a:rPr lang="en-US" sz="1200" b="1" dirty="0" smtClean="0"/>
              <a:t> la </a:t>
            </a:r>
            <a:r>
              <a:rPr lang="en-US" sz="1200" b="1" dirty="0" err="1" smtClean="0"/>
              <a:t>innovaci</a:t>
            </a:r>
            <a:r>
              <a:rPr lang="es-ES_tradnl" sz="1200" b="1" dirty="0" err="1" smtClean="0"/>
              <a:t>ón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259287" y="4988477"/>
            <a:ext cx="3960477" cy="1382430"/>
          </a:xfrm>
          <a:prstGeom prst="rect">
            <a:avLst/>
          </a:prstGeom>
          <a:solidFill>
            <a:srgbClr val="008000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688975" algn="ctr"/>
            <a:r>
              <a:rPr lang="es-ES_tradnl" sz="1200" dirty="0" smtClean="0">
                <a:solidFill>
                  <a:srgbClr val="008000"/>
                </a:solidFill>
              </a:rPr>
              <a:t>El Índice de infraestructura en África </a:t>
            </a:r>
            <a:r>
              <a:rPr lang="en-US" sz="1200" dirty="0" err="1" smtClean="0">
                <a:solidFill>
                  <a:srgbClr val="008000"/>
                </a:solidFill>
              </a:rPr>
              <a:t>es</a:t>
            </a:r>
            <a:r>
              <a:rPr lang="en-US" sz="1200" dirty="0" smtClean="0">
                <a:solidFill>
                  <a:srgbClr val="008000"/>
                </a:solidFill>
              </a:rPr>
              <a:t> m</a:t>
            </a:r>
            <a:r>
              <a:rPr lang="es-ES_tradnl" sz="1200" dirty="0" err="1" smtClean="0">
                <a:solidFill>
                  <a:srgbClr val="008000"/>
                </a:solidFill>
              </a:rPr>
              <a:t>ás</a:t>
            </a:r>
            <a:r>
              <a:rPr lang="es-ES_tradnl" sz="1200" dirty="0" smtClean="0">
                <a:solidFill>
                  <a:srgbClr val="008000"/>
                </a:solidFill>
              </a:rPr>
              <a:t> alto </a:t>
            </a:r>
          </a:p>
          <a:p>
            <a:pPr marL="688975" algn="ctr"/>
            <a:r>
              <a:rPr lang="en-US" sz="1050" dirty="0" smtClean="0"/>
              <a:t>en</a:t>
            </a:r>
            <a:r>
              <a:rPr lang="en-US" sz="1300" dirty="0" smtClean="0"/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Sud</a:t>
            </a:r>
            <a:r>
              <a:rPr lang="es-ES_tradnl" sz="1200" dirty="0" smtClean="0">
                <a:solidFill>
                  <a:schemeClr val="bg2">
                    <a:lumMod val="50000"/>
                  </a:schemeClr>
                </a:solidFill>
              </a:rPr>
              <a:t>áfrica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Mauricio,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Marruecos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688975" algn="ctr"/>
            <a:r>
              <a:rPr lang="en-US" sz="1200" dirty="0" err="1">
                <a:solidFill>
                  <a:schemeClr val="bg2">
                    <a:lumMod val="50000"/>
                  </a:schemeClr>
                </a:solidFill>
              </a:rPr>
              <a:t>Cabo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Verde</a:t>
            </a:r>
          </a:p>
          <a:p>
            <a:pPr marL="688975" algn="ctr"/>
            <a:r>
              <a:rPr lang="en-US" sz="1000" dirty="0" err="1"/>
              <a:t>d</a:t>
            </a:r>
            <a:r>
              <a:rPr lang="en-US" sz="1000" dirty="0" err="1" smtClean="0"/>
              <a:t>ebido</a:t>
            </a:r>
            <a:r>
              <a:rPr lang="en-US" sz="1000" dirty="0" smtClean="0"/>
              <a:t> </a:t>
            </a:r>
            <a:r>
              <a:rPr lang="en-US" sz="1300" b="1" dirty="0" smtClean="0">
                <a:solidFill>
                  <a:srgbClr val="008000"/>
                </a:solidFill>
              </a:rPr>
              <a:t>al </a:t>
            </a:r>
            <a:r>
              <a:rPr lang="en-US" sz="1300" b="1" dirty="0" err="1" smtClean="0">
                <a:solidFill>
                  <a:srgbClr val="008000"/>
                </a:solidFill>
              </a:rPr>
              <a:t>g</a:t>
            </a:r>
            <a:r>
              <a:rPr lang="en-US" sz="1300" b="1" dirty="0" err="1" smtClean="0">
                <a:solidFill>
                  <a:srgbClr val="008000"/>
                </a:solidFill>
              </a:rPr>
              <a:t>asto</a:t>
            </a:r>
            <a:r>
              <a:rPr lang="en-US" sz="1300" b="1" dirty="0" smtClean="0">
                <a:solidFill>
                  <a:srgbClr val="008000"/>
                </a:solidFill>
              </a:rPr>
              <a:t> en </a:t>
            </a:r>
            <a:r>
              <a:rPr lang="en-US" sz="1300" b="1" dirty="0" err="1" smtClean="0">
                <a:solidFill>
                  <a:srgbClr val="008000"/>
                </a:solidFill>
              </a:rPr>
              <a:t>infraestructura</a:t>
            </a:r>
            <a:r>
              <a:rPr lang="en-US" sz="1300" b="1" dirty="0" smtClean="0">
                <a:solidFill>
                  <a:srgbClr val="008000"/>
                </a:solidFill>
              </a:rPr>
              <a:t> alto 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05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sz="105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bg2">
                    <a:lumMod val="50000"/>
                  </a:schemeClr>
                </a:solidFill>
              </a:rPr>
              <a:t>ej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15% del PIB en </a:t>
            </a:r>
            <a:r>
              <a:rPr lang="en-US" sz="1200" dirty="0">
                <a:solidFill>
                  <a:srgbClr val="C5192D"/>
                </a:solidFill>
              </a:rPr>
              <a:t>Cabo Verde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688975">
              <a:spcBef>
                <a:spcPts val="100"/>
              </a:spcBef>
            </a:pPr>
            <a:r>
              <a:rPr lang="en-US" sz="1000" b="1" dirty="0" smtClean="0"/>
              <a:t>La </a:t>
            </a:r>
            <a:r>
              <a:rPr lang="en-US" sz="1000" b="1" dirty="0" err="1" smtClean="0"/>
              <a:t>disparidad</a:t>
            </a:r>
            <a:r>
              <a:rPr lang="en-US" sz="1000" b="1" dirty="0" smtClean="0"/>
              <a:t> en </a:t>
            </a:r>
            <a:r>
              <a:rPr lang="en-US" sz="1000" b="1" dirty="0" err="1" smtClean="0"/>
              <a:t>materia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infraestructura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es</a:t>
            </a:r>
            <a:r>
              <a:rPr lang="en-US" sz="1000" b="1" dirty="0" smtClean="0"/>
              <a:t> un </a:t>
            </a:r>
            <a:r>
              <a:rPr lang="en-US" sz="1000" b="1" dirty="0" err="1" smtClean="0"/>
              <a:t>obst</a:t>
            </a:r>
            <a:r>
              <a:rPr lang="es-ES_tradnl" sz="1000" b="1" dirty="0" err="1" smtClean="0"/>
              <a:t>áculo</a:t>
            </a:r>
            <a:r>
              <a:rPr lang="es-ES_tradnl" sz="1000" b="1" dirty="0" smtClean="0"/>
              <a:t> en muchos países</a:t>
            </a:r>
            <a:endParaRPr lang="en-US" sz="10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7893" y="2050143"/>
            <a:ext cx="1671948" cy="1451436"/>
            <a:chOff x="3932514" y="2177140"/>
            <a:chExt cx="1901830" cy="1651000"/>
          </a:xfrm>
        </p:grpSpPr>
        <p:pic>
          <p:nvPicPr>
            <p:cNvPr id="25" name="Picture 24" descr="Orange gear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3991" y="2177140"/>
              <a:ext cx="1651000" cy="16510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3932514" y="2400052"/>
              <a:ext cx="1901830" cy="98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400" b="1" dirty="0"/>
                <a:t>1.  </a:t>
              </a:r>
            </a:p>
            <a:p>
              <a:pPr lvl="0" algn="ctr"/>
              <a:r>
                <a:rPr lang="en-US" sz="1200" dirty="0" err="1"/>
                <a:t>Mejor</a:t>
              </a:r>
              <a:r>
                <a:rPr lang="en-US" sz="1200" dirty="0"/>
                <a:t> </a:t>
              </a:r>
            </a:p>
            <a:p>
              <a:pPr lvl="0" algn="ctr"/>
              <a:r>
                <a:rPr lang="en-US" sz="1200" b="1" dirty="0" err="1">
                  <a:solidFill>
                    <a:srgbClr val="800000"/>
                  </a:solidFill>
                </a:rPr>
                <a:t>productividad</a:t>
              </a:r>
              <a:r>
                <a:rPr lang="en-US" sz="1200" b="1" dirty="0">
                  <a:solidFill>
                    <a:srgbClr val="800000"/>
                  </a:solidFill>
                </a:rPr>
                <a:t> multifactorial</a:t>
              </a:r>
              <a:endParaRPr lang="en-US" sz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-71335" y="3483428"/>
            <a:ext cx="1895916" cy="1420598"/>
            <a:chOff x="6090912" y="2109540"/>
            <a:chExt cx="2584823" cy="1936792"/>
          </a:xfrm>
        </p:grpSpPr>
        <p:pic>
          <p:nvPicPr>
            <p:cNvPr id="36" name="Picture 35" descr="Grey gear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7300">
              <a:off x="6400369" y="2109540"/>
              <a:ext cx="1936792" cy="1936792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6090912" y="2339425"/>
              <a:ext cx="2584823" cy="1468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80000"/>
                </a:lnSpc>
                <a:spcAft>
                  <a:spcPts val="0"/>
                </a:spcAft>
              </a:pPr>
              <a:r>
                <a:rPr lang="en-US" sz="1400" b="1" dirty="0"/>
                <a:t>2. 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100" dirty="0" err="1"/>
                <a:t>Cambio</a:t>
              </a:r>
              <a:endParaRPr lang="en-US" sz="1100" dirty="0"/>
            </a:p>
            <a:p>
              <a:pPr lvl="0" algn="ctr">
                <a:spcAft>
                  <a:spcPts val="0"/>
                </a:spcAft>
              </a:pPr>
              <a:r>
                <a:rPr lang="en-US" sz="1100" b="1" dirty="0">
                  <a:solidFill>
                    <a:srgbClr val="800000"/>
                  </a:solidFill>
                </a:rPr>
                <a:t>de </a:t>
              </a:r>
              <a:r>
                <a:rPr lang="en-US" sz="1100" b="1" dirty="0" err="1">
                  <a:solidFill>
                    <a:srgbClr val="800000"/>
                  </a:solidFill>
                </a:rPr>
                <a:t>sectores</a:t>
              </a:r>
              <a:r>
                <a:rPr lang="en-US" sz="1100" b="1" dirty="0">
                  <a:solidFill>
                    <a:srgbClr val="800000"/>
                  </a:solidFill>
                </a:rPr>
                <a:t> de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100" b="1" dirty="0" err="1">
                  <a:solidFill>
                    <a:srgbClr val="800000"/>
                  </a:solidFill>
                </a:rPr>
                <a:t>baja</a:t>
              </a:r>
              <a:r>
                <a:rPr lang="en-US" sz="1100" b="1" dirty="0">
                  <a:solidFill>
                    <a:srgbClr val="800000"/>
                  </a:solidFill>
                </a:rPr>
                <a:t> a m</a:t>
              </a:r>
              <a:r>
                <a:rPr lang="es-ES_tradnl" sz="1100" b="1" dirty="0" err="1">
                  <a:solidFill>
                    <a:srgbClr val="800000"/>
                  </a:solidFill>
                </a:rPr>
                <a:t>ás</a:t>
              </a:r>
              <a:r>
                <a:rPr lang="es-ES_tradnl" sz="1100" b="1" dirty="0">
                  <a:solidFill>
                    <a:srgbClr val="800000"/>
                  </a:solidFill>
                </a:rPr>
                <a:t> alta</a:t>
              </a:r>
              <a:r>
                <a:rPr lang="en-US" sz="1100" b="1" dirty="0">
                  <a:solidFill>
                    <a:srgbClr val="800000"/>
                  </a:solidFill>
                </a:rPr>
                <a:t> </a:t>
              </a:r>
            </a:p>
            <a:p>
              <a:pPr lvl="0" algn="ctr">
                <a:spcAft>
                  <a:spcPts val="0"/>
                </a:spcAft>
              </a:pPr>
              <a:r>
                <a:rPr lang="en-US" sz="1100" b="1" dirty="0" err="1">
                  <a:solidFill>
                    <a:srgbClr val="800000"/>
                  </a:solidFill>
                </a:rPr>
                <a:t>productividad</a:t>
              </a:r>
              <a:endParaRPr lang="en-US" sz="1100" b="1" dirty="0">
                <a:solidFill>
                  <a:srgbClr val="800000"/>
                </a:solidFill>
              </a:endParaRPr>
            </a:p>
            <a:p>
              <a:pPr lvl="0" algn="ctr">
                <a:lnSpc>
                  <a:spcPct val="80000"/>
                </a:lnSpc>
                <a:spcAft>
                  <a:spcPts val="0"/>
                </a:spcAft>
              </a:pPr>
              <a:endParaRPr lang="en-US" sz="1100" dirty="0"/>
            </a:p>
          </p:txBody>
        </p:sp>
      </p:grpSp>
      <p:pic>
        <p:nvPicPr>
          <p:cNvPr id="39" name="Picture 38" descr="Asset 13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8" y="4925786"/>
            <a:ext cx="1396996" cy="139699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17714" y="5153572"/>
            <a:ext cx="1219788" cy="84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000000"/>
                </a:solidFill>
              </a:rPr>
              <a:t>3. </a:t>
            </a:r>
          </a:p>
          <a:p>
            <a:pPr algn="ctr"/>
            <a:r>
              <a:rPr lang="en-US" sz="1200" dirty="0" err="1">
                <a:solidFill>
                  <a:srgbClr val="000000"/>
                </a:solidFill>
              </a:rPr>
              <a:t>Aumento</a:t>
            </a:r>
            <a:r>
              <a:rPr lang="en-US" sz="1200" dirty="0">
                <a:solidFill>
                  <a:srgbClr val="000000"/>
                </a:solidFill>
              </a:rPr>
              <a:t> de la</a:t>
            </a:r>
            <a:endParaRPr lang="en-US" sz="1400" dirty="0">
              <a:solidFill>
                <a:srgbClr val="000000"/>
              </a:solidFill>
            </a:endParaRPr>
          </a:p>
          <a:p>
            <a:pPr algn="ctr"/>
            <a:r>
              <a:rPr lang="en-US" sz="1200" b="1" dirty="0" err="1">
                <a:solidFill>
                  <a:srgbClr val="800000"/>
                </a:solidFill>
              </a:rPr>
              <a:t>competitividad</a:t>
            </a:r>
            <a:r>
              <a:rPr lang="en-US" sz="1200" b="1" dirty="0">
                <a:solidFill>
                  <a:srgbClr val="800000"/>
                </a:solidFill>
              </a:rPr>
              <a:t> </a:t>
            </a:r>
            <a:endParaRPr lang="en-US" sz="1400" b="1" dirty="0">
              <a:solidFill>
                <a:srgbClr val="800000"/>
              </a:solidFill>
            </a:endParaRPr>
          </a:p>
          <a:p>
            <a:pPr algn="ctr"/>
            <a:r>
              <a:rPr lang="en-US" sz="1200" b="1" dirty="0" err="1">
                <a:solidFill>
                  <a:srgbClr val="800000"/>
                </a:solidFill>
              </a:rPr>
              <a:t>mundial</a:t>
            </a:r>
            <a:endParaRPr lang="en-US" sz="1200" b="1" dirty="0">
              <a:solidFill>
                <a:srgbClr val="8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497286" y="2017490"/>
            <a:ext cx="1420599" cy="1420599"/>
            <a:chOff x="6096004" y="5165278"/>
            <a:chExt cx="1602012" cy="1602012"/>
          </a:xfrm>
        </p:grpSpPr>
        <p:pic>
          <p:nvPicPr>
            <p:cNvPr id="43" name="Picture 42" descr="Asset 11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4" y="5165278"/>
              <a:ext cx="1602012" cy="1602012"/>
            </a:xfrm>
            <a:prstGeom prst="rect">
              <a:avLst/>
            </a:prstGeom>
          </p:spPr>
        </p:pic>
        <p:grpSp>
          <p:nvGrpSpPr>
            <p:cNvPr id="44" name="Group 43"/>
            <p:cNvGrpSpPr/>
            <p:nvPr/>
          </p:nvGrpSpPr>
          <p:grpSpPr>
            <a:xfrm>
              <a:off x="6263907" y="5384846"/>
              <a:ext cx="1257552" cy="1256430"/>
              <a:chOff x="6372759" y="5666047"/>
              <a:chExt cx="1257552" cy="12564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502400" y="5740401"/>
                <a:ext cx="1008742" cy="100874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72759" y="5666047"/>
                <a:ext cx="1257552" cy="1256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80000"/>
                  </a:lnSpc>
                </a:pPr>
                <a:r>
                  <a:rPr lang="en-US" sz="1600" b="1" dirty="0">
                    <a:solidFill>
                      <a:srgbClr val="000000"/>
                    </a:solidFill>
                  </a:rPr>
                  <a:t>4.  </a:t>
                </a:r>
              </a:p>
              <a:p>
                <a:pPr lvl="0" algn="ctr"/>
                <a:r>
                  <a:rPr lang="en-US" sz="1100" dirty="0" err="1">
                    <a:solidFill>
                      <a:srgbClr val="000000"/>
                    </a:solidFill>
                  </a:rPr>
                  <a:t>Promoci</a:t>
                </a:r>
                <a:r>
                  <a:rPr lang="es-ES_tradnl" sz="1100" dirty="0" err="1">
                    <a:solidFill>
                      <a:srgbClr val="000000"/>
                    </a:solidFill>
                  </a:rPr>
                  <a:t>ón</a:t>
                </a:r>
                <a:r>
                  <a:rPr lang="es-ES_tradnl" sz="1100" dirty="0">
                    <a:solidFill>
                      <a:srgbClr val="000000"/>
                    </a:solidFill>
                  </a:rPr>
                  <a:t> </a:t>
                </a:r>
                <a:endParaRPr lang="es-ES_tradnl" sz="1100" dirty="0" smtClean="0">
                  <a:solidFill>
                    <a:srgbClr val="000000"/>
                  </a:solidFill>
                </a:endParaRPr>
              </a:p>
              <a:p>
                <a:pPr lvl="0" algn="ctr"/>
                <a:r>
                  <a:rPr lang="es-ES_tradnl" sz="1100" dirty="0" smtClean="0">
                    <a:solidFill>
                      <a:srgbClr val="000000"/>
                    </a:solidFill>
                  </a:rPr>
                  <a:t>de </a:t>
                </a:r>
                <a:r>
                  <a:rPr lang="es-ES_tradnl" sz="1100" dirty="0">
                    <a:solidFill>
                      <a:srgbClr val="000000"/>
                    </a:solidFill>
                  </a:rPr>
                  <a:t>la</a:t>
                </a:r>
                <a:r>
                  <a:rPr lang="en-US" sz="1100" dirty="0">
                    <a:solidFill>
                      <a:srgbClr val="000000"/>
                    </a:solidFill>
                  </a:rPr>
                  <a:t> </a:t>
                </a:r>
              </a:p>
              <a:p>
                <a:pPr lvl="0" algn="ctr"/>
                <a:r>
                  <a:rPr lang="en-US" sz="1100" b="1" dirty="0" err="1">
                    <a:solidFill>
                      <a:srgbClr val="800000"/>
                    </a:solidFill>
                  </a:rPr>
                  <a:t>resiliencia</a:t>
                </a:r>
                <a:endParaRPr lang="en-US" sz="1100" b="1" dirty="0">
                  <a:solidFill>
                    <a:srgbClr val="800000"/>
                  </a:solidFill>
                </a:endParaRPr>
              </a:p>
              <a:p>
                <a:pPr lvl="0" algn="ctr"/>
                <a:r>
                  <a:rPr lang="en-US" sz="1100" b="1" dirty="0">
                    <a:solidFill>
                      <a:srgbClr val="800000"/>
                    </a:solidFill>
                  </a:rPr>
                  <a:t>econ</a:t>
                </a:r>
                <a:r>
                  <a:rPr lang="es-ES_tradnl" sz="1100" b="1" dirty="0" err="1">
                    <a:solidFill>
                      <a:srgbClr val="800000"/>
                    </a:solidFill>
                  </a:rPr>
                  <a:t>ómica</a:t>
                </a:r>
                <a:r>
                  <a:rPr lang="en-US" sz="1100" dirty="0">
                    <a:solidFill>
                      <a:srgbClr val="000000"/>
                    </a:solidFill>
                  </a:rPr>
                  <a:t> </a:t>
                </a:r>
              </a:p>
              <a:p>
                <a:pPr lvl="0" algn="ctr">
                  <a:lnSpc>
                    <a:spcPct val="80000"/>
                  </a:lnSpc>
                </a:pPr>
                <a:r>
                  <a:rPr lang="en-US" sz="1200" b="1" dirty="0">
                    <a:solidFill>
                      <a:srgbClr val="800000"/>
                    </a:solidFill>
                  </a:rPr>
                  <a:t> </a:t>
                </a:r>
                <a:r>
                  <a:rPr lang="en-US" sz="1200" dirty="0">
                    <a:solidFill>
                      <a:srgbClr val="000000"/>
                    </a:solidFill>
                  </a:rPr>
                  <a:t> </a:t>
                </a: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5715001" y="366485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479142" y="3443918"/>
            <a:ext cx="1402504" cy="1563697"/>
            <a:chOff x="4178311" y="4922166"/>
            <a:chExt cx="1845124" cy="2057188"/>
          </a:xfrm>
        </p:grpSpPr>
        <p:pic>
          <p:nvPicPr>
            <p:cNvPr id="48" name="Picture 47" descr="Brown gear.pdf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11" y="4922166"/>
              <a:ext cx="1845124" cy="1845124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4525321" y="5157265"/>
              <a:ext cx="1235899" cy="1822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en-US" sz="1600" b="1" dirty="0"/>
                <a:t>5</a:t>
              </a:r>
              <a:r>
                <a:rPr lang="en-US" sz="1400" dirty="0"/>
                <a:t>.  </a:t>
              </a:r>
            </a:p>
            <a:p>
              <a:pPr lvl="0" algn="ctr"/>
              <a:r>
                <a:rPr lang="en-US" sz="1200" b="1" dirty="0" err="1">
                  <a:solidFill>
                    <a:srgbClr val="800000"/>
                  </a:solidFill>
                </a:rPr>
                <a:t>Costo</a:t>
              </a:r>
              <a:r>
                <a:rPr lang="en-US" sz="1200" b="1" dirty="0">
                  <a:solidFill>
                    <a:srgbClr val="800000"/>
                  </a:solidFill>
                </a:rPr>
                <a:t> de</a:t>
              </a:r>
            </a:p>
            <a:p>
              <a:pPr lvl="0" algn="ctr"/>
              <a:r>
                <a:rPr lang="en-US" sz="1200" b="1" dirty="0" err="1">
                  <a:solidFill>
                    <a:srgbClr val="800000"/>
                  </a:solidFill>
                </a:rPr>
                <a:t>producci</a:t>
              </a:r>
              <a:r>
                <a:rPr lang="es-ES_tradnl" sz="1200" b="1" dirty="0" err="1">
                  <a:solidFill>
                    <a:srgbClr val="800000"/>
                  </a:solidFill>
                </a:rPr>
                <a:t>ón</a:t>
              </a:r>
              <a:r>
                <a:rPr lang="en-US" sz="1200" b="1" dirty="0">
                  <a:solidFill>
                    <a:srgbClr val="800000"/>
                  </a:solidFill>
                </a:rPr>
                <a:t> </a:t>
              </a:r>
            </a:p>
            <a:p>
              <a:pPr algn="ctr"/>
              <a:r>
                <a:rPr lang="en-US" sz="1200" dirty="0"/>
                <a:t>a</a:t>
              </a:r>
              <a:r>
                <a:rPr lang="es-ES_tradnl" sz="1200" dirty="0" err="1"/>
                <a:t>ún</a:t>
              </a:r>
              <a:r>
                <a:rPr lang="es-ES_tradnl" sz="1200" dirty="0"/>
                <a:t> es</a:t>
              </a:r>
            </a:p>
            <a:p>
              <a:pPr algn="ctr"/>
              <a:r>
                <a:rPr lang="es-ES_tradnl" sz="1200" dirty="0"/>
                <a:t> elevado</a:t>
              </a:r>
              <a:endParaRPr lang="en-US" sz="1200" dirty="0"/>
            </a:p>
            <a:p>
              <a:pPr algn="ctr"/>
              <a:endParaRPr lang="en-US" sz="1200" dirty="0"/>
            </a:p>
            <a:p>
              <a:pPr algn="ctr">
                <a:lnSpc>
                  <a:spcPct val="80000"/>
                </a:lnSpc>
              </a:pP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51959" y="4844143"/>
            <a:ext cx="1493122" cy="1493122"/>
            <a:chOff x="1161138" y="2857493"/>
            <a:chExt cx="2019308" cy="2019308"/>
          </a:xfrm>
        </p:grpSpPr>
        <p:pic>
          <p:nvPicPr>
            <p:cNvPr id="52" name="Picture 51" descr="Green gear_2.pdf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138" y="2857493"/>
              <a:ext cx="2019308" cy="2019308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355607" y="3257295"/>
              <a:ext cx="1613646" cy="110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en-US" sz="1400" b="1" dirty="0">
                  <a:solidFill>
                    <a:srgbClr val="000000"/>
                  </a:solidFill>
                </a:rPr>
                <a:t>6.  </a:t>
              </a:r>
            </a:p>
            <a:p>
              <a:pPr lvl="0" algn="ctr"/>
              <a:r>
                <a:rPr lang="en-US" sz="1200" dirty="0" err="1" smtClean="0">
                  <a:solidFill>
                    <a:srgbClr val="000000"/>
                  </a:solidFill>
                </a:rPr>
                <a:t>Progreso</a:t>
              </a:r>
              <a:r>
                <a:rPr lang="en-US" sz="1200" dirty="0" smtClean="0">
                  <a:solidFill>
                    <a:srgbClr val="000000"/>
                  </a:solidFill>
                </a:rPr>
                <a:t> en el </a:t>
              </a:r>
              <a:r>
                <a:rPr lang="en-US" sz="1200" b="1" dirty="0" err="1">
                  <a:solidFill>
                    <a:srgbClr val="800000"/>
                  </a:solidFill>
                </a:rPr>
                <a:t>desarrollo</a:t>
              </a:r>
              <a:r>
                <a:rPr lang="en-US" sz="1200" b="1" dirty="0">
                  <a:solidFill>
                    <a:srgbClr val="800000"/>
                  </a:solidFill>
                </a:rPr>
                <a:t> de </a:t>
              </a:r>
              <a:r>
                <a:rPr lang="en-US" sz="1200" b="1" dirty="0" err="1" smtClean="0">
                  <a:solidFill>
                    <a:srgbClr val="800000"/>
                  </a:solidFill>
                </a:rPr>
                <a:t>infrastructura</a:t>
              </a:r>
              <a:endParaRPr lang="en-US" sz="12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348416" y="2212932"/>
            <a:ext cx="1678190" cy="1678190"/>
            <a:chOff x="5134428" y="2975433"/>
            <a:chExt cx="2394858" cy="2394858"/>
          </a:xfrm>
        </p:grpSpPr>
        <p:pic>
          <p:nvPicPr>
            <p:cNvPr id="55" name="Picture 54" descr="Magenta gear.pdf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4428" y="2975433"/>
              <a:ext cx="2394858" cy="2394858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5241351" y="3398102"/>
              <a:ext cx="2159003" cy="1414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80000"/>
                </a:lnSpc>
              </a:pPr>
              <a:r>
                <a:rPr lang="en-US" b="1" dirty="0">
                  <a:solidFill>
                    <a:srgbClr val="800000"/>
                  </a:solidFill>
                </a:rPr>
                <a:t>7.  </a:t>
              </a:r>
            </a:p>
            <a:p>
              <a:pPr lvl="0" algn="ctr">
                <a:lnSpc>
                  <a:spcPct val="100000"/>
                </a:lnSpc>
              </a:pPr>
              <a:r>
                <a:rPr lang="en-US" sz="1100" dirty="0" err="1"/>
                <a:t>Mejor</a:t>
              </a:r>
              <a:r>
                <a:rPr lang="en-US" sz="1100" b="1" dirty="0"/>
                <a:t> </a:t>
              </a:r>
              <a:r>
                <a:rPr lang="en-US" sz="1100" b="1" dirty="0" err="1">
                  <a:solidFill>
                    <a:srgbClr val="800000"/>
                  </a:solidFill>
                </a:rPr>
                <a:t>innovaci</a:t>
              </a:r>
              <a:r>
                <a:rPr lang="es-ES_tradnl" sz="1100" b="1" dirty="0" err="1">
                  <a:solidFill>
                    <a:srgbClr val="800000"/>
                  </a:solidFill>
                </a:rPr>
                <a:t>ó</a:t>
              </a:r>
              <a:r>
                <a:rPr lang="en-US" sz="1100" b="1" dirty="0">
                  <a:solidFill>
                    <a:srgbClr val="800000"/>
                  </a:solidFill>
                </a:rPr>
                <a:t>n, </a:t>
              </a:r>
            </a:p>
            <a:p>
              <a:pPr lvl="0" algn="ctr">
                <a:lnSpc>
                  <a:spcPct val="100000"/>
                </a:lnSpc>
              </a:pPr>
              <a:r>
                <a:rPr lang="en-US" sz="1100" dirty="0" err="1">
                  <a:solidFill>
                    <a:srgbClr val="000000"/>
                  </a:solidFill>
                </a:rPr>
                <a:t>pero</a:t>
              </a:r>
              <a:r>
                <a:rPr lang="en-US" sz="1100" dirty="0">
                  <a:solidFill>
                    <a:srgbClr val="000000"/>
                  </a:solidFill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</a:rPr>
                <a:t>baja</a:t>
              </a:r>
              <a:r>
                <a:rPr lang="en-US" sz="1100" dirty="0">
                  <a:solidFill>
                    <a:srgbClr val="000000"/>
                  </a:solidFill>
                </a:rPr>
                <a:t> </a:t>
              </a:r>
              <a:r>
                <a:rPr lang="en-US" sz="1100" dirty="0" err="1" smtClean="0">
                  <a:solidFill>
                    <a:srgbClr val="000000"/>
                  </a:solidFill>
                </a:rPr>
                <a:t>inversi</a:t>
              </a:r>
              <a:r>
                <a:rPr lang="es-ES_tradnl" sz="1100" dirty="0" err="1">
                  <a:solidFill>
                    <a:srgbClr val="000000"/>
                  </a:solidFill>
                </a:rPr>
                <a:t>ón</a:t>
              </a:r>
              <a:endParaRPr lang="en-US" sz="1100" dirty="0">
                <a:solidFill>
                  <a:srgbClr val="000000"/>
                </a:solidFill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sz="1100" dirty="0">
                  <a:solidFill>
                    <a:srgbClr val="000000"/>
                  </a:solidFill>
                </a:rPr>
                <a:t>en </a:t>
              </a:r>
              <a:r>
                <a:rPr lang="en-US" sz="1100" dirty="0" err="1">
                  <a:solidFill>
                    <a:srgbClr val="000000"/>
                  </a:solidFill>
                </a:rPr>
                <a:t>investigaci</a:t>
              </a:r>
              <a:r>
                <a:rPr lang="es-ES_tradnl" sz="1100" dirty="0" err="1">
                  <a:solidFill>
                    <a:srgbClr val="000000"/>
                  </a:solidFill>
                </a:rPr>
                <a:t>ón</a:t>
              </a:r>
              <a:r>
                <a:rPr lang="es-ES_tradnl" sz="1100" dirty="0">
                  <a:solidFill>
                    <a:srgbClr val="000000"/>
                  </a:solidFill>
                </a:rPr>
                <a:t> </a:t>
              </a:r>
            </a:p>
            <a:p>
              <a:pPr lvl="0" algn="ctr">
                <a:lnSpc>
                  <a:spcPct val="100000"/>
                </a:lnSpc>
              </a:pPr>
              <a:r>
                <a:rPr lang="es-ES_tradnl" sz="1100" dirty="0">
                  <a:solidFill>
                    <a:srgbClr val="000000"/>
                  </a:solidFill>
                </a:rPr>
                <a:t>y desarrollo</a:t>
              </a:r>
              <a:endParaRPr lang="en-US" sz="11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3064" y="6147346"/>
            <a:ext cx="11610258" cy="1121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8 / #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C.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6668" y="1359133"/>
            <a:ext cx="95222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C.5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Pol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desarrollo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ocial y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humano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06133"/>
              </p:ext>
            </p:extLst>
          </p:nvPr>
        </p:nvGraphicFramePr>
        <p:xfrm>
          <a:off x="266538" y="2064116"/>
          <a:ext cx="11569290" cy="55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5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03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0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880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6227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0" kern="1200" dirty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En la mayor</a:t>
                      </a:r>
                      <a:r>
                        <a:rPr lang="es-ES_tradnl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ía</a:t>
                      </a:r>
                      <a:r>
                        <a:rPr lang="es-ES_tradnl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de los países emergentes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, la</a:t>
                      </a:r>
                      <a:r>
                        <a:rPr lang="en-US" sz="1400" b="0" kern="1200" baseline="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transformaci</a:t>
                      </a:r>
                      <a:r>
                        <a:rPr lang="es-ES_tradnl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económica estructural 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ha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ido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acompañada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mejora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en el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humano</a:t>
                      </a:r>
                      <a:r>
                        <a:rPr lang="en-US" sz="1400" b="0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400" b="0" i="1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vice-versa </a:t>
                      </a:r>
                      <a:r>
                        <a:rPr lang="en-US" sz="1400" b="0" i="1" kern="1200" dirty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400" b="0" i="1" kern="1200" dirty="0" err="1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p.ej</a:t>
                      </a:r>
                      <a:r>
                        <a:rPr lang="en-US" sz="1400" b="0" i="1" kern="1200" dirty="0" smtClean="0">
                          <a:solidFill>
                            <a:srgbClr val="203A4E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Mauricio, Gab</a:t>
                      </a:r>
                      <a:r>
                        <a:rPr lang="es-ES_tradnl" sz="14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en-US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y </a:t>
                      </a:r>
                      <a:r>
                        <a:rPr lang="en-US" sz="14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Sud</a:t>
                      </a:r>
                      <a:r>
                        <a:rPr lang="es-ES_tradnl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áfrica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n-US" sz="125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incremento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5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inversiones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25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educaci</a:t>
                      </a:r>
                      <a:r>
                        <a:rPr lang="es-ES_tradnl" sz="125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s-ES_tradnl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 dando mejores resultados 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(p.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en </a:t>
                      </a:r>
                      <a:r>
                        <a:rPr lang="en-US" sz="125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Cote d’Ivoire,</a:t>
                      </a:r>
                      <a:r>
                        <a:rPr lang="en-US" sz="125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Etiop</a:t>
                      </a:r>
                      <a:r>
                        <a:rPr lang="es-ES_tradnl" sz="125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125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y Kenia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PERO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calidad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enseñanza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tasas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_tradnl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cambio de ciclo escolar </a:t>
                      </a:r>
                      <a:r>
                        <a:rPr lang="en-US" sz="12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 el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capacidades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ameritan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prioridad</a:t>
                      </a:r>
                      <a:r>
                        <a:rPr lang="en-US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estrat</a:t>
                      </a:r>
                      <a:r>
                        <a:rPr lang="es-ES_tradnl" sz="12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égica</a:t>
                      </a:r>
                      <a:r>
                        <a:rPr lang="es-ES_tradnl" sz="12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lang="en-US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aumento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inversiones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en el sector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sanitario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s-ES_tradnl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á produciendo beneficios 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(p.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ej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3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Mauricio y Cabo Verde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), PERO se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requieren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urgencia</a:t>
                      </a:r>
                      <a:r>
                        <a:rPr lang="en-US" sz="13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r>
                        <a:rPr lang="en-US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aceleradas</a:t>
                      </a:r>
                      <a:r>
                        <a:rPr lang="en-US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en-US" sz="13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US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poblaci</a:t>
                      </a:r>
                      <a:r>
                        <a:rPr lang="es-ES_tradnl" sz="13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3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más productiva y con buena salud.</a:t>
                      </a:r>
                      <a:endParaRPr lang="en-US" sz="13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Ejemplos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claros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protecci</a:t>
                      </a:r>
                      <a:r>
                        <a:rPr lang="es-ES_tradnl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social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s-ES_tradnl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frica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expansi</a:t>
                      </a:r>
                      <a:r>
                        <a:rPr lang="es-ES_tradnl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un sistema de pensiones en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Cabo Verde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4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 r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égimen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subsidio familiar y cobertura 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édica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universal en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Senegal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4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Fondo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Acci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Social en</a:t>
                      </a:r>
                      <a:endParaRPr lang="en-US" sz="1400" b="0" i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Tanzan</a:t>
                      </a:r>
                      <a:r>
                        <a:rPr lang="es-ES_tradnl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red de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protecci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social productiva en </a:t>
                      </a:r>
                      <a:r>
                        <a:rPr lang="en-US" sz="14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Etiop</a:t>
                      </a:r>
                      <a:r>
                        <a:rPr lang="es-ES_tradnl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r>
                        <a:rPr lang="en-US" sz="14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0" i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ayuda</a:t>
                      </a:r>
                      <a:r>
                        <a:rPr lang="en-US" sz="14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social para el </a:t>
                      </a:r>
                      <a:r>
                        <a:rPr lang="en-US" sz="1400" b="0" i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empoderamiento</a:t>
                      </a:r>
                      <a:r>
                        <a:rPr lang="en-US" sz="14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0" i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las</a:t>
                      </a:r>
                      <a:r>
                        <a:rPr lang="en-US" sz="14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  <a:r>
                        <a:rPr lang="en-US" sz="14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Uganda</a:t>
                      </a:r>
                      <a:endParaRPr lang="en-US" sz="14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Pensi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jubilación básica en 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Mauricio</a:t>
                      </a:r>
                      <a:endParaRPr lang="en-US" sz="1400" b="0" i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Sistema de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protecci</a:t>
                      </a:r>
                      <a:r>
                        <a:rPr lang="es-ES_tradnl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social 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amplio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esquema</a:t>
                      </a:r>
                      <a:r>
                        <a:rPr lang="en-US" sz="14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4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Sud</a:t>
                      </a:r>
                      <a:r>
                        <a:rPr lang="es-ES_tradnl" sz="1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áfrica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62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empoderamiento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juvenil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el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los j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óvenes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son una </a:t>
                      </a:r>
                      <a:r>
                        <a:rPr lang="es-ES_tradnl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herramientra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crucial para acelerar el surgimiento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[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iniciativa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Youth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Connekt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Rwanda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Servicio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Nacional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Juvenil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Nigeria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el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Shongai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Ben</a:t>
                      </a:r>
                      <a:r>
                        <a:rPr lang="es-ES_tradnl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úsqueda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más dinámica de programas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inclusión social y de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desarrollo comunitario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[PUDC – 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Senegal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trabajo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decente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Sud</a:t>
                      </a:r>
                      <a:r>
                        <a:rPr lang="es-ES_tradnl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áfrica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el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VUP en 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Rwanda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el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Nivelaci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Kenia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el r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égimen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jubilación en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Zanzibar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Tanzan</a:t>
                      </a:r>
                      <a:r>
                        <a:rPr lang="es-ES_tradnl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0000"/>
                          </a:solidFill>
                        </a:rPr>
                        <a:t>4. 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ampliaci</a:t>
                      </a:r>
                      <a:r>
                        <a:rPr lang="es-ES_tradnl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los programas de protección social y de cobertura social </a:t>
                      </a:r>
                      <a:r>
                        <a:rPr lang="es-ES_tradnl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promuve</a:t>
                      </a:r>
                      <a:r>
                        <a:rPr lang="es-ES_tradnl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inclusi</a:t>
                      </a:r>
                      <a:r>
                        <a:rPr lang="es-ES_tradnl" sz="14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ón</a:t>
                      </a:r>
                      <a:r>
                        <a:rPr lang="es-ES_tradnl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y ayuda a reducir la pobreza</a:t>
                      </a:r>
                    </a:p>
                    <a:p>
                      <a:r>
                        <a:rPr lang="es-ES_tradnl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 la desigualdad de ingresos. 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0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Áfr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contribuyendo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disminuir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brecha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entre g</a:t>
                      </a:r>
                      <a:r>
                        <a:rPr lang="es-ES_tradnl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éneros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PERO el </a:t>
                      </a:r>
                      <a:r>
                        <a:rPr lang="en-U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desigualdad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g</a:t>
                      </a:r>
                      <a:r>
                        <a:rPr lang="es-ES_tradnl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énero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 solo en el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mercado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laboral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</a:t>
                      </a:r>
                      <a:r>
                        <a:rPr lang="es-ES_tradn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frica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subsahariana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casi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105.000 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millones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en-US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es-ES_tradnl" sz="14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ólares</a:t>
                      </a:r>
                      <a:r>
                        <a:rPr lang="es-ES_tradnl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2014, </a:t>
                      </a:r>
                      <a:r>
                        <a:rPr lang="en-US" sz="1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equivale</a:t>
                      </a: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 6% del</a:t>
                      </a:r>
                      <a:r>
                        <a:rPr lang="en-US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PIB.</a:t>
                      </a:r>
                      <a:endParaRPr lang="en-US" sz="1400" dirty="0"/>
                    </a:p>
                  </a:txBody>
                  <a:tcPr marT="0">
                    <a:solidFill>
                      <a:schemeClr val="bg2">
                        <a:lumMod val="75000"/>
                        <a:alpha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Multifactor productivity.png" descr="/Users/SebastianVenable/Dropbox/UNDP/UNDP OCADER/Conferences/Emergence conference/Multifactor productivity.pn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077" y="2185772"/>
            <a:ext cx="2945448" cy="159964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927850" y="4059709"/>
            <a:ext cx="2197100" cy="3175"/>
          </a:xfrm>
          <a:prstGeom prst="line">
            <a:avLst/>
          </a:prstGeom>
          <a:ln w="25400">
            <a:solidFill>
              <a:schemeClr val="bg2">
                <a:lumMod val="90000"/>
                <a:alpha val="9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46510" y="4099208"/>
            <a:ext cx="5684" cy="2201631"/>
          </a:xfrm>
          <a:prstGeom prst="line">
            <a:avLst/>
          </a:prstGeom>
          <a:ln w="50800">
            <a:solidFill>
              <a:schemeClr val="bg2">
                <a:lumMod val="75000"/>
                <a:alpha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32681" y="4057801"/>
            <a:ext cx="5211097" cy="5223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>
            <a:off x="8909880" y="4948908"/>
            <a:ext cx="520884" cy="320762"/>
          </a:xfrm>
          <a:prstGeom prst="left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4146221" y="2851657"/>
            <a:ext cx="1060704" cy="274711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0800000">
            <a:off x="7437139" y="3807933"/>
            <a:ext cx="1060704" cy="274711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695968" y="6236566"/>
            <a:ext cx="1060704" cy="274711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15217" y="3998461"/>
            <a:ext cx="0" cy="2783349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 rot="16200000" flipH="1">
            <a:off x="6292931" y="5039354"/>
            <a:ext cx="1060704" cy="274711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433028" y="2540600"/>
            <a:ext cx="428466" cy="941363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23707" y="6415543"/>
            <a:ext cx="87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12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6599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D.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6714" y="1359133"/>
            <a:ext cx="9565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D1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. </a:t>
            </a:r>
            <a:r>
              <a:rPr lang="en-US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Gobernanza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, pol</a:t>
            </a:r>
            <a:r>
              <a:rPr lang="es-ES_tradnl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institucionales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y </a:t>
            </a:r>
            <a:r>
              <a:rPr lang="en-US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surgimiento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</a:t>
            </a:r>
            <a:r>
              <a:rPr lang="en-US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una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econom</a:t>
            </a:r>
            <a:r>
              <a:rPr lang="es-ES_tradnl" sz="2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ía</a:t>
            </a:r>
            <a:r>
              <a:rPr lang="es-ES_tradnl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política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5340" y="3805326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08929" y="2585357"/>
            <a:ext cx="2331362" cy="3610416"/>
          </a:xfrm>
          <a:prstGeom prst="rect">
            <a:avLst/>
          </a:prstGeom>
          <a:solidFill>
            <a:srgbClr val="008000">
              <a:alpha val="7000"/>
            </a:srgbClr>
          </a:solidFill>
          <a:ln>
            <a:noFill/>
          </a:ln>
          <a:effectLst>
            <a:outerShdw blurRad="38100" dist="25400" dir="2700000" algn="tl" rotWithShape="0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C5192D"/>
                </a:solidFill>
              </a:rPr>
              <a:t>La mayor</a:t>
            </a:r>
            <a:r>
              <a:rPr lang="es-ES_tradnl" dirty="0" err="1" smtClean="0">
                <a:solidFill>
                  <a:srgbClr val="C5192D"/>
                </a:solidFill>
              </a:rPr>
              <a:t>ía</a:t>
            </a:r>
            <a:r>
              <a:rPr lang="es-ES_tradnl" dirty="0" smtClean="0">
                <a:solidFill>
                  <a:srgbClr val="C5192D"/>
                </a:solidFill>
              </a:rPr>
              <a:t> de los países con un </a:t>
            </a:r>
            <a:r>
              <a:rPr lang="en-US" dirty="0" smtClean="0">
                <a:solidFill>
                  <a:srgbClr val="C5192D"/>
                </a:solidFill>
              </a:rPr>
              <a:t>control </a:t>
            </a:r>
            <a:r>
              <a:rPr lang="en-US" dirty="0" err="1" smtClean="0">
                <a:solidFill>
                  <a:srgbClr val="C5192D"/>
                </a:solidFill>
              </a:rPr>
              <a:t>estricto</a:t>
            </a:r>
            <a:r>
              <a:rPr lang="en-US" dirty="0" smtClean="0">
                <a:solidFill>
                  <a:srgbClr val="C5192D"/>
                </a:solidFill>
              </a:rPr>
              <a:t> en </a:t>
            </a:r>
            <a:r>
              <a:rPr lang="en-US" dirty="0" err="1" smtClean="0">
                <a:solidFill>
                  <a:srgbClr val="C5192D"/>
                </a:solidFill>
              </a:rPr>
              <a:t>materia</a:t>
            </a:r>
            <a:r>
              <a:rPr lang="en-US" dirty="0" smtClean="0">
                <a:solidFill>
                  <a:srgbClr val="C5192D"/>
                </a:solidFill>
              </a:rPr>
              <a:t> de  </a:t>
            </a:r>
            <a:r>
              <a:rPr lang="en-US" dirty="0" err="1" smtClean="0">
                <a:solidFill>
                  <a:srgbClr val="C5192D"/>
                </a:solidFill>
              </a:rPr>
              <a:t>corrupci</a:t>
            </a:r>
            <a:r>
              <a:rPr lang="es-ES_tradnl" dirty="0" err="1" smtClean="0">
                <a:solidFill>
                  <a:srgbClr val="C5192D"/>
                </a:solidFill>
              </a:rPr>
              <a:t>ón</a:t>
            </a:r>
            <a:r>
              <a:rPr lang="en-US" dirty="0" smtClean="0">
                <a:solidFill>
                  <a:srgbClr val="C5192D"/>
                </a:solidFill>
              </a:rPr>
              <a:t> </a:t>
            </a:r>
            <a:r>
              <a:rPr lang="en-US" dirty="0" err="1" smtClean="0">
                <a:solidFill>
                  <a:srgbClr val="C5192D"/>
                </a:solidFill>
              </a:rPr>
              <a:t>tienen</a:t>
            </a:r>
            <a:r>
              <a:rPr lang="en-US" dirty="0" smtClean="0">
                <a:solidFill>
                  <a:srgbClr val="C5192D"/>
                </a:solidFill>
              </a:rPr>
              <a:t> un </a:t>
            </a:r>
            <a:r>
              <a:rPr lang="es-ES_tradnl" dirty="0" smtClean="0">
                <a:solidFill>
                  <a:srgbClr val="C5192D"/>
                </a:solidFill>
              </a:rPr>
              <a:t>Índice de Desarrollo Humano alto</a:t>
            </a:r>
            <a:endParaRPr lang="en-US" dirty="0">
              <a:solidFill>
                <a:srgbClr val="C5192D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148098" y="3341537"/>
            <a:ext cx="3092231" cy="1856393"/>
            <a:chOff x="337581" y="3316419"/>
            <a:chExt cx="3092231" cy="991392"/>
          </a:xfrm>
          <a:solidFill>
            <a:srgbClr val="008000">
              <a:alpha val="7000"/>
            </a:srgbClr>
          </a:solidFill>
        </p:grpSpPr>
        <p:sp>
          <p:nvSpPr>
            <p:cNvPr id="35" name="Rounded Rectangle 34"/>
            <p:cNvSpPr/>
            <p:nvPr/>
          </p:nvSpPr>
          <p:spPr>
            <a:xfrm>
              <a:off x="337581" y="3316419"/>
              <a:ext cx="3092231" cy="991392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385977" y="3364815"/>
              <a:ext cx="2995439" cy="894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/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Una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fuerte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correlaci</a:t>
              </a:r>
              <a:r>
                <a:rPr lang="es-ES_tradnl" sz="1700" dirty="0" err="1" smtClean="0">
                  <a:solidFill>
                    <a:srgbClr val="000000"/>
                  </a:solidFill>
                  <a:latin typeface="Helvetica"/>
                </a:rPr>
                <a:t>ón</a:t>
              </a:r>
              <a:r>
                <a:rPr lang="es-ES_tradnl" sz="1700" dirty="0" smtClean="0">
                  <a:solidFill>
                    <a:srgbClr val="000000"/>
                  </a:solidFill>
                  <a:latin typeface="Helvetica"/>
                </a:rPr>
                <a:t> entre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buena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gobernanza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y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normas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sociales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favorables</a:t>
              </a:r>
              <a:r>
                <a:rPr lang="es-ES_tradnl" sz="1700" dirty="0">
                  <a:solidFill>
                    <a:srgbClr val="000000"/>
                  </a:solidFill>
                  <a:latin typeface="Helvetica"/>
                </a:rPr>
                <a:t>;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y entre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crecimiento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y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desarrollo</a:t>
              </a:r>
              <a:r>
                <a:rPr lang="en-US" sz="1700" dirty="0" smtClean="0">
                  <a:solidFill>
                    <a:srgbClr val="000000"/>
                  </a:solidFill>
                  <a:latin typeface="Helvetica"/>
                </a:rPr>
                <a:t> </a:t>
              </a:r>
              <a:r>
                <a:rPr lang="en-US" sz="1700" dirty="0" err="1" smtClean="0">
                  <a:solidFill>
                    <a:srgbClr val="000000"/>
                  </a:solidFill>
                  <a:latin typeface="Helvetica"/>
                </a:rPr>
                <a:t>humano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969273"/>
              </p:ext>
            </p:extLst>
          </p:nvPr>
        </p:nvGraphicFramePr>
        <p:xfrm>
          <a:off x="6875170" y="1847547"/>
          <a:ext cx="5119575" cy="445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Arrow 3"/>
          <p:cNvSpPr/>
          <p:nvPr/>
        </p:nvSpPr>
        <p:spPr>
          <a:xfrm>
            <a:off x="6516710" y="4391696"/>
            <a:ext cx="515155" cy="4121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248597" y="6081060"/>
            <a:ext cx="709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Index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1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30058" y="5051612"/>
            <a:ext cx="6716971" cy="1053456"/>
          </a:xfrm>
          <a:prstGeom prst="rect">
            <a:avLst/>
          </a:prstGeom>
          <a:solidFill>
            <a:srgbClr val="660066">
              <a:alpha val="10000"/>
            </a:srgb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1190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570" b="1" dirty="0" err="1" smtClean="0">
                <a:solidFill>
                  <a:srgbClr val="000000"/>
                </a:solidFill>
              </a:rPr>
              <a:t>Contratos</a:t>
            </a:r>
            <a:r>
              <a:rPr lang="en-US" sz="1570" b="1" dirty="0" smtClean="0">
                <a:solidFill>
                  <a:srgbClr val="000000"/>
                </a:solidFill>
              </a:rPr>
              <a:t> de </a:t>
            </a:r>
            <a:r>
              <a:rPr lang="en-US" sz="1570" b="1" dirty="0" err="1" smtClean="0">
                <a:solidFill>
                  <a:srgbClr val="000000"/>
                </a:solidFill>
              </a:rPr>
              <a:t>rendimiento</a:t>
            </a:r>
            <a:r>
              <a:rPr lang="en-US" sz="1570" b="1" dirty="0" smtClean="0">
                <a:solidFill>
                  <a:srgbClr val="000000"/>
                </a:solidFill>
              </a:rPr>
              <a:t> </a:t>
            </a:r>
            <a:r>
              <a:rPr lang="en-US" sz="1570" dirty="0">
                <a:solidFill>
                  <a:srgbClr val="000000"/>
                </a:solidFill>
              </a:rPr>
              <a:t>e</a:t>
            </a:r>
            <a:r>
              <a:rPr lang="en-US" sz="1570" dirty="0" smtClean="0">
                <a:solidFill>
                  <a:srgbClr val="000000"/>
                </a:solidFill>
              </a:rPr>
              <a:t>n</a:t>
            </a:r>
            <a:r>
              <a:rPr lang="en-US" sz="1570" b="1" dirty="0" smtClean="0">
                <a:solidFill>
                  <a:srgbClr val="000000"/>
                </a:solidFill>
              </a:rPr>
              <a:t> </a:t>
            </a:r>
            <a:r>
              <a:rPr lang="en-US" sz="1570" dirty="0" smtClean="0">
                <a:solidFill>
                  <a:srgbClr val="C00000"/>
                </a:solidFill>
              </a:rPr>
              <a:t>Kenia</a:t>
            </a:r>
            <a:r>
              <a:rPr lang="en-US" sz="1570" b="1" dirty="0" smtClean="0">
                <a:solidFill>
                  <a:srgbClr val="000000"/>
                </a:solidFill>
              </a:rPr>
              <a:t> </a:t>
            </a:r>
            <a:r>
              <a:rPr lang="en-US" sz="1570" dirty="0">
                <a:solidFill>
                  <a:srgbClr val="000000"/>
                </a:solidFill>
              </a:rPr>
              <a:t>y</a:t>
            </a:r>
            <a:r>
              <a:rPr lang="en-US" sz="1570" b="1" dirty="0" smtClean="0">
                <a:solidFill>
                  <a:srgbClr val="000000"/>
                </a:solidFill>
              </a:rPr>
              <a:t> </a:t>
            </a:r>
            <a:r>
              <a:rPr lang="en-US" sz="1570" dirty="0">
                <a:solidFill>
                  <a:srgbClr val="C00000"/>
                </a:solidFill>
              </a:rPr>
              <a:t>Rwanda</a:t>
            </a:r>
          </a:p>
          <a:p>
            <a:pPr marL="342900" indent="-1190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570" b="1" dirty="0" err="1" smtClean="0">
                <a:solidFill>
                  <a:schemeClr val="tx1"/>
                </a:solidFill>
              </a:rPr>
              <a:t>Uso</a:t>
            </a:r>
            <a:r>
              <a:rPr lang="en-US" sz="1570" b="1" dirty="0" smtClean="0">
                <a:solidFill>
                  <a:schemeClr val="tx1"/>
                </a:solidFill>
              </a:rPr>
              <a:t> del sector </a:t>
            </a:r>
            <a:r>
              <a:rPr lang="en-US" sz="1570" b="1" dirty="0" err="1" smtClean="0">
                <a:solidFill>
                  <a:schemeClr val="tx1"/>
                </a:solidFill>
              </a:rPr>
              <a:t>privado</a:t>
            </a:r>
            <a:r>
              <a:rPr lang="en-US" sz="1570" b="1" dirty="0" smtClean="0">
                <a:solidFill>
                  <a:schemeClr val="tx1"/>
                </a:solidFill>
              </a:rPr>
              <a:t> para </a:t>
            </a:r>
            <a:r>
              <a:rPr lang="en-US" sz="1570" b="1" dirty="0" err="1" smtClean="0">
                <a:solidFill>
                  <a:schemeClr val="tx1"/>
                </a:solidFill>
              </a:rPr>
              <a:t>dirigir</a:t>
            </a:r>
            <a:r>
              <a:rPr lang="en-US" sz="1570" b="1" dirty="0" smtClean="0">
                <a:solidFill>
                  <a:schemeClr val="tx1"/>
                </a:solidFill>
              </a:rPr>
              <a:t> </a:t>
            </a:r>
            <a:r>
              <a:rPr lang="en-US" sz="1570" b="1" dirty="0" err="1" smtClean="0">
                <a:solidFill>
                  <a:schemeClr val="tx1"/>
                </a:solidFill>
              </a:rPr>
              <a:t>empresas</a:t>
            </a:r>
            <a:r>
              <a:rPr lang="en-US" sz="1570" b="1" dirty="0" smtClean="0">
                <a:solidFill>
                  <a:schemeClr val="tx1"/>
                </a:solidFill>
              </a:rPr>
              <a:t> p</a:t>
            </a:r>
            <a:r>
              <a:rPr lang="es-ES_tradnl" sz="1570" b="1" dirty="0" err="1" smtClean="0">
                <a:solidFill>
                  <a:schemeClr val="tx1"/>
                </a:solidFill>
              </a:rPr>
              <a:t>úblicas</a:t>
            </a:r>
            <a:r>
              <a:rPr lang="es-ES_tradnl" sz="1570" b="1" dirty="0" smtClean="0">
                <a:solidFill>
                  <a:schemeClr val="tx1"/>
                </a:solidFill>
              </a:rPr>
              <a:t> </a:t>
            </a:r>
            <a:r>
              <a:rPr lang="en-US" sz="1570" b="1" dirty="0" smtClean="0">
                <a:solidFill>
                  <a:srgbClr val="C00000"/>
                </a:solidFill>
              </a:rPr>
              <a:t>– </a:t>
            </a:r>
            <a:r>
              <a:rPr lang="en-US" sz="1570" dirty="0">
                <a:solidFill>
                  <a:srgbClr val="C00000"/>
                </a:solidFill>
              </a:rPr>
              <a:t>Rwanda</a:t>
            </a:r>
          </a:p>
          <a:p>
            <a:pPr marL="342900" indent="-1190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570" b="1" dirty="0" smtClean="0">
                <a:solidFill>
                  <a:schemeClr val="tx1"/>
                </a:solidFill>
              </a:rPr>
              <a:t>Alta </a:t>
            </a:r>
            <a:r>
              <a:rPr lang="en-US" sz="1570" b="1" dirty="0" err="1" smtClean="0">
                <a:solidFill>
                  <a:schemeClr val="tx1"/>
                </a:solidFill>
              </a:rPr>
              <a:t>Autoridad</a:t>
            </a:r>
            <a:r>
              <a:rPr lang="en-US" sz="1570" b="1" dirty="0" smtClean="0">
                <a:solidFill>
                  <a:schemeClr val="tx1"/>
                </a:solidFill>
              </a:rPr>
              <a:t> </a:t>
            </a:r>
            <a:r>
              <a:rPr lang="en-US" sz="1570" b="1" dirty="0" err="1" smtClean="0">
                <a:solidFill>
                  <a:schemeClr val="tx1"/>
                </a:solidFill>
              </a:rPr>
              <a:t>responsable</a:t>
            </a:r>
            <a:r>
              <a:rPr lang="en-US" sz="1570" b="1" dirty="0" smtClean="0">
                <a:solidFill>
                  <a:schemeClr val="tx1"/>
                </a:solidFill>
              </a:rPr>
              <a:t> de la </a:t>
            </a:r>
            <a:r>
              <a:rPr lang="en-US" sz="1570" b="1" dirty="0" err="1" smtClean="0">
                <a:solidFill>
                  <a:schemeClr val="tx1"/>
                </a:solidFill>
              </a:rPr>
              <a:t>lucha</a:t>
            </a:r>
            <a:r>
              <a:rPr lang="en-US" sz="1570" b="1" dirty="0" smtClean="0">
                <a:solidFill>
                  <a:schemeClr val="tx1"/>
                </a:solidFill>
              </a:rPr>
              <a:t> contra la </a:t>
            </a:r>
            <a:r>
              <a:rPr lang="en-US" sz="1570" b="1" dirty="0" err="1" smtClean="0">
                <a:solidFill>
                  <a:schemeClr val="tx1"/>
                </a:solidFill>
              </a:rPr>
              <a:t>corrupci</a:t>
            </a:r>
            <a:r>
              <a:rPr lang="es-ES_tradnl" sz="1570" b="1" dirty="0" err="1" smtClean="0">
                <a:solidFill>
                  <a:schemeClr val="tx1"/>
                </a:solidFill>
              </a:rPr>
              <a:t>ó</a:t>
            </a:r>
            <a:r>
              <a:rPr lang="en-US" sz="1570" b="1" dirty="0" smtClean="0">
                <a:solidFill>
                  <a:schemeClr val="tx1"/>
                </a:solidFill>
              </a:rPr>
              <a:t>n </a:t>
            </a:r>
            <a:r>
              <a:rPr lang="en-US" sz="1570" b="1" dirty="0" smtClean="0">
                <a:solidFill>
                  <a:srgbClr val="C00000"/>
                </a:solidFill>
              </a:rPr>
              <a:t>– </a:t>
            </a:r>
            <a:r>
              <a:rPr lang="en-US" sz="1570" dirty="0" smtClean="0">
                <a:solidFill>
                  <a:srgbClr val="C00000"/>
                </a:solidFill>
              </a:rPr>
              <a:t>Cabo </a:t>
            </a:r>
            <a:r>
              <a:rPr lang="en-US" sz="1570" dirty="0">
                <a:solidFill>
                  <a:srgbClr val="C00000"/>
                </a:solidFill>
              </a:rPr>
              <a:t>Verde</a:t>
            </a:r>
          </a:p>
          <a:p>
            <a:pPr marL="342900" indent="-11906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570" b="1" dirty="0" err="1" smtClean="0">
                <a:solidFill>
                  <a:schemeClr val="tx1"/>
                </a:solidFill>
              </a:rPr>
              <a:t>Oficina</a:t>
            </a:r>
            <a:r>
              <a:rPr lang="en-US" sz="1570" b="1" dirty="0" smtClean="0">
                <a:solidFill>
                  <a:schemeClr val="tx1"/>
                </a:solidFill>
              </a:rPr>
              <a:t> </a:t>
            </a:r>
            <a:r>
              <a:rPr lang="en-US" sz="1570" b="1" dirty="0" err="1" smtClean="0">
                <a:solidFill>
                  <a:schemeClr val="tx1"/>
                </a:solidFill>
              </a:rPr>
              <a:t>nacional</a:t>
            </a:r>
            <a:r>
              <a:rPr lang="en-US" sz="1570" b="1" dirty="0" smtClean="0">
                <a:solidFill>
                  <a:schemeClr val="tx1"/>
                </a:solidFill>
              </a:rPr>
              <a:t> de </a:t>
            </a:r>
            <a:r>
              <a:rPr lang="en-US" sz="1570" b="1" dirty="0" err="1" smtClean="0">
                <a:solidFill>
                  <a:schemeClr val="tx1"/>
                </a:solidFill>
              </a:rPr>
              <a:t>lucha</a:t>
            </a:r>
            <a:r>
              <a:rPr lang="en-US" sz="1570" b="1" dirty="0" smtClean="0">
                <a:solidFill>
                  <a:schemeClr val="tx1"/>
                </a:solidFill>
              </a:rPr>
              <a:t> contra el </a:t>
            </a:r>
            <a:r>
              <a:rPr lang="en-US" sz="1570" b="1" dirty="0" err="1" smtClean="0">
                <a:solidFill>
                  <a:schemeClr val="tx1"/>
                </a:solidFill>
              </a:rPr>
              <a:t>fraude</a:t>
            </a:r>
            <a:r>
              <a:rPr lang="en-US" sz="1570" b="1" dirty="0" smtClean="0">
                <a:solidFill>
                  <a:schemeClr val="tx1"/>
                </a:solidFill>
              </a:rPr>
              <a:t> y la </a:t>
            </a:r>
            <a:r>
              <a:rPr lang="en-US" sz="1570" b="1" dirty="0" err="1" smtClean="0">
                <a:solidFill>
                  <a:schemeClr val="tx1"/>
                </a:solidFill>
              </a:rPr>
              <a:t>corrupci</a:t>
            </a:r>
            <a:r>
              <a:rPr lang="es-ES_tradnl" sz="1570" b="1" dirty="0" err="1" smtClean="0">
                <a:solidFill>
                  <a:schemeClr val="tx1"/>
                </a:solidFill>
              </a:rPr>
              <a:t>ón</a:t>
            </a:r>
            <a:r>
              <a:rPr lang="es-ES_tradnl" sz="1570" b="1" dirty="0" smtClean="0">
                <a:solidFill>
                  <a:schemeClr val="tx1"/>
                </a:solidFill>
              </a:rPr>
              <a:t> </a:t>
            </a:r>
            <a:r>
              <a:rPr lang="en-US" sz="1570" b="1" dirty="0" smtClean="0">
                <a:solidFill>
                  <a:schemeClr val="tx1"/>
                </a:solidFill>
              </a:rPr>
              <a:t>(OFNAC) </a:t>
            </a:r>
            <a:r>
              <a:rPr lang="en-US" sz="1570" b="1" dirty="0">
                <a:solidFill>
                  <a:srgbClr val="C00000"/>
                </a:solidFill>
              </a:rPr>
              <a:t>–</a:t>
            </a:r>
            <a:r>
              <a:rPr lang="en-US" sz="1570" dirty="0" smtClean="0">
                <a:solidFill>
                  <a:schemeClr val="tx1"/>
                </a:solidFill>
              </a:rPr>
              <a:t> </a:t>
            </a:r>
            <a:r>
              <a:rPr lang="en-US" sz="1570" dirty="0">
                <a:solidFill>
                  <a:srgbClr val="C00000"/>
                </a:solidFill>
              </a:rPr>
              <a:t>Senegal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88118" y="3654615"/>
            <a:ext cx="6985624" cy="1053456"/>
          </a:xfrm>
          <a:prstGeom prst="rect">
            <a:avLst/>
          </a:prstGeom>
          <a:solidFill>
            <a:schemeClr val="bg2">
              <a:lumMod val="50000"/>
              <a:alpha val="10000"/>
            </a:scheme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114300">
              <a:lnSpc>
                <a:spcPct val="80000"/>
              </a:lnSpc>
              <a:buFont typeface="Arial"/>
              <a:buChar char="•"/>
            </a:pPr>
            <a:r>
              <a:rPr lang="es-ES_tradnl" sz="1560" b="1" dirty="0" smtClean="0">
                <a:solidFill>
                  <a:srgbClr val="000000"/>
                </a:solidFill>
              </a:rPr>
              <a:t>Sociedad </a:t>
            </a:r>
            <a:r>
              <a:rPr lang="es-ES_tradnl" sz="1560" b="1" dirty="0" smtClean="0">
                <a:solidFill>
                  <a:srgbClr val="000000"/>
                </a:solidFill>
              </a:rPr>
              <a:t>de desarrollo de parques </a:t>
            </a:r>
            <a:r>
              <a:rPr lang="es-ES_tradnl" sz="1560" b="1" dirty="0">
                <a:solidFill>
                  <a:srgbClr val="000000"/>
                </a:solidFill>
              </a:rPr>
              <a:t>i</a:t>
            </a:r>
            <a:r>
              <a:rPr lang="en-US" sz="1560" b="1" dirty="0" err="1" smtClean="0">
                <a:solidFill>
                  <a:srgbClr val="000000"/>
                </a:solidFill>
              </a:rPr>
              <a:t>ndustriales</a:t>
            </a:r>
            <a:r>
              <a:rPr lang="en-US" sz="1560" dirty="0" smtClean="0">
                <a:solidFill>
                  <a:srgbClr val="000000"/>
                </a:solidFill>
              </a:rPr>
              <a:t> </a:t>
            </a:r>
            <a:r>
              <a:rPr lang="en-US" sz="1560" dirty="0">
                <a:solidFill>
                  <a:srgbClr val="000000"/>
                </a:solidFill>
              </a:rPr>
              <a:t>y</a:t>
            </a:r>
            <a:r>
              <a:rPr lang="en-US" sz="1560" dirty="0" smtClean="0">
                <a:solidFill>
                  <a:srgbClr val="000000"/>
                </a:solidFill>
              </a:rPr>
              <a:t> </a:t>
            </a:r>
            <a:r>
              <a:rPr lang="en-US" sz="1560" b="1" i="1" dirty="0">
                <a:solidFill>
                  <a:srgbClr val="000000"/>
                </a:solidFill>
              </a:rPr>
              <a:t>Metal and Engineering Corporation</a:t>
            </a:r>
            <a:r>
              <a:rPr lang="en-US" sz="1560" i="1" dirty="0">
                <a:solidFill>
                  <a:srgbClr val="000000"/>
                </a:solidFill>
              </a:rPr>
              <a:t> </a:t>
            </a:r>
            <a:r>
              <a:rPr lang="en-US" sz="1560" dirty="0">
                <a:solidFill>
                  <a:srgbClr val="000000"/>
                </a:solidFill>
              </a:rPr>
              <a:t>e</a:t>
            </a:r>
            <a:r>
              <a:rPr lang="en-US" sz="1560" dirty="0" smtClean="0">
                <a:solidFill>
                  <a:srgbClr val="000000"/>
                </a:solidFill>
              </a:rPr>
              <a:t>n </a:t>
            </a:r>
            <a:r>
              <a:rPr lang="en-US" sz="1560" dirty="0" err="1" smtClean="0">
                <a:solidFill>
                  <a:srgbClr val="C00000"/>
                </a:solidFill>
              </a:rPr>
              <a:t>Etiop</a:t>
            </a:r>
            <a:r>
              <a:rPr lang="es-ES_tradnl" sz="1560" dirty="0" smtClean="0">
                <a:solidFill>
                  <a:srgbClr val="C00000"/>
                </a:solidFill>
              </a:rPr>
              <a:t>í</a:t>
            </a:r>
            <a:r>
              <a:rPr lang="en-US" sz="1560" dirty="0" smtClean="0">
                <a:solidFill>
                  <a:srgbClr val="C00000"/>
                </a:solidFill>
              </a:rPr>
              <a:t>a</a:t>
            </a:r>
            <a:endParaRPr lang="en-US" sz="1560" dirty="0">
              <a:solidFill>
                <a:srgbClr val="C00000"/>
              </a:solidFill>
            </a:endParaRPr>
          </a:p>
          <a:p>
            <a:pPr marL="457200" indent="-114300">
              <a:lnSpc>
                <a:spcPct val="80000"/>
              </a:lnSpc>
              <a:buFont typeface="Arial"/>
              <a:buChar char="•"/>
            </a:pPr>
            <a:r>
              <a:rPr lang="en-US" sz="1560" b="1" dirty="0" err="1" smtClean="0">
                <a:solidFill>
                  <a:srgbClr val="000000"/>
                </a:solidFill>
              </a:rPr>
              <a:t>Entidades</a:t>
            </a:r>
            <a:r>
              <a:rPr lang="en-US" sz="1560" b="1" dirty="0" smtClean="0">
                <a:solidFill>
                  <a:srgbClr val="000000"/>
                </a:solidFill>
              </a:rPr>
              <a:t> de </a:t>
            </a:r>
            <a:r>
              <a:rPr lang="en-US" sz="1560" b="1" dirty="0" err="1" smtClean="0">
                <a:solidFill>
                  <a:srgbClr val="000000"/>
                </a:solidFill>
              </a:rPr>
              <a:t>promoci</a:t>
            </a:r>
            <a:r>
              <a:rPr lang="es-ES_tradnl" sz="1560" b="1" dirty="0" err="1" smtClean="0">
                <a:solidFill>
                  <a:srgbClr val="000000"/>
                </a:solidFill>
              </a:rPr>
              <a:t>ón</a:t>
            </a:r>
            <a:r>
              <a:rPr lang="es-ES_tradnl" sz="1560" b="1" dirty="0" smtClean="0">
                <a:solidFill>
                  <a:srgbClr val="000000"/>
                </a:solidFill>
              </a:rPr>
              <a:t> de inversión</a:t>
            </a:r>
            <a:r>
              <a:rPr lang="en-US" sz="1560" dirty="0" smtClean="0">
                <a:solidFill>
                  <a:srgbClr val="000000"/>
                </a:solidFill>
              </a:rPr>
              <a:t> </a:t>
            </a:r>
            <a:r>
              <a:rPr lang="en-US" sz="1560" dirty="0">
                <a:solidFill>
                  <a:srgbClr val="000000"/>
                </a:solidFill>
              </a:rPr>
              <a:t>e</a:t>
            </a:r>
            <a:r>
              <a:rPr lang="en-US" sz="1560" dirty="0" smtClean="0">
                <a:solidFill>
                  <a:srgbClr val="000000"/>
                </a:solidFill>
              </a:rPr>
              <a:t>n </a:t>
            </a:r>
            <a:r>
              <a:rPr lang="en-US" sz="1560" dirty="0">
                <a:solidFill>
                  <a:srgbClr val="C00000"/>
                </a:solidFill>
              </a:rPr>
              <a:t>Senegal </a:t>
            </a:r>
            <a:r>
              <a:rPr lang="en-US" sz="1560" dirty="0">
                <a:solidFill>
                  <a:schemeClr val="tx1"/>
                </a:solidFill>
              </a:rPr>
              <a:t>(APIX) </a:t>
            </a:r>
            <a:r>
              <a:rPr lang="en-US" sz="1560" dirty="0" smtClean="0">
                <a:solidFill>
                  <a:srgbClr val="000000"/>
                </a:solidFill>
              </a:rPr>
              <a:t>y en</a:t>
            </a:r>
            <a:r>
              <a:rPr lang="en-US" sz="1560" dirty="0" smtClean="0">
                <a:solidFill>
                  <a:srgbClr val="000000"/>
                </a:solidFill>
              </a:rPr>
              <a:t> </a:t>
            </a:r>
            <a:r>
              <a:rPr lang="en-US" sz="1560" dirty="0">
                <a:solidFill>
                  <a:srgbClr val="C00000"/>
                </a:solidFill>
              </a:rPr>
              <a:t>Cote d’Ivoire </a:t>
            </a:r>
            <a:r>
              <a:rPr lang="en-US" sz="1560" dirty="0">
                <a:solidFill>
                  <a:srgbClr val="000000"/>
                </a:solidFill>
              </a:rPr>
              <a:t>(CEPCI)</a:t>
            </a:r>
          </a:p>
          <a:p>
            <a:pPr marL="457200" indent="-114300">
              <a:lnSpc>
                <a:spcPct val="80000"/>
              </a:lnSpc>
              <a:buFont typeface="Arial"/>
              <a:buChar char="•"/>
            </a:pPr>
            <a:r>
              <a:rPr lang="en-US" sz="1560" b="1" dirty="0" err="1" smtClean="0">
                <a:solidFill>
                  <a:srgbClr val="000000"/>
                </a:solidFill>
              </a:rPr>
              <a:t>Zonas</a:t>
            </a:r>
            <a:r>
              <a:rPr lang="en-US" sz="1560" b="1" dirty="0" smtClean="0">
                <a:solidFill>
                  <a:srgbClr val="000000"/>
                </a:solidFill>
              </a:rPr>
              <a:t> econ</a:t>
            </a:r>
            <a:r>
              <a:rPr lang="es-ES_tradnl" sz="1560" b="1" dirty="0" err="1" smtClean="0">
                <a:solidFill>
                  <a:srgbClr val="000000"/>
                </a:solidFill>
              </a:rPr>
              <a:t>ómicas</a:t>
            </a:r>
            <a:r>
              <a:rPr lang="es-ES_tradnl" sz="1560" b="1" dirty="0" smtClean="0">
                <a:solidFill>
                  <a:srgbClr val="000000"/>
                </a:solidFill>
              </a:rPr>
              <a:t> especiales </a:t>
            </a:r>
            <a:r>
              <a:rPr lang="en-US" sz="1560" dirty="0" smtClean="0">
                <a:solidFill>
                  <a:srgbClr val="000000"/>
                </a:solidFill>
              </a:rPr>
              <a:t>y </a:t>
            </a:r>
            <a:r>
              <a:rPr lang="en-US" sz="1560" b="1" dirty="0" err="1" smtClean="0">
                <a:solidFill>
                  <a:srgbClr val="000000"/>
                </a:solidFill>
              </a:rPr>
              <a:t>Zonas</a:t>
            </a:r>
            <a:r>
              <a:rPr lang="en-US" sz="1560" b="1" dirty="0" smtClean="0">
                <a:solidFill>
                  <a:srgbClr val="000000"/>
                </a:solidFill>
              </a:rPr>
              <a:t> </a:t>
            </a:r>
            <a:r>
              <a:rPr lang="en-US" sz="1560" b="1" dirty="0" err="1" smtClean="0">
                <a:solidFill>
                  <a:srgbClr val="000000"/>
                </a:solidFill>
              </a:rPr>
              <a:t>industriales</a:t>
            </a:r>
            <a:r>
              <a:rPr lang="en-US" sz="1560" b="1" dirty="0" smtClean="0">
                <a:solidFill>
                  <a:srgbClr val="000000"/>
                </a:solidFill>
              </a:rPr>
              <a:t> y </a:t>
            </a:r>
            <a:r>
              <a:rPr lang="en-US" sz="1560" b="1" dirty="0" err="1" smtClean="0">
                <a:solidFill>
                  <a:srgbClr val="000000"/>
                </a:solidFill>
              </a:rPr>
              <a:t>manufactureras</a:t>
            </a:r>
            <a:r>
              <a:rPr lang="en-US" sz="1560" b="1" dirty="0" smtClean="0">
                <a:solidFill>
                  <a:srgbClr val="000000"/>
                </a:solidFill>
              </a:rPr>
              <a:t> </a:t>
            </a:r>
            <a:r>
              <a:rPr lang="en-US" sz="1560" dirty="0">
                <a:solidFill>
                  <a:srgbClr val="000000"/>
                </a:solidFill>
              </a:rPr>
              <a:t>e</a:t>
            </a:r>
            <a:r>
              <a:rPr lang="en-US" sz="1560" dirty="0" smtClean="0">
                <a:solidFill>
                  <a:srgbClr val="000000"/>
                </a:solidFill>
              </a:rPr>
              <a:t>n </a:t>
            </a:r>
            <a:r>
              <a:rPr lang="en-US" sz="1560" dirty="0" smtClean="0">
                <a:solidFill>
                  <a:srgbClr val="C00000"/>
                </a:solidFill>
              </a:rPr>
              <a:t>Kenia</a:t>
            </a:r>
            <a:endParaRPr lang="en-US" sz="1560" dirty="0">
              <a:solidFill>
                <a:srgbClr val="C00000"/>
              </a:solidFill>
            </a:endParaRPr>
          </a:p>
        </p:txBody>
      </p:sp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86353" y="6415543"/>
            <a:ext cx="91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13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6599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D.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643" y="1359133"/>
            <a:ext cx="100125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D.1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Gobernanza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, pol</a:t>
            </a:r>
            <a:r>
              <a:rPr lang="es-ES_tradnl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institucionales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y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surgimiento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una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econom</a:t>
            </a:r>
            <a:r>
              <a:rPr lang="es-ES_tradnl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ía</a:t>
            </a:r>
            <a:r>
              <a:rPr lang="es-ES_tradnl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s-ES_tradnl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política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(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cont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inuaci</a:t>
            </a:r>
            <a:r>
              <a:rPr lang="es-ES_tradnl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ón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)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392985" y="3614457"/>
            <a:ext cx="2988515" cy="1148043"/>
            <a:chOff x="337581" y="2918799"/>
            <a:chExt cx="3092231" cy="1388902"/>
          </a:xfrm>
        </p:grpSpPr>
        <p:sp>
          <p:nvSpPr>
            <p:cNvPr id="31" name="Rounded Rectangle 30"/>
            <p:cNvSpPr/>
            <p:nvPr/>
          </p:nvSpPr>
          <p:spPr>
            <a:xfrm>
              <a:off x="337581" y="2918799"/>
              <a:ext cx="3092231" cy="138890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405382" y="2986600"/>
              <a:ext cx="2956629" cy="1253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Crear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instituciones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especializadas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para </a:t>
              </a: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aplicar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el </a:t>
              </a: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surgimiento</a:t>
              </a:r>
              <a:endParaRPr lang="en-US" sz="1700" kern="12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99468" y="3799187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338556" y="2198538"/>
            <a:ext cx="3092231" cy="1221391"/>
            <a:chOff x="337581" y="3316419"/>
            <a:chExt cx="3092231" cy="991392"/>
          </a:xfrm>
        </p:grpSpPr>
        <p:sp>
          <p:nvSpPr>
            <p:cNvPr id="36" name="Rounded Rectangle 35"/>
            <p:cNvSpPr/>
            <p:nvPr/>
          </p:nvSpPr>
          <p:spPr>
            <a:xfrm>
              <a:off x="337581" y="3316419"/>
              <a:ext cx="3092231" cy="99139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385977" y="3364815"/>
              <a:ext cx="2995439" cy="894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Establecer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una</a:t>
              </a:r>
              <a:r>
                <a:rPr lang="en-US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s</a:t>
              </a:r>
              <a:r>
                <a:rPr lang="es-ES_tradnl" sz="17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ólida</a:t>
              </a:r>
              <a:r>
                <a:rPr lang="es-ES_tradnl" sz="17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coordinación institucional y monitoreo del surgimiento</a:t>
              </a:r>
              <a:endParaRPr lang="en-US" sz="1700" kern="12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243295" y="2204365"/>
            <a:ext cx="6905492" cy="1215564"/>
          </a:xfrm>
          <a:prstGeom prst="rect">
            <a:avLst/>
          </a:prstGeom>
          <a:solidFill>
            <a:schemeClr val="bg1">
              <a:lumMod val="75000"/>
              <a:alpha val="10000"/>
            </a:scheme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652440" y="2225599"/>
            <a:ext cx="6314917" cy="12741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Oficina</a:t>
            </a:r>
            <a:r>
              <a:rPr lang="en-US" sz="1600" b="1" dirty="0" smtClean="0"/>
              <a:t> del </a:t>
            </a:r>
            <a:r>
              <a:rPr lang="en-US" sz="1600" b="1" dirty="0" err="1" smtClean="0"/>
              <a:t>Presidente</a:t>
            </a:r>
            <a:r>
              <a:rPr lang="en-US" sz="1600" b="1" dirty="0" smtClean="0"/>
              <a:t> </a:t>
            </a:r>
            <a:r>
              <a:rPr lang="en-US" sz="1400" dirty="0"/>
              <a:t>e</a:t>
            </a:r>
            <a:r>
              <a:rPr lang="en-US" sz="1400" dirty="0" smtClean="0"/>
              <a:t>n </a:t>
            </a:r>
            <a:r>
              <a:rPr lang="en-US" sz="1600" dirty="0">
                <a:solidFill>
                  <a:srgbClr val="C5192D"/>
                </a:solidFill>
              </a:rPr>
              <a:t>Senegal</a:t>
            </a:r>
            <a:r>
              <a:rPr lang="en-US" sz="1600" b="1" dirty="0"/>
              <a:t>  </a:t>
            </a:r>
          </a:p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Comit</a:t>
            </a:r>
            <a:r>
              <a:rPr lang="es-ES_tradnl" sz="1600" b="1" dirty="0" smtClean="0"/>
              <a:t>é directivo </a:t>
            </a:r>
            <a:r>
              <a:rPr lang="es-ES_tradnl" sz="1600" b="1" dirty="0"/>
              <a:t>n</a:t>
            </a:r>
            <a:r>
              <a:rPr lang="es-ES_tradnl" sz="1600" b="1" dirty="0" smtClean="0"/>
              <a:t>acional </a:t>
            </a:r>
            <a:r>
              <a:rPr lang="en-US" sz="1400" dirty="0" smtClean="0"/>
              <a:t>e</a:t>
            </a:r>
            <a:r>
              <a:rPr lang="en-US" sz="1400" dirty="0" smtClean="0"/>
              <a:t>n </a:t>
            </a:r>
            <a:r>
              <a:rPr lang="en-US" sz="1600" dirty="0">
                <a:solidFill>
                  <a:srgbClr val="C5192D"/>
                </a:solidFill>
              </a:rPr>
              <a:t>Rwanda</a:t>
            </a:r>
            <a:endParaRPr lang="en-US" sz="1600" dirty="0"/>
          </a:p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Comisi</a:t>
            </a:r>
            <a:r>
              <a:rPr lang="es-ES_tradnl" sz="1600" b="1" dirty="0" err="1" smtClean="0"/>
              <a:t>ó</a:t>
            </a:r>
            <a:r>
              <a:rPr lang="en-US" sz="1600" b="1" dirty="0" smtClean="0"/>
              <a:t>n </a:t>
            </a:r>
            <a:r>
              <a:rPr lang="en-US" sz="1600" b="1" dirty="0" err="1"/>
              <a:t>n</a:t>
            </a:r>
            <a:r>
              <a:rPr lang="en-US" sz="1600" b="1" dirty="0" err="1" smtClean="0"/>
              <a:t>acional</a:t>
            </a:r>
            <a:r>
              <a:rPr lang="en-US" sz="1600" b="1" dirty="0" smtClean="0"/>
              <a:t> de </a:t>
            </a:r>
            <a:r>
              <a:rPr lang="en-US" sz="1600" b="1" dirty="0" err="1"/>
              <a:t>p</a:t>
            </a:r>
            <a:r>
              <a:rPr lang="en-US" sz="1600" b="1" dirty="0" err="1" smtClean="0"/>
              <a:t>lanificaci</a:t>
            </a:r>
            <a:r>
              <a:rPr lang="es-ES_tradnl" sz="1600" b="1" dirty="0" err="1" smtClean="0"/>
              <a:t>ón</a:t>
            </a:r>
            <a:r>
              <a:rPr lang="en-US" sz="1600" b="1" dirty="0" smtClean="0"/>
              <a:t> </a:t>
            </a:r>
            <a:r>
              <a:rPr lang="en-US" sz="1400" dirty="0"/>
              <a:t>e</a:t>
            </a:r>
            <a:r>
              <a:rPr lang="en-US" sz="1400" dirty="0" smtClean="0"/>
              <a:t>n </a:t>
            </a:r>
            <a:r>
              <a:rPr lang="en-US" sz="1600" dirty="0" err="1" smtClean="0">
                <a:solidFill>
                  <a:srgbClr val="C5192D"/>
                </a:solidFill>
              </a:rPr>
              <a:t>Etiop</a:t>
            </a:r>
            <a:r>
              <a:rPr lang="es-ES_tradnl" sz="1600" dirty="0" smtClean="0">
                <a:solidFill>
                  <a:srgbClr val="C5192D"/>
                </a:solidFill>
              </a:rPr>
              <a:t>í</a:t>
            </a:r>
            <a:r>
              <a:rPr lang="en-US" sz="1600" dirty="0" smtClean="0">
                <a:solidFill>
                  <a:srgbClr val="C5192D"/>
                </a:solidFill>
              </a:rPr>
              <a:t>a</a:t>
            </a:r>
            <a:r>
              <a:rPr lang="en-US" sz="1600" dirty="0">
                <a:solidFill>
                  <a:srgbClr val="C5192D"/>
                </a:solidFill>
              </a:rPr>
              <a:t>,</a:t>
            </a:r>
            <a:r>
              <a:rPr lang="en-US" sz="1600" b="1" dirty="0">
                <a:solidFill>
                  <a:srgbClr val="C5192D"/>
                </a:solidFill>
              </a:rPr>
              <a:t> </a:t>
            </a:r>
            <a:r>
              <a:rPr lang="en-US" sz="1600" dirty="0" err="1" smtClean="0">
                <a:solidFill>
                  <a:srgbClr val="C5192D"/>
                </a:solidFill>
              </a:rPr>
              <a:t>Tanzan</a:t>
            </a:r>
            <a:r>
              <a:rPr lang="es-ES_tradnl" sz="1600" dirty="0" smtClean="0">
                <a:solidFill>
                  <a:srgbClr val="C5192D"/>
                </a:solidFill>
              </a:rPr>
              <a:t>í</a:t>
            </a:r>
            <a:r>
              <a:rPr lang="en-US" sz="1600" dirty="0" smtClean="0">
                <a:solidFill>
                  <a:srgbClr val="C5192D"/>
                </a:solidFill>
              </a:rPr>
              <a:t>a </a:t>
            </a:r>
            <a:endParaRPr lang="en-US" sz="1600" dirty="0">
              <a:solidFill>
                <a:srgbClr val="C5192D"/>
              </a:solidFill>
            </a:endParaRPr>
          </a:p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Consejo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administraci</a:t>
            </a:r>
            <a:r>
              <a:rPr lang="es-ES_tradnl" sz="1600" b="1" dirty="0" err="1" smtClean="0"/>
              <a:t>ón</a:t>
            </a:r>
            <a:r>
              <a:rPr lang="es-ES_tradnl" sz="1600" b="1" dirty="0" smtClean="0"/>
              <a:t> de la iniciativa </a:t>
            </a:r>
            <a:r>
              <a:rPr lang="en-US" sz="1600" b="1" dirty="0" smtClean="0"/>
              <a:t>Vision 2010 </a:t>
            </a:r>
            <a:r>
              <a:rPr lang="en-US" sz="1400" dirty="0" smtClean="0"/>
              <a:t>e</a:t>
            </a:r>
            <a:r>
              <a:rPr lang="en-US" sz="1400" dirty="0" smtClean="0"/>
              <a:t>n </a:t>
            </a:r>
            <a:r>
              <a:rPr lang="en-US" sz="1600" dirty="0" smtClean="0">
                <a:solidFill>
                  <a:srgbClr val="C5192D"/>
                </a:solidFill>
              </a:rPr>
              <a:t>Kenia</a:t>
            </a:r>
            <a:endParaRPr lang="en-US" sz="1600" dirty="0">
              <a:solidFill>
                <a:srgbClr val="C5192D"/>
              </a:solidFill>
            </a:endParaRPr>
          </a:p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Operaci</a:t>
            </a:r>
            <a:r>
              <a:rPr lang="es-ES_tradnl" sz="1600" b="1" dirty="0" err="1" smtClean="0"/>
              <a:t>ó</a:t>
            </a:r>
            <a:r>
              <a:rPr lang="en-US" sz="1600" b="1" dirty="0" smtClean="0"/>
              <a:t>n </a:t>
            </a:r>
            <a:r>
              <a:rPr lang="en-US" sz="1600" b="1" i="1" dirty="0" err="1"/>
              <a:t>Phakisa</a:t>
            </a:r>
            <a:r>
              <a:rPr lang="en-US" sz="1600" b="1" dirty="0"/>
              <a:t> </a:t>
            </a:r>
            <a:r>
              <a:rPr lang="en-US" sz="1400" dirty="0"/>
              <a:t>e</a:t>
            </a:r>
            <a:r>
              <a:rPr lang="en-US" sz="1400" dirty="0" smtClean="0"/>
              <a:t>n </a:t>
            </a:r>
            <a:r>
              <a:rPr lang="en-US" sz="1600" dirty="0" err="1" smtClean="0">
                <a:solidFill>
                  <a:srgbClr val="C5192D"/>
                </a:solidFill>
              </a:rPr>
              <a:t>Sud</a:t>
            </a:r>
            <a:r>
              <a:rPr lang="es-ES_tradnl" sz="1600" dirty="0" smtClean="0">
                <a:solidFill>
                  <a:srgbClr val="C5192D"/>
                </a:solidFill>
              </a:rPr>
              <a:t>áfrica </a:t>
            </a:r>
            <a:r>
              <a:rPr lang="en-US" sz="1600" dirty="0">
                <a:solidFill>
                  <a:srgbClr val="C5192D"/>
                </a:solidFill>
              </a:rPr>
              <a:t>(</a:t>
            </a:r>
            <a:r>
              <a:rPr lang="en-US" sz="1600" dirty="0" err="1" smtClean="0">
                <a:solidFill>
                  <a:srgbClr val="C5192D"/>
                </a:solidFill>
              </a:rPr>
              <a:t>experiencia</a:t>
            </a:r>
            <a:r>
              <a:rPr lang="en-US" sz="1600" dirty="0" smtClean="0">
                <a:solidFill>
                  <a:srgbClr val="C5192D"/>
                </a:solidFill>
              </a:rPr>
              <a:t> en </a:t>
            </a:r>
            <a:r>
              <a:rPr lang="en-US" sz="1600" dirty="0" err="1" smtClean="0">
                <a:solidFill>
                  <a:srgbClr val="C5192D"/>
                </a:solidFill>
              </a:rPr>
              <a:t>Malasia</a:t>
            </a:r>
            <a:r>
              <a:rPr lang="en-US" sz="1600" dirty="0" smtClean="0">
                <a:solidFill>
                  <a:srgbClr val="C5192D"/>
                </a:solidFill>
              </a:rPr>
              <a:t>)</a:t>
            </a:r>
            <a:endParaRPr lang="en-US" sz="1600" dirty="0">
              <a:solidFill>
                <a:srgbClr val="C5192D"/>
              </a:solidFill>
            </a:endParaRPr>
          </a:p>
          <a:p>
            <a:pPr marL="114300" indent="-114300">
              <a:lnSpc>
                <a:spcPct val="80000"/>
              </a:lnSpc>
              <a:buFont typeface="Arial"/>
              <a:buChar char="•"/>
            </a:pPr>
            <a:r>
              <a:rPr lang="en-US" sz="1600" b="1" dirty="0" err="1" smtClean="0"/>
              <a:t>Iniciativa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Big </a:t>
            </a:r>
            <a:r>
              <a:rPr lang="en-US" sz="1600" b="1" i="1" dirty="0"/>
              <a:t>Results Now </a:t>
            </a:r>
            <a:r>
              <a:rPr lang="en-US" sz="1600" b="1" dirty="0"/>
              <a:t>(</a:t>
            </a:r>
            <a:r>
              <a:rPr lang="en-US" sz="1600" b="1" dirty="0" smtClean="0"/>
              <a:t>BRN)</a:t>
            </a:r>
            <a:r>
              <a:rPr lang="en-US" sz="1600" dirty="0" smtClean="0"/>
              <a:t> </a:t>
            </a:r>
            <a:r>
              <a:rPr lang="en-US" sz="1400" dirty="0" smtClean="0"/>
              <a:t>en</a:t>
            </a:r>
            <a:r>
              <a:rPr lang="en-US" sz="1400" dirty="0" smtClean="0"/>
              <a:t> </a:t>
            </a:r>
            <a:r>
              <a:rPr lang="en-US" sz="1600" dirty="0" err="1" smtClean="0">
                <a:solidFill>
                  <a:srgbClr val="C5192D"/>
                </a:solidFill>
              </a:rPr>
              <a:t>Tanzan</a:t>
            </a:r>
            <a:r>
              <a:rPr lang="es-ES_tradnl" sz="1600" dirty="0" smtClean="0">
                <a:solidFill>
                  <a:srgbClr val="C5192D"/>
                </a:solidFill>
              </a:rPr>
              <a:t>í</a:t>
            </a:r>
            <a:r>
              <a:rPr lang="en-US" sz="1600" dirty="0" smtClean="0">
                <a:solidFill>
                  <a:srgbClr val="C5192D"/>
                </a:solidFill>
              </a:rPr>
              <a:t>a </a:t>
            </a:r>
            <a:r>
              <a:rPr lang="en-US" sz="1600" dirty="0">
                <a:solidFill>
                  <a:srgbClr val="C5192D"/>
                </a:solidFill>
              </a:rPr>
              <a:t>(</a:t>
            </a:r>
            <a:r>
              <a:rPr lang="en-US" sz="1600" dirty="0" err="1">
                <a:solidFill>
                  <a:srgbClr val="C5192D"/>
                </a:solidFill>
              </a:rPr>
              <a:t>experiencia</a:t>
            </a:r>
            <a:r>
              <a:rPr lang="en-US" sz="1600" dirty="0">
                <a:solidFill>
                  <a:srgbClr val="C5192D"/>
                </a:solidFill>
              </a:rPr>
              <a:t> en </a:t>
            </a:r>
            <a:r>
              <a:rPr lang="en-US" sz="1600" dirty="0" err="1">
                <a:solidFill>
                  <a:srgbClr val="C5192D"/>
                </a:solidFill>
              </a:rPr>
              <a:t>Malasia</a:t>
            </a:r>
            <a:r>
              <a:rPr lang="en-US" sz="1600" dirty="0">
                <a:solidFill>
                  <a:srgbClr val="C5192D"/>
                </a:solidFill>
              </a:rPr>
              <a:t>)</a:t>
            </a:r>
            <a:endParaRPr lang="en-US" sz="1600" dirty="0">
              <a:solidFill>
                <a:srgbClr val="C5192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1039" y="2341782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9468" y="5132685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356741" y="5051119"/>
            <a:ext cx="3092231" cy="1037467"/>
            <a:chOff x="335914" y="2157"/>
            <a:chExt cx="3092231" cy="1037467"/>
          </a:xfrm>
        </p:grpSpPr>
        <p:sp>
          <p:nvSpPr>
            <p:cNvPr id="44" name="Rounded Rectangle 43"/>
            <p:cNvSpPr/>
            <p:nvPr/>
          </p:nvSpPr>
          <p:spPr>
            <a:xfrm>
              <a:off x="335914" y="2157"/>
              <a:ext cx="3092231" cy="1037467"/>
            </a:xfrm>
            <a:prstGeom prst="roundRect">
              <a:avLst/>
            </a:prstGeom>
            <a:solidFill>
              <a:srgbClr val="660066">
                <a:alpha val="25000"/>
              </a:srgb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386559" y="52802"/>
              <a:ext cx="2990941" cy="9361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Reformas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 del sector p</a:t>
              </a:r>
              <a:r>
                <a:rPr lang="es-ES_tradnl" sz="1600" kern="1200" dirty="0" err="1" smtClean="0">
                  <a:solidFill>
                    <a:srgbClr val="000000"/>
                  </a:solidFill>
                  <a:latin typeface="Helvetica"/>
                </a:rPr>
                <a:t>úblico</a:t>
              </a:r>
              <a:r>
                <a:rPr lang="es-ES_tradnl" sz="1600" kern="1200" dirty="0" smtClean="0">
                  <a:solidFill>
                    <a:srgbClr val="000000"/>
                  </a:solidFill>
                  <a:latin typeface="Helvetica"/>
                </a:rPr>
                <a:t> para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reducir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 la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corrupci</a:t>
              </a:r>
              <a:r>
                <a:rPr lang="es-ES_tradnl" sz="1600" kern="1200" dirty="0" err="1" smtClean="0">
                  <a:solidFill>
                    <a:srgbClr val="000000"/>
                  </a:solidFill>
                  <a:latin typeface="Helvetica"/>
                </a:rPr>
                <a:t>ó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n</a:t>
              </a:r>
              <a:r>
                <a:rPr lang="en-US" sz="1600" kern="1200" dirty="0">
                  <a:solidFill>
                    <a:srgbClr val="000000"/>
                  </a:solidFill>
                  <a:latin typeface="Helvetica"/>
                </a:rPr>
                <a:t>,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mejorar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 la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eficiencia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 y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garantizar</a:t>
              </a:r>
              <a:r>
                <a:rPr lang="en-US" sz="1600" kern="1200" dirty="0" smtClean="0">
                  <a:solidFill>
                    <a:srgbClr val="000000"/>
                  </a:solidFill>
                  <a:latin typeface="Helvetica"/>
                </a:rPr>
                <a:t> la </a:t>
              </a:r>
              <a:r>
                <a:rPr lang="en-US" sz="1600" kern="1200" dirty="0" err="1" smtClean="0">
                  <a:solidFill>
                    <a:srgbClr val="000000"/>
                  </a:solidFill>
                  <a:latin typeface="Helvetica"/>
                </a:rPr>
                <a:t>prestaci</a:t>
              </a:r>
              <a:r>
                <a:rPr lang="es-ES_tradnl" sz="1600" kern="1200" dirty="0" err="1" smtClean="0">
                  <a:solidFill>
                    <a:srgbClr val="000000"/>
                  </a:solidFill>
                  <a:latin typeface="Helvetica"/>
                </a:rPr>
                <a:t>ón</a:t>
              </a:r>
              <a:r>
                <a:rPr lang="es-ES_tradnl" sz="1600" kern="1200" dirty="0" smtClean="0">
                  <a:solidFill>
                    <a:srgbClr val="000000"/>
                  </a:solidFill>
                  <a:latin typeface="Helvetica"/>
                </a:rPr>
                <a:t> de servicios</a:t>
              </a:r>
              <a:endParaRPr lang="en-US" sz="1600" kern="1200" dirty="0">
                <a:solidFill>
                  <a:srgbClr val="000000"/>
                </a:solidFill>
                <a:latin typeface="Helvetica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71413" y="6415543"/>
            <a:ext cx="9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14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6599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D.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41" y="1359133"/>
            <a:ext cx="112750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D.1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Gobernanza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, pol</a:t>
            </a:r>
            <a:r>
              <a:rPr lang="es-ES_tradnl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institucionales 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y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surgimiento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una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econom</a:t>
            </a:r>
            <a:r>
              <a:rPr lang="es-ES_tradnl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ía</a:t>
            </a:r>
            <a:r>
              <a:rPr lang="es-ES_tradnl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política 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(</a:t>
            </a:r>
            <a:r>
              <a:rPr lang="en-US" sz="16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continuaci</a:t>
            </a:r>
            <a:r>
              <a:rPr lang="es-ES_tradnl" sz="16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ón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)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8781156"/>
              </p:ext>
            </p:extLst>
          </p:nvPr>
        </p:nvGraphicFramePr>
        <p:xfrm>
          <a:off x="532558" y="1925487"/>
          <a:ext cx="10528709" cy="430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3952177" y="2008880"/>
            <a:ext cx="3767610" cy="1229618"/>
          </a:xfrm>
          <a:prstGeom prst="rect">
            <a:avLst/>
          </a:pr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4300" lvl="0" indent="-114300">
              <a:buFont typeface="Arial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</a:rPr>
              <a:t>Dinero</a:t>
            </a:r>
            <a:r>
              <a:rPr lang="en-US" sz="1600" b="1" dirty="0" smtClean="0">
                <a:solidFill>
                  <a:srgbClr val="000000"/>
                </a:solidFill>
              </a:rPr>
              <a:t> a </a:t>
            </a:r>
            <a:r>
              <a:rPr lang="en-US" sz="1600" b="1" dirty="0" err="1" smtClean="0">
                <a:solidFill>
                  <a:srgbClr val="000000"/>
                </a:solidFill>
              </a:rPr>
              <a:t>trav</a:t>
            </a:r>
            <a:r>
              <a:rPr lang="es-ES_tradnl" sz="1600" b="1" dirty="0" err="1" smtClean="0">
                <a:solidFill>
                  <a:srgbClr val="000000"/>
                </a:solidFill>
              </a:rPr>
              <a:t>és</a:t>
            </a:r>
            <a:r>
              <a:rPr lang="es-ES_tradnl" sz="1600" b="1" dirty="0" smtClean="0">
                <a:solidFill>
                  <a:srgbClr val="000000"/>
                </a:solidFill>
              </a:rPr>
              <a:t> de teléfono </a:t>
            </a:r>
            <a:r>
              <a:rPr lang="en-US" sz="1600" b="1" dirty="0" smtClean="0">
                <a:solidFill>
                  <a:srgbClr val="000000"/>
                </a:solidFill>
              </a:rPr>
              <a:t>m</a:t>
            </a:r>
            <a:r>
              <a:rPr lang="es-ES_tradnl" sz="1600" b="1" dirty="0" err="1" smtClean="0">
                <a:solidFill>
                  <a:srgbClr val="000000"/>
                </a:solidFill>
              </a:rPr>
              <a:t>óvil</a:t>
            </a:r>
            <a:r>
              <a:rPr lang="es-ES_tradnl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- </a:t>
            </a:r>
            <a:r>
              <a:rPr lang="en-US" sz="1600" dirty="0">
                <a:solidFill>
                  <a:srgbClr val="C00000"/>
                </a:solidFill>
              </a:rPr>
              <a:t>MPESA </a:t>
            </a:r>
            <a:r>
              <a:rPr lang="en-US" sz="1600" dirty="0" smtClean="0">
                <a:solidFill>
                  <a:srgbClr val="C00000"/>
                </a:solidFill>
              </a:rPr>
              <a:t>en </a:t>
            </a:r>
            <a:r>
              <a:rPr lang="en-US" sz="1600" dirty="0">
                <a:solidFill>
                  <a:srgbClr val="C00000"/>
                </a:solidFill>
              </a:rPr>
              <a:t>Kenya</a:t>
            </a:r>
          </a:p>
          <a:p>
            <a:pPr marL="114300" lvl="0" indent="-114300">
              <a:buFont typeface="Arial"/>
              <a:buChar char="•"/>
            </a:pPr>
            <a:r>
              <a:rPr lang="en-US" sz="1600" b="1" dirty="0" smtClean="0">
                <a:solidFill>
                  <a:srgbClr val="000000"/>
                </a:solidFill>
              </a:rPr>
              <a:t>Mercado de </a:t>
            </a:r>
            <a:r>
              <a:rPr lang="en-US" sz="1600" b="1" dirty="0" err="1" smtClean="0">
                <a:solidFill>
                  <a:srgbClr val="000000"/>
                </a:solidFill>
              </a:rPr>
              <a:t>materias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primas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fr-FR" sz="1600" b="1" dirty="0">
                <a:solidFill>
                  <a:srgbClr val="000000"/>
                </a:solidFill>
              </a:rPr>
              <a:t>(ECX) </a:t>
            </a:r>
            <a:r>
              <a:rPr lang="en-US" sz="1600" b="1" dirty="0" smtClean="0">
                <a:solidFill>
                  <a:srgbClr val="C00000"/>
                </a:solidFill>
              </a:rPr>
              <a:t>-  </a:t>
            </a:r>
            <a:r>
              <a:rPr lang="en-US" sz="1600" dirty="0" err="1" smtClean="0">
                <a:solidFill>
                  <a:srgbClr val="C00000"/>
                </a:solidFill>
              </a:rPr>
              <a:t>Etiop</a:t>
            </a:r>
            <a:r>
              <a:rPr lang="es-ES_tradnl" sz="1600" dirty="0" smtClean="0">
                <a:solidFill>
                  <a:srgbClr val="C00000"/>
                </a:solidFill>
              </a:rPr>
              <a:t>í</a:t>
            </a:r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  <a:p>
            <a:pPr marL="114300" lvl="0" indent="-114300">
              <a:buFont typeface="Arial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</a:rPr>
              <a:t>Catastro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agr</a:t>
            </a:r>
            <a:r>
              <a:rPr lang="es-ES_tradnl" sz="1600" b="1" dirty="0" err="1" smtClean="0">
                <a:solidFill>
                  <a:schemeClr val="tx1"/>
                </a:solidFill>
              </a:rPr>
              <a:t>ícola</a:t>
            </a:r>
            <a:r>
              <a:rPr lang="es-ES_tradnl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Cabo </a:t>
            </a:r>
            <a:r>
              <a:rPr lang="en-US" sz="1600" dirty="0">
                <a:solidFill>
                  <a:srgbClr val="C00000"/>
                </a:solidFill>
              </a:rPr>
              <a:t>Verde </a:t>
            </a:r>
            <a:r>
              <a:rPr lang="en-US" sz="1600" dirty="0" smtClean="0">
                <a:solidFill>
                  <a:srgbClr val="C00000"/>
                </a:solidFill>
              </a:rPr>
              <a:t>y </a:t>
            </a:r>
            <a:r>
              <a:rPr lang="en-US" sz="1600" dirty="0">
                <a:solidFill>
                  <a:srgbClr val="C00000"/>
                </a:solidFill>
              </a:rPr>
              <a:t>Rwanda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70319" y="4912617"/>
            <a:ext cx="7447977" cy="1237812"/>
          </a:xfrm>
          <a:prstGeom prst="rect">
            <a:avLst/>
          </a:prstGeom>
          <a:solidFill>
            <a:srgbClr val="C5192D">
              <a:alpha val="10000"/>
            </a:srgb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0000"/>
                </a:solidFill>
                <a:latin typeface="Calibri"/>
                <a:cs typeface="Calibri"/>
              </a:rPr>
              <a:t>Contrato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cs typeface="Calibri"/>
              </a:rPr>
              <a:t>rendimiento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Calibri"/>
                <a:cs typeface="Calibri"/>
              </a:rPr>
              <a:t>Ihimigo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firmado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entre el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Presidente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y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las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instituciones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del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gobierno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local) </a:t>
            </a: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en</a:t>
            </a:r>
            <a:r>
              <a:rPr lang="en-US" sz="1400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/>
                <a:cs typeface="Calibri"/>
              </a:rPr>
              <a:t>Rwanda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0000"/>
                </a:solidFill>
                <a:latin typeface="Calibri"/>
                <a:cs typeface="Calibri"/>
              </a:rPr>
              <a:t>Programa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cs typeface="Calibri"/>
              </a:rPr>
              <a:t>esponsabilidad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social 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destinado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a la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rendici</a:t>
            </a:r>
            <a:r>
              <a:rPr lang="es-ES_tradnl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ón</a:t>
            </a:r>
            <a:r>
              <a:rPr lang="es-ES_tradnl" sz="1600" dirty="0" smtClean="0">
                <a:solidFill>
                  <a:srgbClr val="000000"/>
                </a:solidFill>
                <a:latin typeface="Calibri"/>
                <a:cs typeface="Calibri"/>
              </a:rPr>
              <a:t> de </a:t>
            </a:r>
            <a:r>
              <a:rPr lang="es-ES_tradnl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cuentras</a:t>
            </a:r>
            <a:r>
              <a:rPr lang="es-ES_tradnl" sz="1600" dirty="0" smtClean="0">
                <a:solidFill>
                  <a:srgbClr val="000000"/>
                </a:solidFill>
                <a:latin typeface="Calibri"/>
                <a:cs typeface="Calibri"/>
              </a:rPr>
              <a:t> entre 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los l</a:t>
            </a:r>
            <a:r>
              <a:rPr lang="es-ES_tradnl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íderes</a:t>
            </a:r>
            <a:r>
              <a:rPr lang="es-ES_tradnl" sz="1600" dirty="0" smtClean="0">
                <a:solidFill>
                  <a:srgbClr val="000000"/>
                </a:solidFill>
                <a:latin typeface="Calibri"/>
                <a:cs typeface="Calibri"/>
              </a:rPr>
              <a:t> locales y proveedores 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servicios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a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nivel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cs typeface="Calibri"/>
              </a:rPr>
              <a:t>comunitario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n </a:t>
            </a:r>
            <a:r>
              <a:rPr lang="en-US" dirty="0" err="1" smtClean="0">
                <a:solidFill>
                  <a:srgbClr val="C00000"/>
                </a:solidFill>
                <a:latin typeface="Calibri"/>
                <a:cs typeface="Calibri"/>
              </a:rPr>
              <a:t>Tanzan</a:t>
            </a:r>
            <a:r>
              <a:rPr lang="es-ES_tradnl" dirty="0" err="1" smtClean="0">
                <a:solidFill>
                  <a:srgbClr val="C00000"/>
                </a:solidFill>
                <a:latin typeface="Calibri"/>
                <a:cs typeface="Calibri"/>
              </a:rPr>
              <a:t>ía</a:t>
            </a:r>
            <a:endParaRPr lang="en-US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5826" y="3469377"/>
            <a:ext cx="7431589" cy="1225522"/>
          </a:xfrm>
          <a:prstGeom prst="rect">
            <a:avLst/>
          </a:prstGeom>
          <a:solidFill>
            <a:srgbClr val="008000">
              <a:alpha val="10000"/>
            </a:srgbClr>
          </a:solidFill>
          <a:ln>
            <a:noFill/>
          </a:ln>
          <a:effectLst>
            <a:outerShdw blurRad="38100" dist="25400" dir="2700000" algn="b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500" b="1" dirty="0" err="1" smtClean="0">
                <a:solidFill>
                  <a:schemeClr val="tx1"/>
                </a:solidFill>
              </a:rPr>
              <a:t>Consejo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n</a:t>
            </a:r>
            <a:r>
              <a:rPr lang="en-US" sz="1500" b="1" dirty="0" err="1" smtClean="0">
                <a:solidFill>
                  <a:schemeClr val="tx1"/>
                </a:solidFill>
              </a:rPr>
              <a:t>acional</a:t>
            </a:r>
            <a:r>
              <a:rPr lang="en-US" sz="1500" b="1" dirty="0" smtClean="0">
                <a:solidFill>
                  <a:schemeClr val="tx1"/>
                </a:solidFill>
              </a:rPr>
              <a:t> del di</a:t>
            </a:r>
            <a:r>
              <a:rPr lang="es-ES_tradnl" sz="1500" b="1" dirty="0" err="1" smtClean="0">
                <a:solidFill>
                  <a:schemeClr val="tx1"/>
                </a:solidFill>
              </a:rPr>
              <a:t>álogo</a:t>
            </a:r>
            <a:r>
              <a:rPr lang="es-ES_tradnl" sz="1500" b="1" dirty="0" smtClean="0">
                <a:solidFill>
                  <a:schemeClr val="tx1"/>
                </a:solidFill>
              </a:rPr>
              <a:t> </a:t>
            </a:r>
            <a:r>
              <a:rPr lang="fr-FR" sz="1500" b="1" dirty="0">
                <a:solidFill>
                  <a:schemeClr val="tx1"/>
                </a:solidFill>
                <a:cs typeface="Calibri"/>
              </a:rPr>
              <a:t>(</a:t>
            </a:r>
            <a:r>
              <a:rPr lang="fr-FR" sz="1500" b="1" dirty="0" err="1">
                <a:solidFill>
                  <a:schemeClr val="tx1"/>
                </a:solidFill>
                <a:cs typeface="Calibri"/>
              </a:rPr>
              <a:t>Umushyikirano</a:t>
            </a:r>
            <a:r>
              <a:rPr lang="fr-FR" sz="1500" b="1" dirty="0">
                <a:solidFill>
                  <a:schemeClr val="tx1"/>
                </a:solidFill>
                <a:cs typeface="Calibri"/>
              </a:rPr>
              <a:t>) </a:t>
            </a:r>
            <a:r>
              <a:rPr lang="en-US" sz="1500" b="1" dirty="0" smtClean="0">
                <a:solidFill>
                  <a:schemeClr val="tx1"/>
                </a:solidFill>
              </a:rPr>
              <a:t>– </a:t>
            </a:r>
            <a:r>
              <a:rPr lang="en-US" sz="1500" b="1" dirty="0">
                <a:solidFill>
                  <a:schemeClr val="tx1"/>
                </a:solidFill>
              </a:rPr>
              <a:t>NUC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(f</a:t>
            </a:r>
            <a:r>
              <a:rPr lang="es-ES_tradnl" sz="1200" dirty="0" err="1" smtClean="0">
                <a:solidFill>
                  <a:schemeClr val="tx1"/>
                </a:solidFill>
                <a:latin typeface="+mj-lt"/>
              </a:rPr>
              <a:t>ó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rum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que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re</a:t>
            </a:r>
            <a:r>
              <a:rPr lang="es-ES_tradnl" sz="1200" dirty="0" err="1" smtClean="0">
                <a:solidFill>
                  <a:schemeClr val="tx1"/>
                </a:solidFill>
                <a:latin typeface="+mj-lt"/>
              </a:rPr>
              <a:t>úne</a:t>
            </a:r>
            <a:r>
              <a:rPr lang="es-ES_tradnl" sz="1200" dirty="0" smtClean="0">
                <a:solidFill>
                  <a:schemeClr val="tx1"/>
                </a:solidFill>
                <a:latin typeface="+mj-lt"/>
              </a:rPr>
              <a:t> al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Presidente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de la Rep</a:t>
            </a:r>
            <a:r>
              <a:rPr lang="es-ES_tradnl" sz="1200" dirty="0" smtClean="0">
                <a:solidFill>
                  <a:schemeClr val="tx1"/>
                </a:solidFill>
                <a:latin typeface="+mj-lt"/>
              </a:rPr>
              <a:t>ú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blica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y a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representantes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de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ciudadanos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para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discutir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cuestiones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 de </a:t>
            </a:r>
            <a:r>
              <a:rPr lang="en-ZA" sz="1200" dirty="0" err="1" smtClean="0">
                <a:solidFill>
                  <a:schemeClr val="tx1"/>
                </a:solidFill>
                <a:latin typeface="+mj-lt"/>
              </a:rPr>
              <a:t>ciudadan</a:t>
            </a:r>
            <a:r>
              <a:rPr lang="es-ES_tradnl" sz="1200" dirty="0" err="1" smtClean="0">
                <a:solidFill>
                  <a:schemeClr val="tx1"/>
                </a:solidFill>
                <a:latin typeface="+mj-lt"/>
              </a:rPr>
              <a:t>ía</a:t>
            </a:r>
            <a:r>
              <a:rPr lang="es-ES_tradnl" sz="1200" dirty="0" smtClean="0">
                <a:solidFill>
                  <a:schemeClr val="tx1"/>
                </a:solidFill>
                <a:latin typeface="+mj-lt"/>
              </a:rPr>
              <a:t> y de la nación en general</a:t>
            </a:r>
            <a:r>
              <a:rPr lang="en-ZA" sz="12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1500" dirty="0" smtClean="0">
                <a:solidFill>
                  <a:srgbClr val="C00000"/>
                </a:solidFill>
                <a:cs typeface="Helvetica"/>
              </a:rPr>
              <a:t>Rwanda</a:t>
            </a:r>
            <a:endParaRPr lang="en-US" sz="1500" dirty="0">
              <a:solidFill>
                <a:srgbClr val="C00000"/>
              </a:solidFill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 err="1" smtClean="0">
                <a:solidFill>
                  <a:srgbClr val="000000"/>
                </a:solidFill>
                <a:cs typeface="Helvetica"/>
              </a:rPr>
              <a:t>Participaci</a:t>
            </a:r>
            <a:r>
              <a:rPr lang="es-ES_tradnl" sz="1500" b="1" dirty="0" err="1" smtClean="0">
                <a:solidFill>
                  <a:srgbClr val="000000"/>
                </a:solidFill>
                <a:cs typeface="Helvetica"/>
              </a:rPr>
              <a:t>ón</a:t>
            </a:r>
            <a:r>
              <a:rPr lang="es-ES_tradnl" sz="1500" b="1" dirty="0" smtClean="0">
                <a:solidFill>
                  <a:srgbClr val="000000"/>
                </a:solidFill>
                <a:cs typeface="Helvetica"/>
              </a:rPr>
              <a:t> ciudadana </a:t>
            </a:r>
            <a:r>
              <a:rPr lang="en-US" sz="1500" dirty="0">
                <a:solidFill>
                  <a:srgbClr val="000000"/>
                </a:solidFill>
                <a:cs typeface="Helvetica"/>
              </a:rPr>
              <a:t>e</a:t>
            </a:r>
            <a:r>
              <a:rPr lang="en-US" sz="1500" dirty="0" smtClean="0">
                <a:solidFill>
                  <a:srgbClr val="000000"/>
                </a:solidFill>
                <a:cs typeface="Helvetica"/>
              </a:rPr>
              <a:t>n </a:t>
            </a:r>
            <a:r>
              <a:rPr lang="en-US" sz="1500" dirty="0" err="1" smtClean="0">
                <a:solidFill>
                  <a:srgbClr val="000000"/>
                </a:solidFill>
                <a:cs typeface="Helvetica"/>
              </a:rPr>
              <a:t>formulaci</a:t>
            </a:r>
            <a:r>
              <a:rPr lang="es-ES_tradnl" sz="1500" dirty="0" err="1" smtClean="0">
                <a:solidFill>
                  <a:srgbClr val="000000"/>
                </a:solidFill>
                <a:cs typeface="Helvetica"/>
              </a:rPr>
              <a:t>ón</a:t>
            </a:r>
            <a:r>
              <a:rPr lang="es-ES_tradnl" sz="1500" dirty="0" smtClean="0">
                <a:solidFill>
                  <a:srgbClr val="000000"/>
                </a:solidFill>
                <a:cs typeface="Helvetica"/>
              </a:rPr>
              <a:t> de políticas </a:t>
            </a:r>
            <a:r>
              <a:rPr lang="en-US" sz="1500" dirty="0" smtClean="0">
                <a:solidFill>
                  <a:srgbClr val="000000"/>
                </a:solidFill>
                <a:cs typeface="Helvetica"/>
              </a:rPr>
              <a:t>y </a:t>
            </a:r>
            <a:r>
              <a:rPr lang="en-US" sz="1500" dirty="0" err="1" smtClean="0">
                <a:solidFill>
                  <a:srgbClr val="000000"/>
                </a:solidFill>
                <a:cs typeface="Helvetica"/>
              </a:rPr>
              <a:t>elaboraci</a:t>
            </a:r>
            <a:r>
              <a:rPr lang="es-ES_tradnl" sz="1500" dirty="0" err="1" smtClean="0">
                <a:solidFill>
                  <a:srgbClr val="000000"/>
                </a:solidFill>
                <a:cs typeface="Helvetica"/>
              </a:rPr>
              <a:t>ón</a:t>
            </a:r>
            <a:r>
              <a:rPr lang="es-ES_tradnl" sz="1500" dirty="0" smtClean="0">
                <a:solidFill>
                  <a:srgbClr val="000000"/>
                </a:solidFill>
                <a:cs typeface="Helvetica"/>
              </a:rPr>
              <a:t> de presupuesto </a:t>
            </a:r>
            <a:r>
              <a:rPr lang="en-US" sz="1500" dirty="0" smtClean="0">
                <a:solidFill>
                  <a:srgbClr val="000000"/>
                </a:solidFill>
                <a:latin typeface="+mj-lt"/>
                <a:cs typeface="Helvetica"/>
              </a:rPr>
              <a:t>e</a:t>
            </a:r>
            <a:r>
              <a:rPr lang="en-US" sz="1500" dirty="0" smtClean="0">
                <a:solidFill>
                  <a:srgbClr val="000000"/>
                </a:solidFill>
                <a:latin typeface="+mj-lt"/>
                <a:cs typeface="Helvetica"/>
              </a:rPr>
              <a:t>n </a:t>
            </a:r>
            <a:r>
              <a:rPr lang="en-US" sz="1500" dirty="0" smtClean="0">
                <a:solidFill>
                  <a:srgbClr val="C00000"/>
                </a:solidFill>
                <a:cs typeface="Helvetica"/>
              </a:rPr>
              <a:t>Kenia</a:t>
            </a:r>
            <a:r>
              <a:rPr lang="en-US" sz="1500" dirty="0" smtClean="0">
                <a:solidFill>
                  <a:srgbClr val="000000"/>
                </a:solidFill>
                <a:cs typeface="Helvetica"/>
              </a:rPr>
              <a:t> </a:t>
            </a:r>
            <a:endParaRPr lang="en-US" sz="1500" dirty="0">
              <a:solidFill>
                <a:srgbClr val="000000"/>
              </a:solidFill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1500" b="1" dirty="0" smtClean="0">
                <a:solidFill>
                  <a:srgbClr val="000000"/>
                </a:solidFill>
                <a:cs typeface="Helvetica"/>
              </a:rPr>
              <a:t>Pol</a:t>
            </a:r>
            <a:r>
              <a:rPr lang="es-ES_tradnl" sz="1500" b="1" dirty="0" err="1" smtClean="0">
                <a:solidFill>
                  <a:srgbClr val="000000"/>
                </a:solidFill>
                <a:cs typeface="Helvetica"/>
              </a:rPr>
              <a:t>íticas</a:t>
            </a:r>
            <a:r>
              <a:rPr lang="es-ES_tradnl" sz="1500" b="1" dirty="0" smtClean="0">
                <a:solidFill>
                  <a:srgbClr val="000000"/>
                </a:solidFill>
                <a:cs typeface="Helvetica"/>
              </a:rPr>
              <a:t> firmes de</a:t>
            </a:r>
            <a:r>
              <a:rPr lang="en-US" sz="1500" b="1" dirty="0" smtClean="0">
                <a:solidFill>
                  <a:srgbClr val="000000"/>
                </a:solidFill>
                <a:cs typeface="Helvetica"/>
              </a:rPr>
              <a:t> </a:t>
            </a:r>
            <a:r>
              <a:rPr lang="en-US" sz="1500" b="1" dirty="0" err="1" smtClean="0">
                <a:solidFill>
                  <a:srgbClr val="000000"/>
                </a:solidFill>
                <a:cs typeface="Helvetica"/>
              </a:rPr>
              <a:t>descentralizaci</a:t>
            </a:r>
            <a:r>
              <a:rPr lang="es-ES_tradnl" sz="1500" b="1" dirty="0" err="1" smtClean="0">
                <a:solidFill>
                  <a:srgbClr val="000000"/>
                </a:solidFill>
                <a:cs typeface="Helvetica"/>
              </a:rPr>
              <a:t>ón</a:t>
            </a:r>
            <a:r>
              <a:rPr lang="es-ES_tradnl" sz="1500" b="1" dirty="0" smtClean="0">
                <a:solidFill>
                  <a:srgbClr val="000000"/>
                </a:solidFill>
                <a:cs typeface="Helvetica"/>
              </a:rPr>
              <a:t> </a:t>
            </a:r>
            <a:r>
              <a:rPr lang="en-US" sz="1500" dirty="0">
                <a:solidFill>
                  <a:srgbClr val="000000"/>
                </a:solidFill>
                <a:cs typeface="Helvetica"/>
              </a:rPr>
              <a:t>y</a:t>
            </a:r>
            <a:r>
              <a:rPr lang="en-US" sz="1500" dirty="0" smtClean="0">
                <a:solidFill>
                  <a:srgbClr val="000000"/>
                </a:solidFill>
                <a:cs typeface="Helvetica"/>
              </a:rPr>
              <a:t> </a:t>
            </a:r>
            <a:r>
              <a:rPr lang="en-US" sz="1500" b="1" dirty="0" err="1" smtClean="0">
                <a:solidFill>
                  <a:srgbClr val="000000"/>
                </a:solidFill>
                <a:cs typeface="Helvetica"/>
              </a:rPr>
              <a:t>delegaci</a:t>
            </a:r>
            <a:r>
              <a:rPr lang="es-ES_tradnl" sz="1500" b="1" dirty="0" err="1" smtClean="0">
                <a:solidFill>
                  <a:srgbClr val="000000"/>
                </a:solidFill>
                <a:cs typeface="Helvetica"/>
              </a:rPr>
              <a:t>ón</a:t>
            </a:r>
            <a:r>
              <a:rPr lang="es-ES_tradnl" sz="1500" b="1" dirty="0" smtClean="0">
                <a:solidFill>
                  <a:srgbClr val="000000"/>
                </a:solidFill>
                <a:cs typeface="Helvetica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+mj-lt"/>
                <a:cs typeface="Helvetica"/>
              </a:rPr>
              <a:t>e</a:t>
            </a:r>
            <a:r>
              <a:rPr lang="en-US" sz="1500" dirty="0" smtClean="0">
                <a:solidFill>
                  <a:srgbClr val="000000"/>
                </a:solidFill>
                <a:latin typeface="+mj-lt"/>
                <a:cs typeface="Helvetica"/>
              </a:rPr>
              <a:t>n </a:t>
            </a:r>
            <a:r>
              <a:rPr lang="en-US" sz="1500" dirty="0" smtClean="0">
                <a:solidFill>
                  <a:srgbClr val="C00000"/>
                </a:solidFill>
                <a:cs typeface="Helvetica"/>
              </a:rPr>
              <a:t>Kenia</a:t>
            </a:r>
            <a:r>
              <a:rPr lang="en-US" sz="1500" dirty="0" smtClean="0">
                <a:solidFill>
                  <a:srgbClr val="C00000"/>
                </a:solidFill>
                <a:latin typeface="+mj-lt"/>
                <a:cs typeface="Helvetica"/>
              </a:rPr>
              <a:t> </a:t>
            </a:r>
            <a:r>
              <a:rPr lang="en-US" sz="1500" dirty="0">
                <a:solidFill>
                  <a:schemeClr val="tx1"/>
                </a:solidFill>
                <a:latin typeface="+mj-lt"/>
                <a:cs typeface="Helvetica"/>
              </a:rPr>
              <a:t>y</a:t>
            </a:r>
            <a:r>
              <a:rPr lang="en-US" sz="1500" dirty="0" smtClean="0">
                <a:solidFill>
                  <a:srgbClr val="C00000"/>
                </a:solidFill>
                <a:latin typeface="+mj-lt"/>
                <a:cs typeface="Helvetica"/>
              </a:rPr>
              <a:t> </a:t>
            </a:r>
            <a:r>
              <a:rPr lang="en-US" sz="1500" dirty="0">
                <a:solidFill>
                  <a:srgbClr val="C00000"/>
                </a:solidFill>
                <a:cs typeface="Helvetica"/>
              </a:rPr>
              <a:t>Senegal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3840" y="2185784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960" y="3603176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301" y="5064885"/>
            <a:ext cx="49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7</a:t>
            </a:r>
          </a:p>
        </p:txBody>
      </p:sp>
      <p:pic>
        <p:nvPicPr>
          <p:cNvPr id="8" name="Picture 7" descr="Cell phone usage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67314" y="966115"/>
            <a:ext cx="1442357" cy="35378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56292" y="1932215"/>
            <a:ext cx="16864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Growth in mobile phone usage*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71751" y="6486071"/>
            <a:ext cx="3238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*PWC: Disrupting Africa: Riding the wave of the digital revolution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71413" y="6415543"/>
            <a:ext cx="9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15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941344" y="378214"/>
            <a:ext cx="7898480" cy="1198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Helvetica"/>
              </a:rPr>
              <a:t>Marco </a:t>
            </a:r>
            <a:r>
              <a:rPr lang="en-US" sz="3600" dirty="0" err="1" smtClean="0">
                <a:latin typeface="Helvetica"/>
              </a:rPr>
              <a:t>mejorado</a:t>
            </a:r>
            <a:r>
              <a:rPr lang="en-US" sz="3600" dirty="0" smtClean="0">
                <a:latin typeface="Helvetica"/>
              </a:rPr>
              <a:t> para el </a:t>
            </a:r>
            <a:r>
              <a:rPr lang="en-US" sz="3600" dirty="0" err="1" smtClean="0">
                <a:latin typeface="Helvetica"/>
              </a:rPr>
              <a:t>surgimiento</a:t>
            </a:r>
            <a:endParaRPr lang="en-US" sz="3600" dirty="0">
              <a:latin typeface="Helvetica"/>
            </a:endParaRPr>
          </a:p>
          <a:p>
            <a:pPr marL="742950" algn="ctr"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  <a:latin typeface="Helvetica"/>
              </a:rPr>
              <a:t>U</a:t>
            </a:r>
            <a:r>
              <a:rPr lang="en-US" sz="3200" dirty="0" smtClean="0">
                <a:solidFill>
                  <a:schemeClr val="tx1"/>
                </a:solidFill>
                <a:latin typeface="Helvetica"/>
              </a:rPr>
              <a:t>n </a:t>
            </a:r>
            <a:r>
              <a:rPr lang="en-US" sz="3200" dirty="0" err="1" smtClean="0">
                <a:solidFill>
                  <a:schemeClr val="tx1"/>
                </a:solidFill>
                <a:latin typeface="Helvetica"/>
              </a:rPr>
              <a:t>Modelo</a:t>
            </a:r>
            <a:r>
              <a:rPr lang="en-US" sz="3200" dirty="0" smtClean="0">
                <a:solidFill>
                  <a:schemeClr val="tx1"/>
                </a:solidFill>
                <a:latin typeface="Helvetica"/>
              </a:rPr>
              <a:t> CISA-II</a:t>
            </a:r>
            <a:endParaRPr lang="en-US" sz="3200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E.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Contexto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05240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46041" y="2977381"/>
            <a:ext cx="2188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>
                <a:solidFill>
                  <a:schemeClr val="bg2">
                    <a:lumMod val="25000"/>
                  </a:schemeClr>
                </a:solidFill>
                <a:latin typeface="Helvetica"/>
              </a:rPr>
              <a:t>Gracias</a:t>
            </a:r>
            <a:endParaRPr lang="en-US" sz="3000" b="1" i="1" dirty="0">
              <a:solidFill>
                <a:schemeClr val="bg2">
                  <a:lumMod val="25000"/>
                </a:schemeClr>
              </a:solidFill>
              <a:latin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1572" y="6415543"/>
            <a:ext cx="94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Helvetica"/>
                <a:cs typeface="Helvetica"/>
              </a:rPr>
              <a:t>16 / 16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572713" y="675868"/>
            <a:ext cx="8024128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Helvetica"/>
              </a:rPr>
              <a:t>A.1 </a:t>
            </a:r>
            <a:r>
              <a:rPr lang="en-US" sz="3600" dirty="0" err="1">
                <a:latin typeface="Helvetica"/>
              </a:rPr>
              <a:t>Fundamento</a:t>
            </a:r>
            <a:r>
              <a:rPr lang="en-US" sz="3600" dirty="0">
                <a:latin typeface="Helvetica"/>
              </a:rPr>
              <a:t> de CISA-I </a:t>
            </a:r>
            <a:endParaRPr lang="en-US" sz="2800" dirty="0">
              <a:latin typeface="Helvetica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36200" y="1381020"/>
            <a:ext cx="10843220" cy="4908398"/>
            <a:chOff x="1276692" y="899410"/>
            <a:chExt cx="9881372" cy="4868494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605639" y="1178446"/>
              <a:ext cx="0" cy="4172029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84" idx="1"/>
            </p:cNvCxnSpPr>
            <p:nvPr/>
          </p:nvCxnSpPr>
          <p:spPr>
            <a:xfrm flipV="1">
              <a:off x="1751312" y="5291228"/>
              <a:ext cx="9266169" cy="5221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276692" y="5388497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1980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0406" y="5388497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2000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88932" y="5398572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2015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57961" y="2426213"/>
              <a:ext cx="1558311" cy="396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g(Y) = </a:t>
              </a:r>
              <a:r>
                <a:rPr lang="en-US" sz="2400" dirty="0">
                  <a:solidFill>
                    <a:srgbClr val="FF0000"/>
                  </a:solidFill>
                </a:rPr>
                <a:t>5.1</a:t>
              </a:r>
              <a:r>
                <a:rPr lang="en-US" sz="2400" dirty="0"/>
                <a:t>%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4235127" y="1178446"/>
              <a:ext cx="0" cy="4141797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7003496" y="1178446"/>
              <a:ext cx="0" cy="4141797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422397" y="1125490"/>
              <a:ext cx="2994476" cy="586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i="1" dirty="0">
                  <a:solidFill>
                    <a:srgbClr val="800000"/>
                  </a:solidFill>
                </a:rPr>
                <a:t>Dos </a:t>
              </a:r>
              <a:r>
                <a:rPr lang="en-US" sz="2000" i="1" dirty="0" err="1">
                  <a:solidFill>
                    <a:srgbClr val="800000"/>
                  </a:solidFill>
                </a:rPr>
                <a:t>decenios</a:t>
              </a:r>
              <a:r>
                <a:rPr lang="en-US" sz="2000" i="1" dirty="0">
                  <a:solidFill>
                    <a:srgbClr val="800000"/>
                  </a:solidFill>
                </a:rPr>
                <a:t> de </a:t>
              </a:r>
              <a:r>
                <a:rPr lang="en-US" sz="2000" i="1" dirty="0" err="1">
                  <a:solidFill>
                    <a:srgbClr val="800000"/>
                  </a:solidFill>
                </a:rPr>
                <a:t>desarrollo</a:t>
              </a:r>
              <a:r>
                <a:rPr lang="en-US" sz="2000" i="1" dirty="0">
                  <a:solidFill>
                    <a:srgbClr val="800000"/>
                  </a:solidFill>
                </a:rPr>
                <a:t> “</a:t>
              </a:r>
              <a:r>
                <a:rPr lang="en-US" sz="2000" i="1" dirty="0" err="1" smtClean="0">
                  <a:solidFill>
                    <a:srgbClr val="800000"/>
                  </a:solidFill>
                </a:rPr>
                <a:t>perdidos</a:t>
              </a:r>
              <a:r>
                <a:rPr lang="en-US" sz="2000" i="1" dirty="0" smtClean="0">
                  <a:solidFill>
                    <a:srgbClr val="800000"/>
                  </a:solidFill>
                </a:rPr>
                <a:t>”</a:t>
              </a:r>
              <a:endParaRPr lang="en-US" sz="2000" i="1" dirty="0">
                <a:solidFill>
                  <a:srgbClr val="80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44330" y="3863924"/>
              <a:ext cx="1455361" cy="391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g(Y) = </a:t>
              </a:r>
              <a:r>
                <a:rPr lang="en-US" sz="2400" dirty="0">
                  <a:solidFill>
                    <a:srgbClr val="FF0000"/>
                  </a:solidFill>
                </a:rPr>
                <a:t>1.7</a:t>
              </a:r>
              <a:r>
                <a:rPr lang="en-US" sz="2400" dirty="0"/>
                <a:t>%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280712" y="4215655"/>
              <a:ext cx="6877352" cy="970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C </a:t>
              </a:r>
              <a:r>
                <a:rPr lang="en-US" dirty="0"/>
                <a:t>(</a:t>
              </a:r>
              <a:r>
                <a:rPr lang="en-US" dirty="0" err="1"/>
                <a:t>consumo</a:t>
              </a:r>
              <a:r>
                <a:rPr lang="en-US" dirty="0"/>
                <a:t>)           </a:t>
              </a:r>
              <a:r>
                <a:rPr lang="en-US" sz="2400" dirty="0"/>
                <a:t>= 1/3        </a:t>
              </a:r>
              <a:r>
                <a:rPr lang="en-US" dirty="0"/>
                <a:t>(</a:t>
              </a:r>
              <a:r>
                <a:rPr lang="en-US" dirty="0" err="1"/>
                <a:t>Crecimiento</a:t>
              </a:r>
              <a:r>
                <a:rPr lang="en-US" dirty="0"/>
                <a:t> de la </a:t>
              </a:r>
              <a:r>
                <a:rPr lang="en-US" dirty="0" err="1"/>
                <a:t>clase</a:t>
              </a:r>
              <a:r>
                <a:rPr lang="en-US" dirty="0"/>
                <a:t> media)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/>
                <a:t>I </a:t>
              </a:r>
              <a:r>
                <a:rPr lang="en-US" dirty="0"/>
                <a:t>(</a:t>
              </a:r>
              <a:r>
                <a:rPr lang="en-US" dirty="0" err="1"/>
                <a:t>inversión</a:t>
              </a:r>
              <a:r>
                <a:rPr lang="en-US" dirty="0"/>
                <a:t>)             </a:t>
              </a:r>
              <a:r>
                <a:rPr lang="en-US" sz="2400" dirty="0"/>
                <a:t>= 1/3        </a:t>
              </a:r>
              <a:r>
                <a:rPr lang="en-US" dirty="0"/>
                <a:t>(</a:t>
              </a:r>
              <a:r>
                <a:rPr lang="en-US" dirty="0" err="1"/>
                <a:t>Mejor</a:t>
              </a:r>
              <a:r>
                <a:rPr lang="en-US" dirty="0"/>
                <a:t> </a:t>
              </a:r>
              <a:r>
                <a:rPr lang="en-US" dirty="0" err="1"/>
                <a:t>gobernanza</a:t>
              </a:r>
              <a:r>
                <a:rPr lang="en-US" dirty="0"/>
                <a:t>)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/>
                <a:t>X-M </a:t>
              </a:r>
              <a:r>
                <a:rPr lang="en-US" dirty="0"/>
                <a:t>(</a:t>
              </a:r>
              <a:r>
                <a:rPr lang="en-US" dirty="0" err="1"/>
                <a:t>comercio</a:t>
              </a:r>
              <a:r>
                <a:rPr lang="en-US" dirty="0"/>
                <a:t>)     </a:t>
              </a:r>
              <a:r>
                <a:rPr lang="en-US" sz="2400" dirty="0"/>
                <a:t>= 1/3        </a:t>
              </a:r>
              <a:r>
                <a:rPr lang="en-US" dirty="0"/>
                <a:t>(</a:t>
              </a:r>
              <a:r>
                <a:rPr lang="en-US" dirty="0" err="1"/>
                <a:t>Auge</a:t>
              </a:r>
              <a:r>
                <a:rPr lang="en-US" dirty="0"/>
                <a:t> </a:t>
              </a:r>
              <a:r>
                <a:rPr lang="es-ES" dirty="0"/>
                <a:t>de los precios de los productos básicos</a:t>
              </a:r>
              <a:r>
                <a:rPr lang="en-US" dirty="0"/>
                <a:t>)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83552" y="1218795"/>
              <a:ext cx="2994476" cy="34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i="1" dirty="0" err="1">
                  <a:solidFill>
                    <a:srgbClr val="EABA32"/>
                  </a:solidFill>
                </a:rPr>
                <a:t>Período</a:t>
              </a:r>
              <a:r>
                <a:rPr lang="en-US" sz="2000" b="1" i="1" dirty="0">
                  <a:solidFill>
                    <a:srgbClr val="EABA32"/>
                  </a:solidFill>
                </a:rPr>
                <a:t> de </a:t>
              </a:r>
              <a:r>
                <a:rPr lang="en-US" sz="2000" b="1" i="1" dirty="0" err="1">
                  <a:solidFill>
                    <a:srgbClr val="EABA32"/>
                  </a:solidFill>
                </a:rPr>
                <a:t>los</a:t>
              </a:r>
              <a:r>
                <a:rPr lang="en-US" sz="2000" b="1" i="1" dirty="0">
                  <a:solidFill>
                    <a:srgbClr val="EABA32"/>
                  </a:solidFill>
                </a:rPr>
                <a:t> ODM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45741" y="1145666"/>
              <a:ext cx="2994476" cy="34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i="1" dirty="0">
                  <a:solidFill>
                    <a:srgbClr val="008000"/>
                  </a:solidFill>
                </a:rPr>
                <a:t>Agenda 2063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83182" y="5374577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2030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042009" y="5238501"/>
              <a:ext cx="0" cy="21771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850551" y="899410"/>
              <a:ext cx="2994476" cy="345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i="1" dirty="0">
                  <a:solidFill>
                    <a:srgbClr val="008000"/>
                  </a:solidFill>
                </a:rPr>
                <a:t>Agenda 2030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56887" y="1378906"/>
              <a:ext cx="3084232" cy="580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i="1" dirty="0" smtClean="0">
                  <a:solidFill>
                    <a:srgbClr val="008000"/>
                  </a:solidFill>
                </a:rPr>
                <a:t>5 </a:t>
              </a:r>
              <a:r>
                <a:rPr lang="en-US" sz="2000" i="1" dirty="0" err="1" smtClean="0">
                  <a:solidFill>
                    <a:srgbClr val="008000"/>
                  </a:solidFill>
                </a:rPr>
                <a:t>prioridades</a:t>
              </a:r>
              <a:r>
                <a:rPr lang="en-US" sz="2000" i="1" dirty="0" smtClean="0">
                  <a:solidFill>
                    <a:srgbClr val="008000"/>
                  </a:solidFill>
                </a:rPr>
                <a:t> 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i="1" dirty="0" smtClean="0">
                  <a:solidFill>
                    <a:srgbClr val="008000"/>
                  </a:solidFill>
                </a:rPr>
                <a:t>del </a:t>
              </a:r>
              <a:r>
                <a:rPr lang="en-US" sz="2000" i="1" dirty="0">
                  <a:solidFill>
                    <a:srgbClr val="008000"/>
                  </a:solidFill>
                </a:rPr>
                <a:t>BAFD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1334595" y="5628065"/>
            <a:ext cx="35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230426" y="6415543"/>
            <a:ext cx="81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Helvetica"/>
                <a:cs typeface="Helvetica"/>
              </a:rPr>
              <a:t>1 / 16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6939280" y="2276704"/>
            <a:ext cx="3064933" cy="1032933"/>
          </a:xfrm>
          <a:prstGeom prst="line">
            <a:avLst/>
          </a:prstGeom>
          <a:ln w="38100">
            <a:solidFill>
              <a:srgbClr val="EABA3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923256" y="1986921"/>
            <a:ext cx="176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EABA32"/>
                </a:solidFill>
                <a:latin typeface="Calibri"/>
              </a:rPr>
              <a:t>Trayectoria</a:t>
            </a:r>
            <a:r>
              <a:rPr lang="en-US" dirty="0">
                <a:solidFill>
                  <a:srgbClr val="EABA32"/>
                </a:solidFill>
                <a:latin typeface="Calibri"/>
              </a:rPr>
              <a:t> B 5%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91270" y="680047"/>
            <a:ext cx="262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Calibri"/>
              </a:rPr>
              <a:t>Trayectoria</a:t>
            </a:r>
            <a:r>
              <a:rPr lang="en-US" dirty="0">
                <a:solidFill>
                  <a:srgbClr val="008000"/>
                </a:solidFill>
                <a:latin typeface="Calibri"/>
              </a:rPr>
              <a:t> A +10 %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941566" y="2682469"/>
            <a:ext cx="173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800000"/>
                </a:solidFill>
                <a:latin typeface="Calibri"/>
              </a:rPr>
              <a:t>Trayectoria</a:t>
            </a:r>
            <a:r>
              <a:rPr lang="en-US" dirty="0">
                <a:solidFill>
                  <a:srgbClr val="800000"/>
                </a:solidFill>
                <a:latin typeface="Calibri"/>
              </a:rPr>
              <a:t> C 3%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80827" y="906396"/>
            <a:ext cx="263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Calibri"/>
              </a:rPr>
              <a:t>Tendencia</a:t>
            </a:r>
            <a:r>
              <a:rPr lang="en-US" b="1" dirty="0">
                <a:solidFill>
                  <a:srgbClr val="008000"/>
                </a:solidFill>
                <a:latin typeface="Calibri"/>
              </a:rPr>
              <a:t> de </a:t>
            </a:r>
            <a:r>
              <a:rPr lang="en-US" b="1" dirty="0" err="1">
                <a:solidFill>
                  <a:srgbClr val="008000"/>
                </a:solidFill>
                <a:latin typeface="Calibri"/>
              </a:rPr>
              <a:t>surgimiento</a:t>
            </a:r>
            <a:endParaRPr lang="en-US" b="1" dirty="0">
              <a:solidFill>
                <a:srgbClr val="008000"/>
              </a:solidFill>
              <a:latin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948983" y="2233361"/>
            <a:ext cx="178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EABA32"/>
                </a:solidFill>
                <a:latin typeface="Calibri"/>
              </a:rPr>
              <a:t>Tendencia</a:t>
            </a:r>
            <a:r>
              <a:rPr lang="en-US" b="1" dirty="0">
                <a:solidFill>
                  <a:srgbClr val="EABA32"/>
                </a:solidFill>
                <a:latin typeface="Calibri"/>
              </a:rPr>
              <a:t> actual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55638" y="2955777"/>
            <a:ext cx="194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800000"/>
                </a:solidFill>
                <a:latin typeface="Calibri"/>
              </a:rPr>
              <a:t>Tendencia</a:t>
            </a:r>
            <a:r>
              <a:rPr lang="en-US" b="1" dirty="0">
                <a:solidFill>
                  <a:srgbClr val="800000"/>
                </a:solidFill>
                <a:latin typeface="Calibri"/>
              </a:rPr>
              <a:t> de </a:t>
            </a:r>
            <a:r>
              <a:rPr lang="en-US" b="1" dirty="0" err="1">
                <a:solidFill>
                  <a:srgbClr val="800000"/>
                </a:solidFill>
                <a:latin typeface="Calibri"/>
              </a:rPr>
              <a:t>caída</a:t>
            </a:r>
            <a:r>
              <a:rPr lang="en-US" b="1" dirty="0">
                <a:solidFill>
                  <a:srgbClr val="800000"/>
                </a:solidFill>
                <a:latin typeface="Calibri"/>
              </a:rPr>
              <a:t> </a:t>
            </a:r>
            <a:r>
              <a:rPr lang="es-ES" b="1" dirty="0">
                <a:solidFill>
                  <a:srgbClr val="800000"/>
                </a:solidFill>
                <a:latin typeface="Calibri"/>
              </a:rPr>
              <a:t>de los precios de los productos básicos</a:t>
            </a:r>
            <a:endParaRPr lang="en-US" b="1" dirty="0">
              <a:solidFill>
                <a:srgbClr val="800000"/>
              </a:solidFill>
              <a:latin typeface="Calibri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7025245" y="2840127"/>
            <a:ext cx="2890526" cy="465346"/>
          </a:xfrm>
          <a:prstGeom prst="line">
            <a:avLst/>
          </a:prstGeom>
          <a:ln w="38100"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6898640" y="1321553"/>
            <a:ext cx="2814320" cy="2001520"/>
          </a:xfrm>
          <a:custGeom>
            <a:avLst/>
            <a:gdLst>
              <a:gd name="connsiteX0" fmla="*/ 0 w 2814320"/>
              <a:gd name="connsiteY0" fmla="*/ 2001520 h 2001520"/>
              <a:gd name="connsiteX1" fmla="*/ 802640 w 2814320"/>
              <a:gd name="connsiteY1" fmla="*/ 1656080 h 2001520"/>
              <a:gd name="connsiteX2" fmla="*/ 1930400 w 2814320"/>
              <a:gd name="connsiteY2" fmla="*/ 1076960 h 2001520"/>
              <a:gd name="connsiteX3" fmla="*/ 2814320 w 2814320"/>
              <a:gd name="connsiteY3" fmla="*/ 0 h 200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4320" h="2001520">
                <a:moveTo>
                  <a:pt x="0" y="2001520"/>
                </a:moveTo>
                <a:cubicBezTo>
                  <a:pt x="240453" y="1905846"/>
                  <a:pt x="480907" y="1810173"/>
                  <a:pt x="802640" y="1656080"/>
                </a:cubicBezTo>
                <a:cubicBezTo>
                  <a:pt x="1124373" y="1501987"/>
                  <a:pt x="1595120" y="1352973"/>
                  <a:pt x="1930400" y="1076960"/>
                </a:cubicBezTo>
                <a:cubicBezTo>
                  <a:pt x="2265680" y="800947"/>
                  <a:pt x="2814320" y="0"/>
                  <a:pt x="2814320" y="0"/>
                </a:cubicBezTo>
              </a:path>
            </a:pathLst>
          </a:custGeom>
          <a:ln w="38100">
            <a:solidFill>
              <a:srgbClr val="00800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A. 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Antecedentes</a:t>
            </a:r>
            <a:r>
              <a:rPr lang="en-US" sz="2000" dirty="0">
                <a:solidFill>
                  <a:schemeClr val="bg1"/>
                </a:solidFill>
                <a:latin typeface="Helvetica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endCxn id="9" idx="0"/>
          </p:cNvCxnSpPr>
          <p:nvPr/>
        </p:nvCxnSpPr>
        <p:spPr>
          <a:xfrm flipV="1">
            <a:off x="1006593" y="4713111"/>
            <a:ext cx="2878666" cy="31044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885259" y="3296178"/>
            <a:ext cx="3048769" cy="1416933"/>
          </a:xfrm>
          <a:custGeom>
            <a:avLst/>
            <a:gdLst>
              <a:gd name="connsiteX0" fmla="*/ 0 w 3048769"/>
              <a:gd name="connsiteY0" fmla="*/ 1605081 h 1605081"/>
              <a:gd name="connsiteX1" fmla="*/ 1618074 w 3048769"/>
              <a:gd name="connsiteY1" fmla="*/ 410340 h 1605081"/>
              <a:gd name="connsiteX2" fmla="*/ 3038593 w 3048769"/>
              <a:gd name="connsiteY2" fmla="*/ 62266 h 160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769" h="1605081">
                <a:moveTo>
                  <a:pt x="0" y="1605081"/>
                </a:moveTo>
                <a:cubicBezTo>
                  <a:pt x="555821" y="1136278"/>
                  <a:pt x="1111642" y="667476"/>
                  <a:pt x="1618074" y="410340"/>
                </a:cubicBezTo>
                <a:cubicBezTo>
                  <a:pt x="2124506" y="153204"/>
                  <a:pt x="3162457" y="-127450"/>
                  <a:pt x="3038593" y="62266"/>
                </a:cubicBezTo>
              </a:path>
            </a:pathLst>
          </a:cu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94323" y="3263196"/>
            <a:ext cx="90338" cy="82126"/>
          </a:xfrm>
          <a:prstGeom prst="ellipse">
            <a:avLst/>
          </a:prstGeom>
          <a:solidFill>
            <a:srgbClr val="EABA32"/>
          </a:solidFill>
          <a:ln>
            <a:solidFill>
              <a:srgbClr val="EABA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836916" y="4654278"/>
            <a:ext cx="90338" cy="8212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835" y="2277806"/>
            <a:ext cx="492443" cy="8849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>
                <a:latin typeface="Calibri"/>
              </a:rPr>
              <a:t>Y (PIB)</a:t>
            </a:r>
          </a:p>
        </p:txBody>
      </p:sp>
      <p:sp>
        <p:nvSpPr>
          <p:cNvPr id="55" name="Right Brace 54"/>
          <p:cNvSpPr/>
          <p:nvPr/>
        </p:nvSpPr>
        <p:spPr>
          <a:xfrm>
            <a:off x="7450833" y="1341273"/>
            <a:ext cx="286413" cy="1092162"/>
          </a:xfrm>
          <a:prstGeom prst="rightBrace">
            <a:avLst/>
          </a:prstGeom>
          <a:ln w="635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solidFill>
                <a:srgbClr val="4C9F38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65837" y="1771575"/>
            <a:ext cx="98218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i="1" dirty="0" err="1">
                <a:solidFill>
                  <a:srgbClr val="008000"/>
                </a:solidFill>
              </a:rPr>
              <a:t>Período</a:t>
            </a:r>
            <a:r>
              <a:rPr lang="en-US" sz="1600" b="1" i="1" dirty="0">
                <a:solidFill>
                  <a:srgbClr val="008000"/>
                </a:solidFill>
              </a:rPr>
              <a:t> de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-528081" y="1381059"/>
            <a:ext cx="11862830" cy="4927217"/>
            <a:chOff x="-228088" y="880763"/>
            <a:chExt cx="10810557" cy="4887141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605639" y="1086117"/>
              <a:ext cx="0" cy="4264358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84" idx="1"/>
            </p:cNvCxnSpPr>
            <p:nvPr/>
          </p:nvCxnSpPr>
          <p:spPr>
            <a:xfrm flipV="1">
              <a:off x="1603164" y="5283933"/>
              <a:ext cx="8892648" cy="6503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276692" y="5388497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1990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0406" y="5388497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2000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88932" y="5398572"/>
              <a:ext cx="716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2015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4235127" y="1053609"/>
              <a:ext cx="0" cy="4266637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7003496" y="1045482"/>
              <a:ext cx="0" cy="427476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-228088" y="3723472"/>
              <a:ext cx="1888275" cy="536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b="1" dirty="0" err="1">
                  <a:solidFill>
                    <a:srgbClr val="800000"/>
                  </a:solidFill>
                </a:rPr>
                <a:t>Desarrollo</a:t>
              </a:r>
              <a:r>
                <a:rPr lang="en-US" b="1" dirty="0">
                  <a:solidFill>
                    <a:srgbClr val="800000"/>
                  </a:solidFill>
                </a:rPr>
                <a:t> </a:t>
              </a:r>
            </a:p>
            <a:p>
              <a:pPr algn="r">
                <a:lnSpc>
                  <a:spcPct val="80000"/>
                </a:lnSpc>
              </a:pPr>
              <a:r>
                <a:rPr lang="en-US" b="1" dirty="0" err="1">
                  <a:solidFill>
                    <a:srgbClr val="800000"/>
                  </a:solidFill>
                </a:rPr>
                <a:t>humano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9183" y="4623076"/>
              <a:ext cx="1133121" cy="396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b="1" dirty="0" err="1">
                  <a:solidFill>
                    <a:schemeClr val="accent5">
                      <a:lumMod val="75000"/>
                    </a:schemeClr>
                  </a:solidFill>
                </a:rPr>
                <a:t>pobreza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17291" y="3068881"/>
              <a:ext cx="1189482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e =0.328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323264" y="4226481"/>
              <a:ext cx="1301176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e =-0.522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96468" y="2649207"/>
              <a:ext cx="1189482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e =0.264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63969" y="4138059"/>
              <a:ext cx="1316032" cy="384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e =-1.237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07386" y="2087532"/>
              <a:ext cx="1189482" cy="396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|e|&gt;1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46003" y="880763"/>
              <a:ext cx="577196" cy="296442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x-none" dirty="0"/>
                <a:t>Poder de crecimiento de la mejora del desarrollo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72691" y="4403638"/>
              <a:ext cx="2545765" cy="971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100" b="1" dirty="0">
                  <a:solidFill>
                    <a:srgbClr val="800000"/>
                  </a:solidFill>
                </a:rPr>
                <a:t>El </a:t>
              </a:r>
              <a:r>
                <a:rPr lang="en-US" sz="1100" b="1" dirty="0" err="1">
                  <a:solidFill>
                    <a:srgbClr val="800000"/>
                  </a:solidFill>
                </a:rPr>
                <a:t>crecimiento</a:t>
              </a:r>
              <a:r>
                <a:rPr lang="en-US" sz="1100" dirty="0">
                  <a:solidFill>
                    <a:srgbClr val="800000"/>
                  </a:solidFill>
                </a:rPr>
                <a:t> </a:t>
              </a:r>
              <a:r>
                <a:rPr lang="en-US" sz="1050" dirty="0">
                  <a:solidFill>
                    <a:srgbClr val="262626"/>
                  </a:solidFill>
                </a:rPr>
                <a:t>no </a:t>
              </a:r>
              <a:r>
                <a:rPr lang="en-US" sz="1050" dirty="0" err="1">
                  <a:solidFill>
                    <a:srgbClr val="262626"/>
                  </a:solidFill>
                </a:rPr>
                <a:t>es</a:t>
              </a:r>
              <a:r>
                <a:rPr lang="en-US" sz="1100" dirty="0">
                  <a:solidFill>
                    <a:srgbClr val="800000"/>
                  </a:solidFill>
                </a:rPr>
                <a:t> </a:t>
              </a:r>
            </a:p>
            <a:p>
              <a:pPr>
                <a:lnSpc>
                  <a:spcPct val="80000"/>
                </a:lnSpc>
              </a:pPr>
              <a:r>
                <a:rPr lang="en-US" sz="1200" b="1" dirty="0">
                  <a:solidFill>
                    <a:srgbClr val="800000"/>
                  </a:solidFill>
                </a:rPr>
                <a:t>lo </a:t>
              </a:r>
              <a:r>
                <a:rPr lang="en-US" sz="1200" b="1" dirty="0" err="1">
                  <a:solidFill>
                    <a:srgbClr val="800000"/>
                  </a:solidFill>
                </a:rPr>
                <a:t>suficientemente</a:t>
              </a:r>
              <a:r>
                <a:rPr lang="en-US" sz="1200" b="1" dirty="0">
                  <a:solidFill>
                    <a:srgbClr val="800000"/>
                  </a:solidFill>
                </a:rPr>
                <a:t> </a:t>
              </a:r>
              <a:r>
                <a:rPr lang="en-US" sz="1200" b="1" dirty="0" err="1">
                  <a:solidFill>
                    <a:srgbClr val="800000"/>
                  </a:solidFill>
                </a:rPr>
                <a:t>inclusivo</a:t>
              </a:r>
              <a:endParaRPr lang="en-US" sz="1200" b="1" dirty="0">
                <a:solidFill>
                  <a:srgbClr val="800000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sz="1050" dirty="0" err="1"/>
                <a:t>comparado</a:t>
              </a:r>
              <a:r>
                <a:rPr lang="en-US" sz="1050" dirty="0"/>
                <a:t> a:</a:t>
              </a:r>
            </a:p>
            <a:p>
              <a:pPr>
                <a:lnSpc>
                  <a:spcPct val="80000"/>
                </a:lnSpc>
                <a:spcBef>
                  <a:spcPts val="300"/>
                </a:spcBef>
              </a:pPr>
              <a:r>
                <a:rPr lang="es-ES" sz="1100" dirty="0">
                  <a:solidFill>
                    <a:srgbClr val="000000"/>
                  </a:solidFill>
                </a:rPr>
                <a:t>Asia Oriental y el Pacífico</a:t>
              </a:r>
              <a:r>
                <a:rPr lang="en-US" sz="1100" dirty="0">
                  <a:solidFill>
                    <a:srgbClr val="000000"/>
                  </a:solidFill>
                </a:rPr>
                <a:t> </a:t>
              </a:r>
              <a:r>
                <a:rPr lang="en-US" sz="1400" dirty="0">
                  <a:solidFill>
                    <a:srgbClr val="C5192D"/>
                  </a:solidFill>
                </a:rPr>
                <a:t>-2.48</a:t>
              </a:r>
            </a:p>
            <a:p>
              <a:pPr>
                <a:lnSpc>
                  <a:spcPct val="65000"/>
                </a:lnSpc>
              </a:pPr>
              <a:r>
                <a:rPr lang="en-US" sz="1100" dirty="0">
                  <a:solidFill>
                    <a:srgbClr val="000000"/>
                  </a:solidFill>
                </a:rPr>
                <a:t>América Latina y el Caribe </a:t>
              </a:r>
              <a:r>
                <a:rPr lang="en-US" sz="1400" dirty="0">
                  <a:solidFill>
                    <a:srgbClr val="C5192D"/>
                  </a:solidFill>
                </a:rPr>
                <a:t>-3.08</a:t>
              </a:r>
            </a:p>
            <a:p>
              <a:pPr>
                <a:lnSpc>
                  <a:spcPct val="65000"/>
                </a:lnSpc>
              </a:pPr>
              <a:r>
                <a:rPr lang="en-US" sz="1100" dirty="0">
                  <a:solidFill>
                    <a:srgbClr val="000000"/>
                  </a:solidFill>
                </a:rPr>
                <a:t>Europa oriental y Asia </a:t>
              </a:r>
              <a:r>
                <a:rPr lang="en-US" sz="1100" dirty="0" smtClean="0">
                  <a:solidFill>
                    <a:srgbClr val="000000"/>
                  </a:solidFill>
                </a:rPr>
                <a:t>occidental </a:t>
              </a:r>
              <a:r>
                <a:rPr lang="en-US" sz="1400" dirty="0">
                  <a:solidFill>
                    <a:srgbClr val="C5192D"/>
                  </a:solidFill>
                </a:rPr>
                <a:t>-4.22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47063" y="3285165"/>
              <a:ext cx="1374681" cy="67770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Políticas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radicales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necesarias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 favor de la </a:t>
              </a:r>
              <a:r>
                <a:rPr lang="en-US" sz="1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inclusión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515653" y="4318955"/>
              <a:ext cx="1189482" cy="396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/>
                <a:t>|</a:t>
              </a:r>
              <a:r>
                <a:rPr lang="en-US" sz="2400"/>
                <a:t>e|&gt;3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342468" y="3412424"/>
              <a:ext cx="1240001" cy="28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dirty="0"/>
                <a:t>e= </a:t>
              </a:r>
              <a:r>
                <a:rPr lang="en-US" sz="1600" dirty="0" err="1"/>
                <a:t>elasticidad</a:t>
              </a:r>
              <a:endParaRPr lang="en-US" sz="1600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1239658" y="5635670"/>
            <a:ext cx="31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230426" y="6415543"/>
            <a:ext cx="81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Helvetica"/>
                <a:cs typeface="Helvetica"/>
              </a:rPr>
              <a:t>2 / 16</a:t>
            </a:r>
          </a:p>
        </p:txBody>
      </p:sp>
      <p:sp>
        <p:nvSpPr>
          <p:cNvPr id="47" name="Title 3"/>
          <p:cNvSpPr txBox="1">
            <a:spLocks/>
          </p:cNvSpPr>
          <p:nvPr/>
        </p:nvSpPr>
        <p:spPr>
          <a:xfrm>
            <a:off x="687083" y="720559"/>
            <a:ext cx="9358207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Helvetica"/>
              </a:rPr>
              <a:t>A.2 </a:t>
            </a:r>
            <a:r>
              <a:rPr lang="en-US" sz="2800" dirty="0" err="1">
                <a:latin typeface="Helvetica"/>
              </a:rPr>
              <a:t>Trayectoria</a:t>
            </a:r>
            <a:r>
              <a:rPr lang="en-US" sz="2800" dirty="0">
                <a:latin typeface="Helvetica"/>
              </a:rPr>
              <a:t> de </a:t>
            </a:r>
            <a:r>
              <a:rPr lang="en-US" sz="2800" dirty="0" err="1">
                <a:latin typeface="Helvetica"/>
              </a:rPr>
              <a:t>surgimiento</a:t>
            </a:r>
            <a:r>
              <a:rPr lang="en-US" sz="2800" dirty="0">
                <a:latin typeface="Helvetica"/>
              </a:rPr>
              <a:t>: </a:t>
            </a:r>
            <a:r>
              <a:rPr lang="en-US" sz="2000" dirty="0" err="1">
                <a:latin typeface="Helvetica"/>
              </a:rPr>
              <a:t>Desarrollo</a:t>
            </a:r>
            <a:r>
              <a:rPr lang="en-US" sz="2000" dirty="0">
                <a:latin typeface="Helvetica"/>
              </a:rPr>
              <a:t> </a:t>
            </a:r>
            <a:r>
              <a:rPr lang="en-US" sz="2000" dirty="0" err="1">
                <a:latin typeface="Helvetica"/>
              </a:rPr>
              <a:t>humano</a:t>
            </a:r>
            <a:r>
              <a:rPr lang="en-US" sz="2000" dirty="0">
                <a:latin typeface="Helvetica"/>
              </a:rPr>
              <a:t> y </a:t>
            </a:r>
            <a:r>
              <a:rPr lang="en-US" sz="2000" dirty="0" smtClean="0">
                <a:latin typeface="Helvetica"/>
              </a:rPr>
              <a:t>v</a:t>
            </a:r>
            <a:r>
              <a:rPr lang="es-ES_tradnl" sz="2000" dirty="0" err="1" smtClean="0">
                <a:latin typeface="Helvetica"/>
              </a:rPr>
              <a:t>ías</a:t>
            </a:r>
            <a:r>
              <a:rPr lang="en-US" sz="2000" dirty="0" smtClean="0">
                <a:latin typeface="Helvetica"/>
              </a:rPr>
              <a:t> </a:t>
            </a:r>
            <a:r>
              <a:rPr lang="en-US" sz="2000" dirty="0">
                <a:latin typeface="Helvetica"/>
              </a:rPr>
              <a:t>para </a:t>
            </a:r>
            <a:r>
              <a:rPr lang="en-US" sz="2000" dirty="0" err="1">
                <a:latin typeface="Helvetica"/>
              </a:rPr>
              <a:t>reducir</a:t>
            </a:r>
            <a:r>
              <a:rPr lang="en-US" sz="2000" dirty="0">
                <a:latin typeface="Helvetica"/>
              </a:rPr>
              <a:t> la </a:t>
            </a:r>
            <a:r>
              <a:rPr lang="en-US" sz="2000" dirty="0" err="1">
                <a:latin typeface="Helvetica"/>
              </a:rPr>
              <a:t>pobreza</a:t>
            </a:r>
            <a:endParaRPr lang="en-US" sz="2000" dirty="0">
              <a:latin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A.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Antecedentes</a:t>
            </a:r>
            <a:r>
              <a:rPr lang="en-US" sz="2000" dirty="0">
                <a:solidFill>
                  <a:schemeClr val="bg1"/>
                </a:solidFill>
                <a:latin typeface="Helvetica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46815" y="1706917"/>
            <a:ext cx="328595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i="1" dirty="0" err="1">
                <a:solidFill>
                  <a:srgbClr val="EABA32"/>
                </a:solidFill>
              </a:rPr>
              <a:t>Período</a:t>
            </a:r>
            <a:r>
              <a:rPr lang="en-US" sz="2000" b="1" i="1" dirty="0">
                <a:solidFill>
                  <a:srgbClr val="EABA32"/>
                </a:solidFill>
              </a:rPr>
              <a:t> de </a:t>
            </a:r>
            <a:r>
              <a:rPr lang="en-US" sz="2000" b="1" i="1" dirty="0" err="1">
                <a:solidFill>
                  <a:srgbClr val="EABA32"/>
                </a:solidFill>
              </a:rPr>
              <a:t>los</a:t>
            </a:r>
            <a:r>
              <a:rPr lang="en-US" sz="2000" b="1" i="1" dirty="0">
                <a:solidFill>
                  <a:srgbClr val="EABA32"/>
                </a:solidFill>
              </a:rPr>
              <a:t> ODM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849650" y="5896763"/>
            <a:ext cx="786400" cy="372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2030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10133671" y="5759572"/>
            <a:ext cx="0" cy="21949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291820" y="1571878"/>
            <a:ext cx="3285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 dirty="0">
                <a:solidFill>
                  <a:srgbClr val="800000"/>
                </a:solidFill>
              </a:rPr>
              <a:t>Dos </a:t>
            </a:r>
            <a:r>
              <a:rPr lang="en-US" sz="2000" i="1" dirty="0" err="1">
                <a:solidFill>
                  <a:srgbClr val="800000"/>
                </a:solidFill>
              </a:rPr>
              <a:t>decenios</a:t>
            </a:r>
            <a:r>
              <a:rPr lang="en-US" sz="2000" i="1" dirty="0">
                <a:solidFill>
                  <a:srgbClr val="800000"/>
                </a:solidFill>
              </a:rPr>
              <a:t> de </a:t>
            </a:r>
            <a:r>
              <a:rPr lang="en-US" sz="2000" i="1" dirty="0" err="1">
                <a:solidFill>
                  <a:srgbClr val="800000"/>
                </a:solidFill>
              </a:rPr>
              <a:t>desarrollo</a:t>
            </a:r>
            <a:r>
              <a:rPr lang="en-US" sz="2000" i="1" dirty="0">
                <a:solidFill>
                  <a:srgbClr val="800000"/>
                </a:solidFill>
              </a:rPr>
              <a:t> “</a:t>
            </a:r>
            <a:r>
              <a:rPr lang="en-US" sz="2000" i="1" dirty="0" err="1" smtClean="0">
                <a:solidFill>
                  <a:srgbClr val="800000"/>
                </a:solidFill>
              </a:rPr>
              <a:t>perdidos</a:t>
            </a:r>
            <a:r>
              <a:rPr lang="en-US" sz="2000" i="1" dirty="0" smtClean="0">
                <a:solidFill>
                  <a:srgbClr val="800000"/>
                </a:solidFill>
              </a:rPr>
              <a:t>”</a:t>
            </a:r>
            <a:endParaRPr lang="en-US" sz="2000" i="1" dirty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000" i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" name="Freeform 5"/>
          <p:cNvSpPr/>
          <p:nvPr/>
        </p:nvSpPr>
        <p:spPr>
          <a:xfrm>
            <a:off x="1474839" y="3490452"/>
            <a:ext cx="5932129" cy="884903"/>
          </a:xfrm>
          <a:custGeom>
            <a:avLst/>
            <a:gdLst>
              <a:gd name="connsiteX0" fmla="*/ 0 w 5932129"/>
              <a:gd name="connsiteY0" fmla="*/ 884903 h 884903"/>
              <a:gd name="connsiteX1" fmla="*/ 2892322 w 5932129"/>
              <a:gd name="connsiteY1" fmla="*/ 303161 h 884903"/>
              <a:gd name="connsiteX2" fmla="*/ 5932129 w 5932129"/>
              <a:gd name="connsiteY2" fmla="*/ 0 h 8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32129" h="884903">
                <a:moveTo>
                  <a:pt x="0" y="884903"/>
                </a:moveTo>
                <a:cubicBezTo>
                  <a:pt x="951817" y="667774"/>
                  <a:pt x="1903634" y="450645"/>
                  <a:pt x="2892322" y="303161"/>
                </a:cubicBezTo>
                <a:cubicBezTo>
                  <a:pt x="3881010" y="155677"/>
                  <a:pt x="5932129" y="0"/>
                  <a:pt x="5932129" y="0"/>
                </a:cubicBezTo>
              </a:path>
            </a:pathLst>
          </a:cu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415161" y="2105742"/>
            <a:ext cx="2720258" cy="1384710"/>
          </a:xfrm>
          <a:custGeom>
            <a:avLst/>
            <a:gdLst>
              <a:gd name="connsiteX0" fmla="*/ 0 w 2720258"/>
              <a:gd name="connsiteY0" fmla="*/ 1384710 h 1384710"/>
              <a:gd name="connsiteX1" fmla="*/ 1679678 w 2720258"/>
              <a:gd name="connsiteY1" fmla="*/ 852129 h 1384710"/>
              <a:gd name="connsiteX2" fmla="*/ 2720258 w 2720258"/>
              <a:gd name="connsiteY2" fmla="*/ 0 h 138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0258" h="1384710">
                <a:moveTo>
                  <a:pt x="0" y="1384710"/>
                </a:moveTo>
                <a:cubicBezTo>
                  <a:pt x="613151" y="1233812"/>
                  <a:pt x="1226302" y="1082914"/>
                  <a:pt x="1679678" y="852129"/>
                </a:cubicBezTo>
                <a:cubicBezTo>
                  <a:pt x="2133054" y="621344"/>
                  <a:pt x="2720258" y="0"/>
                  <a:pt x="2720258" y="0"/>
                </a:cubicBezTo>
              </a:path>
            </a:pathLst>
          </a:cu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74839" y="4963153"/>
            <a:ext cx="8668774" cy="813299"/>
          </a:xfrm>
          <a:custGeom>
            <a:avLst/>
            <a:gdLst>
              <a:gd name="connsiteX0" fmla="*/ 0 w 8668774"/>
              <a:gd name="connsiteY0" fmla="*/ 420008 h 813299"/>
              <a:gd name="connsiteX1" fmla="*/ 2884129 w 8668774"/>
              <a:gd name="connsiteY1" fmla="*/ 10331 h 813299"/>
              <a:gd name="connsiteX2" fmla="*/ 5932129 w 8668774"/>
              <a:gd name="connsiteY2" fmla="*/ 182395 h 813299"/>
              <a:gd name="connsiteX3" fmla="*/ 8668774 w 8668774"/>
              <a:gd name="connsiteY3" fmla="*/ 813299 h 81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8774" h="813299">
                <a:moveTo>
                  <a:pt x="0" y="420008"/>
                </a:moveTo>
                <a:cubicBezTo>
                  <a:pt x="947720" y="234970"/>
                  <a:pt x="1895441" y="49933"/>
                  <a:pt x="2884129" y="10331"/>
                </a:cubicBezTo>
                <a:cubicBezTo>
                  <a:pt x="3872817" y="-29271"/>
                  <a:pt x="4968022" y="48567"/>
                  <a:pt x="5932129" y="182395"/>
                </a:cubicBezTo>
                <a:cubicBezTo>
                  <a:pt x="6896237" y="316223"/>
                  <a:pt x="8215398" y="732729"/>
                  <a:pt x="8668774" y="813299"/>
                </a:cubicBezTo>
              </a:path>
            </a:pathLst>
          </a:custGeom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sp>
        <p:nvSpPr>
          <p:cNvPr id="62" name="Right Brace 61"/>
          <p:cNvSpPr/>
          <p:nvPr/>
        </p:nvSpPr>
        <p:spPr>
          <a:xfrm>
            <a:off x="8097473" y="1353737"/>
            <a:ext cx="286413" cy="1092162"/>
          </a:xfrm>
          <a:prstGeom prst="rightBrace">
            <a:avLst/>
          </a:prstGeom>
          <a:ln w="635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solidFill>
                <a:srgbClr val="4C9F38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22018" y="1734111"/>
            <a:ext cx="982184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i="1" dirty="0" err="1">
                <a:solidFill>
                  <a:srgbClr val="008000"/>
                </a:solidFill>
              </a:rPr>
              <a:t>Período</a:t>
            </a:r>
            <a:r>
              <a:rPr lang="en-US" b="1" i="1" dirty="0">
                <a:solidFill>
                  <a:srgbClr val="008000"/>
                </a:solidFill>
              </a:rPr>
              <a:t> de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6467" y="1743550"/>
            <a:ext cx="32859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 dirty="0">
                <a:solidFill>
                  <a:srgbClr val="008000"/>
                </a:solidFill>
              </a:rPr>
              <a:t>Agenda 2063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501284" y="1444360"/>
            <a:ext cx="32859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 dirty="0">
                <a:solidFill>
                  <a:srgbClr val="008000"/>
                </a:solidFill>
              </a:rPr>
              <a:t>Agenda 2030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71048" y="2006176"/>
            <a:ext cx="338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008000"/>
                </a:solidFill>
              </a:rPr>
              <a:t>5 </a:t>
            </a:r>
            <a:r>
              <a:rPr lang="en-US" sz="2000" i="1" dirty="0" err="1" smtClean="0">
                <a:solidFill>
                  <a:srgbClr val="008000"/>
                </a:solidFill>
              </a:rPr>
              <a:t>prioridades</a:t>
            </a:r>
            <a:r>
              <a:rPr lang="en-US" sz="2000" i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008000"/>
                </a:solidFill>
              </a:rPr>
              <a:t>del </a:t>
            </a:r>
            <a:r>
              <a:rPr lang="en-US" sz="2000" i="1" dirty="0">
                <a:solidFill>
                  <a:srgbClr val="008000"/>
                </a:solidFill>
              </a:rPr>
              <a:t>BAFD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3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96489" y="748792"/>
            <a:ext cx="7049533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Helvetica"/>
              </a:rPr>
              <a:t>A.3 </a:t>
            </a:r>
            <a:r>
              <a:rPr lang="en-US" sz="3600" dirty="0" err="1">
                <a:latin typeface="Helvetica"/>
              </a:rPr>
              <a:t>Modelo</a:t>
            </a:r>
            <a:r>
              <a:rPr lang="en-US" sz="3600" dirty="0">
                <a:latin typeface="Helvetica"/>
              </a:rPr>
              <a:t> CISA-I</a:t>
            </a:r>
            <a:endParaRPr lang="en-US" sz="2800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A.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Antecedentes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742" y="6415548"/>
            <a:ext cx="4050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Adaptado</a:t>
            </a:r>
            <a:r>
              <a:rPr lang="en-US" sz="1600" dirty="0">
                <a:solidFill>
                  <a:schemeClr val="bg1"/>
                </a:solidFill>
              </a:rPr>
              <a:t> de un </a:t>
            </a:r>
            <a:r>
              <a:rPr lang="en-US" sz="1600" dirty="0" err="1">
                <a:solidFill>
                  <a:schemeClr val="bg1"/>
                </a:solidFill>
              </a:rPr>
              <a:t>caso</a:t>
            </a:r>
            <a:r>
              <a:rPr lang="en-US" sz="1600" dirty="0">
                <a:solidFill>
                  <a:schemeClr val="bg1"/>
                </a:solidFill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</a:rPr>
              <a:t>estudio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sobre</a:t>
            </a:r>
            <a:r>
              <a:rPr lang="en-US" sz="1600" dirty="0">
                <a:solidFill>
                  <a:schemeClr val="bg1"/>
                </a:solidFill>
              </a:rPr>
              <a:t> Uganda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874060" y="1467103"/>
            <a:ext cx="10989233" cy="4762777"/>
            <a:chOff x="732119" y="1467103"/>
            <a:chExt cx="10989233" cy="4762777"/>
          </a:xfrm>
        </p:grpSpPr>
        <p:grpSp>
          <p:nvGrpSpPr>
            <p:cNvPr id="54" name="Group 53"/>
            <p:cNvGrpSpPr/>
            <p:nvPr/>
          </p:nvGrpSpPr>
          <p:grpSpPr>
            <a:xfrm>
              <a:off x="732119" y="1467103"/>
              <a:ext cx="10989233" cy="4762777"/>
              <a:chOff x="1573162" y="1409745"/>
              <a:chExt cx="9004722" cy="4762777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573162" y="1417477"/>
                <a:ext cx="9004722" cy="4755045"/>
                <a:chOff x="1573162" y="1417477"/>
                <a:chExt cx="9004722" cy="4755045"/>
              </a:xfrm>
            </p:grpSpPr>
            <p:sp>
              <p:nvSpPr>
                <p:cNvPr id="3" name="Rounded Rectangle 2"/>
                <p:cNvSpPr/>
                <p:nvPr/>
              </p:nvSpPr>
              <p:spPr>
                <a:xfrm>
                  <a:off x="1589548" y="1417477"/>
                  <a:ext cx="3509595" cy="1310974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  <a:alpha val="9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1573162" y="2834957"/>
                  <a:ext cx="3525981" cy="1655106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ffectLst>
                  <a:outerShdw blurRad="38100" dist="25400" dir="2700000" algn="tl" rotWithShape="0">
                    <a:srgbClr val="000000">
                      <a:alpha val="60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1589564" y="4637536"/>
                  <a:ext cx="3546308" cy="1425677"/>
                </a:xfrm>
                <a:prstGeom prst="roundRect">
                  <a:avLst/>
                </a:prstGeom>
                <a:solidFill>
                  <a:srgbClr val="56C02B">
                    <a:alpha val="3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462397" y="1491221"/>
                  <a:ext cx="2540000" cy="1229032"/>
                </a:xfrm>
                <a:prstGeom prst="ellipse">
                  <a:avLst/>
                </a:prstGeom>
                <a:solidFill>
                  <a:schemeClr val="accent3">
                    <a:lumMod val="75000"/>
                    <a:alpha val="9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5450144" y="3109741"/>
                  <a:ext cx="2540000" cy="1229032"/>
                </a:xfrm>
                <a:prstGeom prst="ellipse">
                  <a:avLst/>
                </a:prstGeom>
                <a:solidFill>
                  <a:schemeClr val="accent3">
                    <a:lumMod val="75000"/>
                    <a:alpha val="9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462388" y="4580183"/>
                  <a:ext cx="2540000" cy="1229032"/>
                </a:xfrm>
                <a:prstGeom prst="ellipse">
                  <a:avLst/>
                </a:prstGeom>
                <a:solidFill>
                  <a:schemeClr val="accent3">
                    <a:lumMod val="75000"/>
                    <a:alpha val="9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8963754" y="2417086"/>
                  <a:ext cx="1614130" cy="2408908"/>
                </a:xfrm>
                <a:prstGeom prst="roundRect">
                  <a:avLst/>
                </a:prstGeom>
                <a:solidFill>
                  <a:srgbClr val="800000">
                    <a:alpha val="9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9031947" y="2628419"/>
                  <a:ext cx="1510392" cy="16312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err="1">
                      <a:solidFill>
                        <a:schemeClr val="bg1"/>
                      </a:solidFill>
                    </a:rPr>
                    <a:t>Nivel</a:t>
                  </a:r>
                  <a:r>
                    <a:rPr lang="en-US" sz="20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2000" dirty="0" err="1">
                      <a:solidFill>
                        <a:schemeClr val="bg1"/>
                      </a:solidFill>
                    </a:rPr>
                    <a:t>estable</a:t>
                  </a:r>
                  <a:r>
                    <a:rPr lang="en-US" sz="2000" dirty="0">
                      <a:solidFill>
                        <a:schemeClr val="bg1"/>
                      </a:solidFill>
                    </a:rPr>
                    <a:t> de</a:t>
                  </a:r>
                </a:p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2000" dirty="0" err="1">
                      <a:solidFill>
                        <a:schemeClr val="bg1"/>
                      </a:solidFill>
                    </a:rPr>
                    <a:t>inclusión</a:t>
                  </a:r>
                  <a:endParaRPr lang="en-US" sz="200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2000" dirty="0" smtClean="0">
                      <a:solidFill>
                        <a:schemeClr val="bg1"/>
                      </a:solidFill>
                    </a:rPr>
                    <a:t>Y</a:t>
                  </a:r>
                  <a:endParaRPr lang="en-US" sz="200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2000" dirty="0" err="1" smtClean="0">
                      <a:solidFill>
                        <a:schemeClr val="bg1"/>
                      </a:solidFill>
                    </a:rPr>
                    <a:t>desarrollo</a:t>
                  </a:r>
                  <a:endParaRPr lang="en-US" sz="200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x-none" sz="2000" dirty="0">
                      <a:solidFill>
                        <a:schemeClr val="bg1"/>
                      </a:solidFill>
                    </a:rPr>
                    <a:t>sostenible</a:t>
                  </a:r>
                  <a:endParaRPr lang="en-US" sz="20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7" name="Elbow Connector 6"/>
                <p:cNvCxnSpPr>
                  <a:stCxn id="10" idx="2"/>
                  <a:endCxn id="13" idx="4"/>
                </p:cNvCxnSpPr>
                <p:nvPr/>
              </p:nvCxnSpPr>
              <p:spPr>
                <a:xfrm rot="5400000" flipH="1" flipV="1">
                  <a:off x="4920554" y="4251379"/>
                  <a:ext cx="253998" cy="3369670"/>
                </a:xfrm>
                <a:prstGeom prst="bentConnector3">
                  <a:avLst>
                    <a:gd name="adj1" fmla="val -90001"/>
                  </a:avLst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5867070" y="1917297"/>
                  <a:ext cx="16486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Estado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desarrollista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5546161" y="3299071"/>
                  <a:ext cx="2315003" cy="840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err="1">
                      <a:solidFill>
                        <a:schemeClr val="bg1"/>
                      </a:solidFill>
                    </a:rPr>
                    <a:t>Cambios</a:t>
                  </a:r>
                  <a:r>
                    <a:rPr lang="en-US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en</a:t>
                  </a:r>
                  <a:r>
                    <a:rPr lang="en-US" dirty="0">
                      <a:solidFill>
                        <a:schemeClr val="bg1"/>
                      </a:solidFill>
                    </a:rPr>
                    <a:t> la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producción</a:t>
                  </a:r>
                  <a:endParaRPr lang="en-US" dirty="0">
                    <a:solidFill>
                      <a:schemeClr val="bg1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600" dirty="0">
                      <a:solidFill>
                        <a:schemeClr val="bg1"/>
                      </a:solidFill>
                    </a:rPr>
                    <a:t>y</a:t>
                  </a:r>
                  <a:endParaRPr lang="en-US" dirty="0">
                    <a:solidFill>
                      <a:schemeClr val="bg1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>
                      <a:solidFill>
                        <a:schemeClr val="bg1"/>
                      </a:solidFill>
                    </a:rPr>
                    <a:t>e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n los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patrones</a:t>
                  </a:r>
                  <a:r>
                    <a:rPr lang="en-US" dirty="0">
                      <a:solidFill>
                        <a:schemeClr val="bg1"/>
                      </a:solidFill>
                    </a:rPr>
                    <a:t> de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consumo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937754" y="4981507"/>
                  <a:ext cx="16259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err="1">
                      <a:solidFill>
                        <a:schemeClr val="bg1"/>
                      </a:solidFill>
                    </a:rPr>
                    <a:t>Desarrollo</a:t>
                  </a:r>
                  <a:r>
                    <a:rPr lang="en-US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dirty="0" err="1">
                      <a:solidFill>
                        <a:schemeClr val="bg1"/>
                      </a:solidFill>
                    </a:rPr>
                    <a:t>humano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621949" y="2869910"/>
                  <a:ext cx="3550888" cy="1600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Industrialización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Entorno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propicio</a:t>
                  </a:r>
                  <a:r>
                    <a:rPr lang="en-US" sz="1400" dirty="0"/>
                    <a:t> a </a:t>
                  </a:r>
                  <a:r>
                    <a:rPr lang="en-US" sz="1400" dirty="0" err="1"/>
                    <a:t>los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negocios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/>
                    <a:t>Sistema </a:t>
                  </a:r>
                  <a:r>
                    <a:rPr lang="en-US" sz="1400" dirty="0" err="1"/>
                    <a:t>financiero</a:t>
                  </a:r>
                  <a:r>
                    <a:rPr lang="en-US" sz="1400" dirty="0"/>
                    <a:t> y </a:t>
                  </a:r>
                  <a:r>
                    <a:rPr lang="en-US" sz="1400" dirty="0" err="1"/>
                    <a:t>bancario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sólido</a:t>
                  </a:r>
                  <a:r>
                    <a:rPr lang="en-US" sz="1400" dirty="0"/>
                    <a:t> y </a:t>
                  </a:r>
                  <a:r>
                    <a:rPr lang="en-US" sz="1400" dirty="0" err="1"/>
                    <a:t>competititvo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Economía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impulsada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por</a:t>
                  </a:r>
                  <a:r>
                    <a:rPr lang="en-US" sz="1400" dirty="0"/>
                    <a:t> la </a:t>
                  </a:r>
                  <a:r>
                    <a:rPr lang="en-US" sz="1400" dirty="0" err="1" smtClean="0"/>
                    <a:t>tecnología</a:t>
                  </a:r>
                  <a:r>
                    <a:rPr lang="en-US" sz="1400" dirty="0" smtClean="0"/>
                    <a:t> y </a:t>
                  </a:r>
                  <a:r>
                    <a:rPr lang="en-US" sz="1400" dirty="0"/>
                    <a:t>la </a:t>
                  </a:r>
                  <a:r>
                    <a:rPr lang="en-US" sz="1400" dirty="0" err="1"/>
                    <a:t>innovación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x-none" sz="1400" dirty="0"/>
                    <a:t>Economía verde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Integración</a:t>
                  </a:r>
                  <a:r>
                    <a:rPr lang="en-US" sz="1400" dirty="0"/>
                    <a:t> regional </a:t>
                  </a:r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 smtClean="0"/>
                    <a:t>Relaci</a:t>
                  </a:r>
                  <a:r>
                    <a:rPr lang="es-ES_tradnl" sz="1400" dirty="0" err="1" smtClean="0"/>
                    <a:t>ón</a:t>
                  </a:r>
                  <a:r>
                    <a:rPr lang="en-US" sz="1400" dirty="0" smtClean="0"/>
                    <a:t> base </a:t>
                  </a:r>
                  <a:r>
                    <a:rPr lang="en-US" sz="1400" dirty="0" err="1" smtClean="0"/>
                    <a:t>impositiva</a:t>
                  </a:r>
                  <a:r>
                    <a:rPr lang="en-US" sz="1400" dirty="0" err="1"/>
                    <a:t>-</a:t>
                  </a:r>
                  <a:r>
                    <a:rPr lang="en-US" sz="1400" dirty="0" err="1" smtClean="0"/>
                    <a:t>ingresos</a:t>
                  </a:r>
                  <a:r>
                    <a:rPr lang="en-US" sz="1400" dirty="0" smtClean="0"/>
                    <a:t> </a:t>
                  </a:r>
                  <a:r>
                    <a:rPr lang="en-US" sz="1400" dirty="0" err="1"/>
                    <a:t>fiscales</a:t>
                  </a:r>
                  <a:r>
                    <a:rPr lang="en-US" sz="1400" dirty="0"/>
                    <a:t> </a:t>
                  </a:r>
                  <a:r>
                    <a:rPr lang="en-US" sz="1400" dirty="0" err="1" smtClean="0"/>
                    <a:t>creciente</a:t>
                  </a:r>
                  <a:endParaRPr lang="en-US" sz="1400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91726" y="4572084"/>
                  <a:ext cx="3770661" cy="1600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Mejorar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ingresos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rurales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Establecer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redes</a:t>
                  </a:r>
                  <a:r>
                    <a:rPr lang="en-US" sz="1400" dirty="0"/>
                    <a:t> de </a:t>
                  </a:r>
                  <a:r>
                    <a:rPr lang="en-US" sz="1400" dirty="0" err="1"/>
                    <a:t>seguridad</a:t>
                  </a:r>
                  <a:r>
                    <a:rPr lang="en-US" sz="1400" dirty="0"/>
                    <a:t> social y </a:t>
                  </a:r>
                  <a:r>
                    <a:rPr lang="en-US" sz="1400" dirty="0" err="1"/>
                    <a:t>transferencias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monetarias</a:t>
                  </a:r>
                  <a:endParaRPr lang="en-US" sz="1400" dirty="0"/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/>
                    <a:t>Un </a:t>
                  </a:r>
                  <a:r>
                    <a:rPr lang="en-US" sz="1400" dirty="0" err="1"/>
                    <a:t>sistema</a:t>
                  </a:r>
                  <a:r>
                    <a:rPr lang="en-US" sz="1400" dirty="0"/>
                    <a:t> </a:t>
                  </a:r>
                  <a:r>
                    <a:rPr lang="en-US" sz="1400" dirty="0" err="1"/>
                    <a:t>educativo</a:t>
                  </a:r>
                  <a:r>
                    <a:rPr lang="en-US" sz="1400" dirty="0"/>
                    <a:t> que </a:t>
                  </a:r>
                  <a:r>
                    <a:rPr lang="en-US" sz="1400" dirty="0" err="1"/>
                    <a:t>mejore</a:t>
                  </a:r>
                  <a:r>
                    <a:rPr lang="en-US" sz="1400" dirty="0"/>
                    <a:t> la </a:t>
                  </a:r>
                  <a:r>
                    <a:rPr lang="en-US" sz="1400" dirty="0" err="1"/>
                    <a:t>actitud</a:t>
                  </a:r>
                  <a:r>
                    <a:rPr lang="en-US" sz="1400" dirty="0"/>
                    <a:t> y el </a:t>
                  </a:r>
                  <a:r>
                    <a:rPr lang="en-US" sz="1400" dirty="0" err="1"/>
                    <a:t>comportamiento</a:t>
                  </a:r>
                  <a:r>
                    <a:rPr lang="en-US" sz="1400" dirty="0"/>
                    <a:t> </a:t>
                  </a:r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Sistemas</a:t>
                  </a:r>
                  <a:r>
                    <a:rPr lang="en-US" sz="1400" dirty="0"/>
                    <a:t> de </a:t>
                  </a:r>
                  <a:r>
                    <a:rPr lang="en-US" sz="1400" dirty="0" err="1"/>
                    <a:t>planificación</a:t>
                  </a:r>
                  <a:r>
                    <a:rPr lang="en-US" sz="1400" dirty="0"/>
                    <a:t> sanitaria</a:t>
                  </a:r>
                </a:p>
                <a:p>
                  <a:pPr marL="285750" indent="-285750">
                    <a:buFont typeface="Arial"/>
                    <a:buChar char="•"/>
                  </a:pPr>
                  <a:r>
                    <a:rPr lang="en-US" sz="1400" dirty="0" err="1"/>
                    <a:t>Urbanización</a:t>
                  </a:r>
                  <a:endParaRPr lang="en-US" sz="1400" dirty="0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720151" y="2751390"/>
                  <a:ext cx="0" cy="335938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6714029" y="4284499"/>
                  <a:ext cx="0" cy="335938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urved Connector 40"/>
                <p:cNvCxnSpPr>
                  <a:stCxn id="13" idx="6"/>
                </p:cNvCxnSpPr>
                <p:nvPr/>
              </p:nvCxnSpPr>
              <p:spPr>
                <a:xfrm flipV="1">
                  <a:off x="8002388" y="4253171"/>
                  <a:ext cx="983906" cy="941528"/>
                </a:xfrm>
                <a:prstGeom prst="curvedConnector3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urved Connector 43"/>
                <p:cNvCxnSpPr>
                  <a:stCxn id="12" idx="6"/>
                  <a:endCxn id="14" idx="1"/>
                </p:cNvCxnSpPr>
                <p:nvPr/>
              </p:nvCxnSpPr>
              <p:spPr>
                <a:xfrm flipV="1">
                  <a:off x="7990144" y="3621540"/>
                  <a:ext cx="973610" cy="102717"/>
                </a:xfrm>
                <a:prstGeom prst="curvedConnector3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urved Connector 46"/>
                <p:cNvCxnSpPr>
                  <a:stCxn id="4" idx="6"/>
                </p:cNvCxnSpPr>
                <p:nvPr/>
              </p:nvCxnSpPr>
              <p:spPr>
                <a:xfrm>
                  <a:off x="8002397" y="2105737"/>
                  <a:ext cx="953150" cy="753813"/>
                </a:xfrm>
                <a:prstGeom prst="curvedConnector3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1654848" y="1409745"/>
                <a:ext cx="325744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/>
                  <a:buChar char="•"/>
                </a:pPr>
                <a:r>
                  <a:rPr lang="en-US" sz="1400" dirty="0"/>
                  <a:t>Una </a:t>
                </a:r>
                <a:r>
                  <a:rPr lang="en-US" sz="1400" dirty="0" err="1"/>
                  <a:t>visión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clara</a:t>
                </a:r>
                <a:r>
                  <a:rPr lang="en-US" sz="1400" dirty="0"/>
                  <a:t> y </a:t>
                </a:r>
                <a:r>
                  <a:rPr lang="en-US" sz="1400" dirty="0" err="1"/>
                  <a:t>compartida</a:t>
                </a:r>
                <a:endParaRPr lang="en-US" sz="1400" dirty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err="1"/>
                  <a:t>Capacidad</a:t>
                </a:r>
                <a:r>
                  <a:rPr lang="en-US" sz="1400" dirty="0"/>
                  <a:t> </a:t>
                </a:r>
                <a:r>
                  <a:rPr lang="en-US" sz="1400" dirty="0" err="1"/>
                  <a:t>institucional</a:t>
                </a:r>
                <a:r>
                  <a:rPr lang="en-US" sz="1400" dirty="0"/>
                  <a:t> </a:t>
                </a:r>
                <a:r>
                  <a:rPr lang="en-US" sz="1400" dirty="0" err="1" smtClean="0"/>
                  <a:t>eficiente</a:t>
                </a:r>
                <a:r>
                  <a:rPr lang="en-US" sz="1400" dirty="0" smtClean="0"/>
                  <a:t>, </a:t>
                </a:r>
                <a:r>
                  <a:rPr lang="en-US" sz="1400" dirty="0" err="1"/>
                  <a:t>apoyada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por</a:t>
                </a:r>
                <a:r>
                  <a:rPr lang="en-US" sz="1400" dirty="0"/>
                  <a:t> los </a:t>
                </a:r>
                <a:r>
                  <a:rPr lang="en-US" sz="1400" dirty="0" err="1"/>
                  <a:t>recursos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adecuados</a:t>
                </a:r>
                <a:r>
                  <a:rPr lang="en-US" sz="1400" dirty="0"/>
                  <a:t> 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err="1"/>
                  <a:t>Atraer</a:t>
                </a:r>
                <a:r>
                  <a:rPr lang="en-US" sz="1400" dirty="0"/>
                  <a:t> </a:t>
                </a:r>
                <a:r>
                  <a:rPr lang="en-US" sz="1400" dirty="0" err="1" smtClean="0"/>
                  <a:t>inversiones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a los </a:t>
                </a:r>
                <a:r>
                  <a:rPr lang="en-US" sz="1400" dirty="0" err="1"/>
                  <a:t>sectores</a:t>
                </a:r>
                <a:r>
                  <a:rPr lang="en-US" sz="1400" dirty="0"/>
                  <a:t> clave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err="1"/>
                  <a:t>Servicios</a:t>
                </a:r>
                <a:r>
                  <a:rPr lang="en-US" sz="1400" dirty="0"/>
                  <a:t> socio-</a:t>
                </a:r>
                <a:r>
                  <a:rPr lang="en-US" sz="1400" dirty="0" err="1"/>
                  <a:t>económicos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básicos</a:t>
                </a:r>
                <a:endParaRPr lang="en-US" sz="1400" dirty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/>
                  <a:t>Cero </a:t>
                </a:r>
                <a:r>
                  <a:rPr lang="en-US" sz="1400" dirty="0" err="1"/>
                  <a:t>corrupción</a:t>
                </a:r>
                <a:endParaRPr lang="en-US" sz="1400" dirty="0"/>
              </a:p>
            </p:txBody>
          </p:sp>
        </p:grpSp>
        <p:cxnSp>
          <p:nvCxnSpPr>
            <p:cNvPr id="25" name="Elbow Connector 24"/>
            <p:cNvCxnSpPr/>
            <p:nvPr/>
          </p:nvCxnSpPr>
          <p:spPr>
            <a:xfrm rot="16200000" flipH="1">
              <a:off x="4770809" y="-708988"/>
              <a:ext cx="73744" cy="4441390"/>
            </a:xfrm>
            <a:prstGeom prst="bentConnector3">
              <a:avLst>
                <a:gd name="adj1" fmla="val -158035"/>
              </a:avLst>
            </a:prstGeom>
            <a:ln>
              <a:solidFill>
                <a:schemeClr val="tx1">
                  <a:alpha val="8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4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266034" y="756985"/>
            <a:ext cx="656388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Helvetica"/>
              </a:rPr>
              <a:t>A.4   </a:t>
            </a:r>
            <a:r>
              <a:rPr lang="en-US" sz="3600" dirty="0" err="1">
                <a:latin typeface="Helvetica"/>
              </a:rPr>
              <a:t>Análisis</a:t>
            </a:r>
            <a:r>
              <a:rPr lang="en-US" sz="3600" dirty="0">
                <a:latin typeface="Helvetica"/>
              </a:rPr>
              <a:t> del </a:t>
            </a:r>
            <a:r>
              <a:rPr lang="en-US" sz="3600" dirty="0" err="1">
                <a:latin typeface="Helvetica"/>
              </a:rPr>
              <a:t>Modelo</a:t>
            </a:r>
            <a:r>
              <a:rPr lang="en-US" sz="3600" dirty="0">
                <a:latin typeface="Helvetica"/>
              </a:rPr>
              <a:t> CISA-I </a:t>
            </a:r>
            <a:endParaRPr lang="en-US" sz="2800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A.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Antecedentes</a:t>
            </a:r>
            <a:r>
              <a:rPr lang="en-US" sz="2000" dirty="0">
                <a:solidFill>
                  <a:schemeClr val="bg1"/>
                </a:solidFill>
                <a:latin typeface="Helvetica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952404" y="1210627"/>
            <a:ext cx="9022642" cy="70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Análisis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de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surgimiento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con un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enfoque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en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13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casos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de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estudio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de 27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países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 </a:t>
            </a:r>
          </a:p>
          <a:p>
            <a:pPr algn="ctr"/>
            <a:r>
              <a:rPr lang="en-US" sz="1800" i="1" dirty="0">
                <a:solidFill>
                  <a:schemeClr val="tx1"/>
                </a:solidFill>
                <a:latin typeface="Helvetica"/>
              </a:rPr>
              <a:t>que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aplican</a:t>
            </a:r>
            <a:r>
              <a:rPr lang="en-US" sz="1800" i="1" dirty="0">
                <a:solidFill>
                  <a:schemeClr val="tx1"/>
                </a:solidFill>
                <a:latin typeface="Helvetica"/>
              </a:rPr>
              <a:t> planes de </a:t>
            </a:r>
            <a:r>
              <a:rPr lang="en-US" sz="1800" i="1" dirty="0" err="1">
                <a:solidFill>
                  <a:schemeClr val="tx1"/>
                </a:solidFill>
                <a:latin typeface="Helvetica"/>
              </a:rPr>
              <a:t>surgimiento</a:t>
            </a:r>
            <a:endParaRPr lang="en-US" sz="1800" dirty="0">
              <a:solidFill>
                <a:schemeClr val="tx1"/>
              </a:solidFill>
              <a:latin typeface="Helvetica"/>
            </a:endParaRPr>
          </a:p>
        </p:txBody>
      </p:sp>
      <p:pic>
        <p:nvPicPr>
          <p:cNvPr id="4" name="africa.jpg" descr="/Users/SebastianVenable/Dropbox/UNDP/UNDP General Information/africa.jp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32" y="1868728"/>
            <a:ext cx="4916128" cy="44479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49452" y="1899905"/>
            <a:ext cx="1103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8000"/>
                </a:solidFill>
              </a:rPr>
              <a:t>Marruecos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78737" y="2896418"/>
            <a:ext cx="1172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8000"/>
                </a:solidFill>
              </a:rPr>
              <a:t>Cabo</a:t>
            </a:r>
            <a:r>
              <a:rPr lang="en-US" sz="1600" b="1" dirty="0">
                <a:solidFill>
                  <a:srgbClr val="008000"/>
                </a:solidFill>
              </a:rPr>
              <a:t> Verde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21690" y="3193030"/>
            <a:ext cx="847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Senegal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15280" y="3854368"/>
            <a:ext cx="1729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Guinea </a:t>
            </a:r>
            <a:r>
              <a:rPr lang="en-US" sz="1600" b="1" dirty="0" err="1">
                <a:solidFill>
                  <a:srgbClr val="008000"/>
                </a:solidFill>
              </a:rPr>
              <a:t>Ecuatorial</a:t>
            </a:r>
            <a:r>
              <a:rPr lang="en-US" sz="1600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03399" y="4161528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</a:rPr>
              <a:t>Gab</a:t>
            </a:r>
            <a:r>
              <a:rPr lang="es-ES_tradnl" sz="1600" b="1" dirty="0" err="1" smtClean="0">
                <a:solidFill>
                  <a:srgbClr val="008000"/>
                </a:solidFill>
              </a:rPr>
              <a:t>ó</a:t>
            </a:r>
            <a:r>
              <a:rPr lang="en-US" sz="1600" b="1" dirty="0" smtClean="0">
                <a:solidFill>
                  <a:srgbClr val="008000"/>
                </a:solidFill>
              </a:rPr>
              <a:t>n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41750" y="5890332"/>
            <a:ext cx="979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8000"/>
                </a:solidFill>
              </a:rPr>
              <a:t>Sudáfrica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86249" y="3076152"/>
            <a:ext cx="773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8000"/>
                </a:solidFill>
              </a:rPr>
              <a:t>Etiopía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47697" y="4170672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Uganda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54055" y="4078129"/>
            <a:ext cx="87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Rwanda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48602" y="4350054"/>
            <a:ext cx="923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8000"/>
                </a:solidFill>
              </a:rPr>
              <a:t>Tanzanía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48009" y="4974261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Mauricio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51054" y="3970492"/>
            <a:ext cx="657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Kenia</a:t>
            </a:r>
          </a:p>
        </p:txBody>
      </p:sp>
      <p:sp>
        <p:nvSpPr>
          <p:cNvPr id="49" name="Oval 48"/>
          <p:cNvSpPr/>
          <p:nvPr/>
        </p:nvSpPr>
        <p:spPr>
          <a:xfrm>
            <a:off x="2479962" y="5234214"/>
            <a:ext cx="1023070" cy="935058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solidFill>
              <a:srgbClr val="FF0000"/>
            </a:solidFill>
          </a:ln>
          <a:effectLst>
            <a:outerShdw blurRad="38100" dist="635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 err="1"/>
              <a:t>Países</a:t>
            </a:r>
            <a:r>
              <a:rPr lang="en-US" sz="1100" b="1" dirty="0"/>
              <a:t> que </a:t>
            </a:r>
            <a:r>
              <a:rPr lang="en-US" sz="1100" b="1" dirty="0" err="1"/>
              <a:t>aplican</a:t>
            </a:r>
            <a:r>
              <a:rPr lang="en-US" sz="1100" b="1" dirty="0"/>
              <a:t> planes de </a:t>
            </a:r>
            <a:r>
              <a:rPr lang="en-US" sz="1100" b="1" dirty="0" err="1"/>
              <a:t>surgimiento</a:t>
            </a:r>
            <a:endParaRPr lang="en-US" sz="1100" b="1" dirty="0"/>
          </a:p>
        </p:txBody>
      </p:sp>
      <p:sp>
        <p:nvSpPr>
          <p:cNvPr id="51" name="Oval 50"/>
          <p:cNvSpPr/>
          <p:nvPr/>
        </p:nvSpPr>
        <p:spPr>
          <a:xfrm>
            <a:off x="4868005" y="3599590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940577" y="3518973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54613" y="3640412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1541" y="3678596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898006" y="3628747"/>
            <a:ext cx="1276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Côte d’Ivoire</a:t>
            </a:r>
          </a:p>
        </p:txBody>
      </p:sp>
      <p:sp>
        <p:nvSpPr>
          <p:cNvPr id="57" name="Oval 56"/>
          <p:cNvSpPr/>
          <p:nvPr/>
        </p:nvSpPr>
        <p:spPr>
          <a:xfrm>
            <a:off x="4513641" y="2102707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75101" y="3255322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508450" y="3070069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470194" y="4159844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10790" y="4026622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0875" y="5901899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999598" y="3545644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681753" y="4027754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988790" y="404283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545395" y="416829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891513" y="4485984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96662" y="5264197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37580" y="4281619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742241" y="3404457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962520" y="3445806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754822" y="311355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345520" y="311355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94577" y="3601671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757915" y="4910031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712381" y="415984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155404" y="4171659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783264" y="5412125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783264" y="4797799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6740194" y="5459380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179032" y="5435752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474380" y="2517706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950380" y="2417287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334334" y="2074683"/>
            <a:ext cx="89022" cy="89022"/>
          </a:xfrm>
          <a:prstGeom prst="ellipse">
            <a:avLst/>
          </a:prstGeom>
          <a:solidFill>
            <a:srgbClr val="FF00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1153534" y="5170714"/>
            <a:ext cx="1173055" cy="1057062"/>
            <a:chOff x="881406" y="4653643"/>
            <a:chExt cx="1173055" cy="1057062"/>
          </a:xfrm>
        </p:grpSpPr>
        <p:sp>
          <p:nvSpPr>
            <p:cNvPr id="86" name="TextBox 85"/>
            <p:cNvSpPr txBox="1"/>
            <p:nvPr/>
          </p:nvSpPr>
          <p:spPr>
            <a:xfrm>
              <a:off x="881406" y="4695042"/>
              <a:ext cx="11730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8000"/>
                  </a:solidFill>
                </a:rPr>
                <a:t>Los </a:t>
              </a:r>
              <a:r>
                <a:rPr lang="en-US" sz="1200" b="1" dirty="0" err="1">
                  <a:solidFill>
                    <a:srgbClr val="008000"/>
                  </a:solidFill>
                </a:rPr>
                <a:t>países</a:t>
              </a:r>
              <a:endParaRPr lang="en-US" sz="1200" b="1" dirty="0">
                <a:solidFill>
                  <a:srgbClr val="008000"/>
                </a:solidFill>
              </a:endParaRPr>
            </a:p>
            <a:p>
              <a:pPr algn="ctr"/>
              <a:r>
                <a:rPr lang="en-US" sz="1200" b="1" dirty="0">
                  <a:solidFill>
                    <a:srgbClr val="008000"/>
                  </a:solidFill>
                </a:rPr>
                <a:t> </a:t>
              </a:r>
              <a:r>
                <a:rPr lang="en-US" sz="1200" b="1" dirty="0" err="1">
                  <a:solidFill>
                    <a:srgbClr val="008000"/>
                  </a:solidFill>
                </a:rPr>
                <a:t>en</a:t>
              </a:r>
              <a:r>
                <a:rPr lang="en-US" sz="1200" b="1" dirty="0">
                  <a:solidFill>
                    <a:srgbClr val="008000"/>
                  </a:solidFill>
                </a:rPr>
                <a:t> </a:t>
              </a:r>
              <a:r>
                <a:rPr lang="en-US" sz="1200" b="1" dirty="0" err="1">
                  <a:solidFill>
                    <a:srgbClr val="008000"/>
                  </a:solidFill>
                </a:rPr>
                <a:t>verde</a:t>
              </a:r>
              <a:endParaRPr lang="en-US" sz="1200" b="1" dirty="0">
                <a:solidFill>
                  <a:srgbClr val="008000"/>
                </a:solidFill>
              </a:endParaRPr>
            </a:p>
            <a:p>
              <a:pPr algn="ctr"/>
              <a:r>
                <a:rPr lang="x-none" sz="1200" b="1" dirty="0">
                  <a:solidFill>
                    <a:srgbClr val="008000"/>
                  </a:solidFill>
                </a:rPr>
                <a:t>son objeto de</a:t>
              </a:r>
            </a:p>
            <a:p>
              <a:pPr algn="ctr"/>
              <a:r>
                <a:rPr lang="x-none" sz="1200" b="1" dirty="0">
                  <a:solidFill>
                    <a:srgbClr val="008000"/>
                  </a:solidFill>
                </a:rPr>
                <a:t> casos de estudio</a:t>
              </a:r>
              <a:endParaRPr lang="en-US" sz="1200" b="1" dirty="0">
                <a:solidFill>
                  <a:srgbClr val="00800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54011" y="4653643"/>
              <a:ext cx="1040192" cy="1016000"/>
            </a:xfrm>
            <a:prstGeom prst="ellips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43965" y="4870052"/>
            <a:ext cx="3243901" cy="138499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800000"/>
                </a:solidFill>
              </a:rPr>
              <a:t>Criterios</a:t>
            </a:r>
            <a:r>
              <a:rPr lang="en-US" sz="1400" dirty="0">
                <a:solidFill>
                  <a:srgbClr val="800000"/>
                </a:solidFill>
              </a:rPr>
              <a:t> de </a:t>
            </a:r>
            <a:r>
              <a:rPr lang="en-US" sz="1400" dirty="0" err="1">
                <a:solidFill>
                  <a:srgbClr val="800000"/>
                </a:solidFill>
              </a:rPr>
              <a:t>selección</a:t>
            </a:r>
            <a:r>
              <a:rPr lang="en-US" sz="1400" dirty="0">
                <a:solidFill>
                  <a:srgbClr val="800000"/>
                </a:solidFill>
              </a:rPr>
              <a:t>: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 </a:t>
            </a:r>
            <a:r>
              <a:rPr lang="en-US" sz="1400" dirty="0" err="1"/>
              <a:t>Tener</a:t>
            </a:r>
            <a:r>
              <a:rPr lang="en-US" sz="1400" dirty="0"/>
              <a:t> un plan de </a:t>
            </a:r>
            <a:r>
              <a:rPr lang="en-US" sz="1400" dirty="0" err="1"/>
              <a:t>surgimiento</a:t>
            </a:r>
            <a:endParaRPr lang="en-US" sz="1400" dirty="0"/>
          </a:p>
          <a:p>
            <a:r>
              <a:rPr lang="en-US" sz="1400" dirty="0"/>
              <a:t>(ii) </a:t>
            </a:r>
            <a:r>
              <a:rPr lang="en-US" sz="1400" dirty="0" err="1"/>
              <a:t>Evaluación</a:t>
            </a:r>
            <a:r>
              <a:rPr lang="en-US" sz="1400" dirty="0"/>
              <a:t> regional</a:t>
            </a:r>
          </a:p>
          <a:p>
            <a:r>
              <a:rPr lang="en-US" sz="1400" dirty="0"/>
              <a:t>(iii) </a:t>
            </a:r>
            <a:r>
              <a:rPr lang="en-US" sz="1400" dirty="0" err="1"/>
              <a:t>Contexto</a:t>
            </a:r>
            <a:r>
              <a:rPr lang="en-US" sz="1400" dirty="0"/>
              <a:t> de </a:t>
            </a:r>
            <a:r>
              <a:rPr lang="en-US" sz="1400" dirty="0" err="1"/>
              <a:t>desarrollo</a:t>
            </a:r>
            <a:r>
              <a:rPr lang="en-US" sz="1400" dirty="0"/>
              <a:t>: PEID/PMAs</a:t>
            </a:r>
          </a:p>
          <a:p>
            <a:r>
              <a:rPr lang="en-US" sz="1400" dirty="0"/>
              <a:t>(iv) </a:t>
            </a:r>
            <a:r>
              <a:rPr lang="en-US" sz="1400" dirty="0" err="1"/>
              <a:t>Dependencia</a:t>
            </a:r>
            <a:r>
              <a:rPr lang="en-US" sz="1400" dirty="0"/>
              <a:t>/</a:t>
            </a:r>
            <a:r>
              <a:rPr lang="en-US" sz="1400" dirty="0" err="1"/>
              <a:t>independencia</a:t>
            </a:r>
            <a:r>
              <a:rPr lang="en-US" sz="1400" dirty="0"/>
              <a:t> </a:t>
            </a:r>
            <a:r>
              <a:rPr lang="en-US" sz="1400" dirty="0" err="1"/>
              <a:t>respecto</a:t>
            </a:r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  a </a:t>
            </a:r>
            <a:r>
              <a:rPr lang="en-US" sz="1400" dirty="0"/>
              <a:t>las </a:t>
            </a:r>
            <a:r>
              <a:rPr lang="en-US" sz="1400" dirty="0" err="1"/>
              <a:t>materias</a:t>
            </a:r>
            <a:r>
              <a:rPr lang="en-US" sz="1400" dirty="0"/>
              <a:t> </a:t>
            </a:r>
            <a:r>
              <a:rPr lang="en-US" sz="1400" dirty="0" err="1"/>
              <a:t>primas</a:t>
            </a:r>
            <a:endParaRPr lang="en-US" sz="1400" dirty="0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31" y="6415543"/>
            <a:ext cx="81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5 / 16</a:t>
            </a:r>
          </a:p>
        </p:txBody>
      </p:sp>
      <p:sp>
        <p:nvSpPr>
          <p:cNvPr id="55" name="Title 3"/>
          <p:cNvSpPr txBox="1">
            <a:spLocks/>
          </p:cNvSpPr>
          <p:nvPr/>
        </p:nvSpPr>
        <p:spPr>
          <a:xfrm>
            <a:off x="1403797" y="518869"/>
            <a:ext cx="9319139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Helvetica"/>
              </a:rPr>
              <a:t>B.1 </a:t>
            </a:r>
            <a:r>
              <a:rPr lang="en-US" sz="3600" dirty="0" err="1">
                <a:latin typeface="Helvetica"/>
              </a:rPr>
              <a:t>Tipologías</a:t>
            </a:r>
            <a:r>
              <a:rPr lang="en-US" sz="3600" dirty="0">
                <a:latin typeface="Helvetica"/>
              </a:rPr>
              <a:t> de </a:t>
            </a:r>
            <a:r>
              <a:rPr lang="en-US" sz="3600" dirty="0" err="1">
                <a:latin typeface="Helvetica"/>
              </a:rPr>
              <a:t>trayectorias</a:t>
            </a:r>
            <a:r>
              <a:rPr lang="en-US" sz="3600" dirty="0">
                <a:latin typeface="Helvetica"/>
              </a:rPr>
              <a:t> de </a:t>
            </a:r>
            <a:r>
              <a:rPr lang="en-US" sz="3600" dirty="0" err="1">
                <a:latin typeface="Helvetica"/>
              </a:rPr>
              <a:t>surgimiento</a:t>
            </a:r>
            <a:endParaRPr lang="en-US" sz="3600" dirty="0">
              <a:latin typeface="Helvetica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2387338" y="1072066"/>
            <a:ext cx="6544566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s-ES_tradnl" sz="2200" i="1" dirty="0" smtClean="0">
                <a:solidFill>
                  <a:schemeClr val="tx1"/>
                </a:solidFill>
                <a:latin typeface="Helvetica"/>
              </a:rPr>
              <a:t>Lecciones aprendidas</a:t>
            </a:r>
            <a:endParaRPr lang="es-ES_tradnl" sz="2200" dirty="0">
              <a:solidFill>
                <a:schemeClr val="tx1"/>
              </a:solidFill>
              <a:latin typeface="Helvetic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631168" y="2107638"/>
            <a:ext cx="2792808" cy="2285988"/>
            <a:chOff x="8037752" y="2143760"/>
            <a:chExt cx="2792808" cy="2285988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8047496" y="2143760"/>
              <a:ext cx="0" cy="2285988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8037752" y="4422349"/>
              <a:ext cx="2792808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9337411" y="1971082"/>
            <a:ext cx="197104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Trayectoria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ondulatoria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445999" y="4189863"/>
            <a:ext cx="31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</a:t>
            </a:r>
          </a:p>
        </p:txBody>
      </p:sp>
      <p:sp>
        <p:nvSpPr>
          <p:cNvPr id="27" name="Freeform 26"/>
          <p:cNvSpPr/>
          <p:nvPr/>
        </p:nvSpPr>
        <p:spPr>
          <a:xfrm>
            <a:off x="8640136" y="3194758"/>
            <a:ext cx="1341120" cy="375920"/>
          </a:xfrm>
          <a:custGeom>
            <a:avLst/>
            <a:gdLst>
              <a:gd name="connsiteX0" fmla="*/ 0 w 1767840"/>
              <a:gd name="connsiteY0" fmla="*/ 467440 h 467440"/>
              <a:gd name="connsiteX1" fmla="*/ 782320 w 1767840"/>
              <a:gd name="connsiteY1" fmla="*/ 30560 h 467440"/>
              <a:gd name="connsiteX2" fmla="*/ 1767840 w 1767840"/>
              <a:gd name="connsiteY2" fmla="*/ 30560 h 46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7840" h="467440">
                <a:moveTo>
                  <a:pt x="0" y="467440"/>
                </a:moveTo>
                <a:cubicBezTo>
                  <a:pt x="243840" y="285406"/>
                  <a:pt x="487680" y="103373"/>
                  <a:pt x="782320" y="30560"/>
                </a:cubicBezTo>
                <a:cubicBezTo>
                  <a:pt x="1076960" y="-42253"/>
                  <a:pt x="1527387" y="39027"/>
                  <a:pt x="1767840" y="30560"/>
                </a:cubicBezTo>
              </a:path>
            </a:pathLst>
          </a:cu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656136" y="3011878"/>
            <a:ext cx="1066800" cy="294640"/>
          </a:xfrm>
          <a:custGeom>
            <a:avLst/>
            <a:gdLst>
              <a:gd name="connsiteX0" fmla="*/ 0 w 1767840"/>
              <a:gd name="connsiteY0" fmla="*/ 467440 h 467440"/>
              <a:gd name="connsiteX1" fmla="*/ 782320 w 1767840"/>
              <a:gd name="connsiteY1" fmla="*/ 30560 h 467440"/>
              <a:gd name="connsiteX2" fmla="*/ 1767840 w 1767840"/>
              <a:gd name="connsiteY2" fmla="*/ 30560 h 46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7840" h="467440">
                <a:moveTo>
                  <a:pt x="0" y="467440"/>
                </a:moveTo>
                <a:cubicBezTo>
                  <a:pt x="243840" y="285406"/>
                  <a:pt x="487680" y="103373"/>
                  <a:pt x="782320" y="30560"/>
                </a:cubicBezTo>
                <a:cubicBezTo>
                  <a:pt x="1076960" y="-42253"/>
                  <a:pt x="1527387" y="39027"/>
                  <a:pt x="1767840" y="30560"/>
                </a:cubicBezTo>
              </a:path>
            </a:pathLst>
          </a:cu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0448616" y="2768038"/>
            <a:ext cx="1137920" cy="314960"/>
          </a:xfrm>
          <a:custGeom>
            <a:avLst/>
            <a:gdLst>
              <a:gd name="connsiteX0" fmla="*/ 0 w 1767840"/>
              <a:gd name="connsiteY0" fmla="*/ 467440 h 467440"/>
              <a:gd name="connsiteX1" fmla="*/ 782320 w 1767840"/>
              <a:gd name="connsiteY1" fmla="*/ 30560 h 467440"/>
              <a:gd name="connsiteX2" fmla="*/ 1767840 w 1767840"/>
              <a:gd name="connsiteY2" fmla="*/ 30560 h 46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7840" h="467440">
                <a:moveTo>
                  <a:pt x="0" y="467440"/>
                </a:moveTo>
                <a:cubicBezTo>
                  <a:pt x="243840" y="285406"/>
                  <a:pt x="487680" y="103373"/>
                  <a:pt x="782320" y="30560"/>
                </a:cubicBezTo>
                <a:cubicBezTo>
                  <a:pt x="1076960" y="-42253"/>
                  <a:pt x="1527387" y="39027"/>
                  <a:pt x="1767840" y="30560"/>
                </a:cubicBezTo>
              </a:path>
            </a:pathLst>
          </a:cu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9774302" y="3377298"/>
            <a:ext cx="140208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smtClean="0">
                <a:solidFill>
                  <a:srgbClr val="AB620E"/>
                </a:solidFill>
              </a:rPr>
              <a:t>Mauricio</a:t>
            </a:r>
            <a:endParaRPr lang="en-US" sz="1400" b="1" i="1" dirty="0">
              <a:solidFill>
                <a:srgbClr val="AB620E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774302" y="3671938"/>
            <a:ext cx="129032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err="1">
                <a:solidFill>
                  <a:srgbClr val="AB620E"/>
                </a:solidFill>
              </a:rPr>
              <a:t>Cabo</a:t>
            </a:r>
            <a:r>
              <a:rPr lang="en-US" sz="1400" b="1" i="1" dirty="0">
                <a:solidFill>
                  <a:srgbClr val="AB620E"/>
                </a:solidFill>
              </a:rPr>
              <a:t> Verde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774302" y="3986898"/>
            <a:ext cx="102616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err="1" smtClean="0">
                <a:solidFill>
                  <a:srgbClr val="AB620E"/>
                </a:solidFill>
              </a:rPr>
              <a:t>Etiop</a:t>
            </a:r>
            <a:r>
              <a:rPr lang="es-ES_tradnl" sz="1400" b="1" i="1" dirty="0" smtClean="0">
                <a:solidFill>
                  <a:srgbClr val="AB620E"/>
                </a:solidFill>
              </a:rPr>
              <a:t>í</a:t>
            </a:r>
            <a:r>
              <a:rPr lang="en-US" sz="1400" b="1" i="1" dirty="0" smtClean="0">
                <a:solidFill>
                  <a:srgbClr val="AB620E"/>
                </a:solidFill>
              </a:rPr>
              <a:t>a</a:t>
            </a:r>
            <a:endParaRPr lang="en-US" sz="1400" b="1" i="1" dirty="0">
              <a:solidFill>
                <a:srgbClr val="AB620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88578" y="2097478"/>
            <a:ext cx="2792808" cy="2285988"/>
            <a:chOff x="4938199" y="2153920"/>
            <a:chExt cx="2792808" cy="2285988"/>
          </a:xfrm>
        </p:grpSpPr>
        <p:cxnSp>
          <p:nvCxnSpPr>
            <p:cNvPr id="57" name="Straight Arrow Connector 56"/>
            <p:cNvCxnSpPr/>
            <p:nvPr/>
          </p:nvCxnSpPr>
          <p:spPr>
            <a:xfrm flipV="1">
              <a:off x="4948696" y="2153920"/>
              <a:ext cx="0" cy="2285988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4938199" y="4439657"/>
              <a:ext cx="2792808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386225" y="1886112"/>
            <a:ext cx="197104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rgbClr val="800000"/>
                </a:solidFill>
              </a:rPr>
              <a:t>Trayectoria</a:t>
            </a:r>
            <a:r>
              <a:rPr lang="en-US" sz="2400" dirty="0" smtClean="0">
                <a:solidFill>
                  <a:srgbClr val="800000"/>
                </a:solidFill>
              </a:rPr>
              <a:t> con </a:t>
            </a:r>
            <a:r>
              <a:rPr lang="en-US" sz="2400" dirty="0" err="1" smtClean="0">
                <a:solidFill>
                  <a:srgbClr val="800000"/>
                </a:solidFill>
              </a:rPr>
              <a:t>inflexi</a:t>
            </a:r>
            <a:r>
              <a:rPr lang="es-ES_tradnl" sz="2400" dirty="0" err="1" smtClean="0">
                <a:solidFill>
                  <a:srgbClr val="800000"/>
                </a:solidFill>
              </a:rPr>
              <a:t>ón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04139" y="3098842"/>
            <a:ext cx="197104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>
                <a:solidFill>
                  <a:srgbClr val="800000"/>
                </a:solidFill>
              </a:rPr>
              <a:t>Senegal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783819" y="3363002"/>
            <a:ext cx="197104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smtClean="0">
                <a:solidFill>
                  <a:srgbClr val="800000"/>
                </a:solidFill>
              </a:rPr>
              <a:t>Gab</a:t>
            </a:r>
            <a:r>
              <a:rPr lang="es-ES_tradnl" sz="1400" b="1" i="1" dirty="0" err="1" smtClean="0">
                <a:solidFill>
                  <a:srgbClr val="800000"/>
                </a:solidFill>
              </a:rPr>
              <a:t>ó</a:t>
            </a:r>
            <a:r>
              <a:rPr lang="en-US" sz="1400" b="1" i="1" dirty="0" smtClean="0">
                <a:solidFill>
                  <a:srgbClr val="800000"/>
                </a:solidFill>
              </a:rPr>
              <a:t>n</a:t>
            </a:r>
            <a:endParaRPr lang="en-US" sz="1400" b="1" i="1" dirty="0">
              <a:solidFill>
                <a:srgbClr val="8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83819" y="3606842"/>
            <a:ext cx="197104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 smtClean="0">
                <a:solidFill>
                  <a:srgbClr val="800000"/>
                </a:solidFill>
              </a:rPr>
              <a:t>Kenia</a:t>
            </a:r>
            <a:endParaRPr lang="en-US" sz="1400" b="1" i="1" dirty="0">
              <a:solidFill>
                <a:srgbClr val="8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73659" y="3871002"/>
            <a:ext cx="197104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>
                <a:solidFill>
                  <a:srgbClr val="800000"/>
                </a:solidFill>
              </a:rPr>
              <a:t>Uganda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83842" y="4149223"/>
            <a:ext cx="31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</a:t>
            </a:r>
          </a:p>
        </p:txBody>
      </p:sp>
      <p:sp>
        <p:nvSpPr>
          <p:cNvPr id="44" name="Freeform 43"/>
          <p:cNvSpPr/>
          <p:nvPr/>
        </p:nvSpPr>
        <p:spPr>
          <a:xfrm>
            <a:off x="4801409" y="2274144"/>
            <a:ext cx="2888558" cy="1478514"/>
          </a:xfrm>
          <a:custGeom>
            <a:avLst/>
            <a:gdLst>
              <a:gd name="connsiteX0" fmla="*/ 0 w 3789680"/>
              <a:gd name="connsiteY0" fmla="*/ 1981200 h 1981200"/>
              <a:gd name="connsiteX1" fmla="*/ 1330960 w 3789680"/>
              <a:gd name="connsiteY1" fmla="*/ 1016000 h 1981200"/>
              <a:gd name="connsiteX2" fmla="*/ 2032000 w 3789680"/>
              <a:gd name="connsiteY2" fmla="*/ 782320 h 1981200"/>
              <a:gd name="connsiteX3" fmla="*/ 2722880 w 3789680"/>
              <a:gd name="connsiteY3" fmla="*/ 975360 h 1981200"/>
              <a:gd name="connsiteX4" fmla="*/ 3251200 w 3789680"/>
              <a:gd name="connsiteY4" fmla="*/ 863600 h 1981200"/>
              <a:gd name="connsiteX5" fmla="*/ 3596640 w 3789680"/>
              <a:gd name="connsiteY5" fmla="*/ 375920 h 1981200"/>
              <a:gd name="connsiteX6" fmla="*/ 3789680 w 3789680"/>
              <a:gd name="connsiteY6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9680" h="1981200">
                <a:moveTo>
                  <a:pt x="0" y="1981200"/>
                </a:moveTo>
                <a:cubicBezTo>
                  <a:pt x="496146" y="1598506"/>
                  <a:pt x="992293" y="1215813"/>
                  <a:pt x="1330960" y="1016000"/>
                </a:cubicBezTo>
                <a:cubicBezTo>
                  <a:pt x="1669627" y="816187"/>
                  <a:pt x="1800013" y="789093"/>
                  <a:pt x="2032000" y="782320"/>
                </a:cubicBezTo>
                <a:cubicBezTo>
                  <a:pt x="2263987" y="775547"/>
                  <a:pt x="2519680" y="961813"/>
                  <a:pt x="2722880" y="975360"/>
                </a:cubicBezTo>
                <a:cubicBezTo>
                  <a:pt x="2926080" y="988907"/>
                  <a:pt x="3105573" y="963507"/>
                  <a:pt x="3251200" y="863600"/>
                </a:cubicBezTo>
                <a:cubicBezTo>
                  <a:pt x="3396827" y="763693"/>
                  <a:pt x="3506893" y="519853"/>
                  <a:pt x="3596640" y="375920"/>
                </a:cubicBezTo>
                <a:cubicBezTo>
                  <a:pt x="3686387" y="231987"/>
                  <a:pt x="3789680" y="0"/>
                  <a:pt x="3789680" y="0"/>
                </a:cubicBezTo>
              </a:path>
            </a:pathLst>
          </a:cu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034630" y="3738922"/>
            <a:ext cx="256032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/>
              <a:t>(</a:t>
            </a:r>
            <a:r>
              <a:rPr lang="en-US" sz="1400" b="1" i="1" dirty="0">
                <a:solidFill>
                  <a:srgbClr val="4A543E"/>
                </a:solidFill>
              </a:rPr>
              <a:t>N.B</a:t>
            </a:r>
            <a:r>
              <a:rPr lang="en-US" sz="1400" b="1" i="1" dirty="0" smtClean="0">
                <a:solidFill>
                  <a:srgbClr val="4A543E"/>
                </a:solidFill>
              </a:rPr>
              <a:t>. Sierra Leona, Guinea </a:t>
            </a:r>
            <a:r>
              <a:rPr lang="en-US" sz="1400" b="1" i="1" dirty="0" err="1" smtClean="0">
                <a:solidFill>
                  <a:srgbClr val="4A543E"/>
                </a:solidFill>
              </a:rPr>
              <a:t>Ecuatorial</a:t>
            </a:r>
            <a:r>
              <a:rPr lang="en-US" sz="1400" b="1" i="1" dirty="0" smtClean="0">
                <a:solidFill>
                  <a:srgbClr val="4A543E"/>
                </a:solidFill>
              </a:rPr>
              <a:t>, </a:t>
            </a:r>
            <a:r>
              <a:rPr lang="en-US" sz="1400" b="1" i="1" dirty="0" smtClean="0">
                <a:solidFill>
                  <a:srgbClr val="4A543E"/>
                </a:solidFill>
              </a:rPr>
              <a:t>y</a:t>
            </a:r>
            <a:r>
              <a:rPr lang="en-US" sz="1400" b="1" i="1" dirty="0" smtClean="0">
                <a:solidFill>
                  <a:srgbClr val="4A543E"/>
                </a:solidFill>
              </a:rPr>
              <a:t> </a:t>
            </a:r>
            <a:r>
              <a:rPr lang="en-US" sz="1400" b="1" i="1" dirty="0">
                <a:solidFill>
                  <a:srgbClr val="4A543E"/>
                </a:solidFill>
              </a:rPr>
              <a:t>Liberia </a:t>
            </a:r>
            <a:r>
              <a:rPr lang="en-US" sz="1400" b="1" i="1" dirty="0" smtClean="0">
                <a:solidFill>
                  <a:srgbClr val="4A543E"/>
                </a:solidFill>
              </a:rPr>
              <a:t>antes del </a:t>
            </a:r>
            <a:r>
              <a:rPr lang="es-ES_tradnl" sz="1400" b="1" i="1" dirty="0" smtClean="0">
                <a:solidFill>
                  <a:srgbClr val="4A543E"/>
                </a:solidFill>
              </a:rPr>
              <a:t>é</a:t>
            </a:r>
            <a:r>
              <a:rPr lang="en-US" sz="1400" b="1" i="1" dirty="0" smtClean="0">
                <a:solidFill>
                  <a:srgbClr val="4A543E"/>
                </a:solidFill>
              </a:rPr>
              <a:t>bola</a:t>
            </a:r>
            <a:r>
              <a:rPr lang="en-US" sz="1400" b="1" i="1" dirty="0" smtClean="0">
                <a:solidFill>
                  <a:srgbClr val="000000"/>
                </a:solidFill>
              </a:rPr>
              <a:t>)</a:t>
            </a:r>
            <a:endParaRPr lang="en-US" sz="1400" b="1" i="1" dirty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48697" y="2103120"/>
            <a:ext cx="2792808" cy="2285988"/>
            <a:chOff x="4857672" y="3779520"/>
            <a:chExt cx="2792808" cy="2285988"/>
          </a:xfrm>
        </p:grpSpPr>
        <p:cxnSp>
          <p:nvCxnSpPr>
            <p:cNvPr id="61" name="Straight Arrow Connector 60"/>
            <p:cNvCxnSpPr/>
            <p:nvPr/>
          </p:nvCxnSpPr>
          <p:spPr>
            <a:xfrm flipV="1">
              <a:off x="4867416" y="3779520"/>
              <a:ext cx="0" cy="2285988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4857672" y="6058109"/>
              <a:ext cx="2792808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810522" y="1810623"/>
            <a:ext cx="197104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Trayectoria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curvatura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101985" y="3206084"/>
            <a:ext cx="159512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</a:rPr>
              <a:t>Côte d’Ivoire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91825" y="3463096"/>
            <a:ext cx="102616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i="1" dirty="0">
                <a:solidFill>
                  <a:srgbClr val="4A543E"/>
                </a:solidFill>
              </a:rPr>
              <a:t>Rwanda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315024" y="4164365"/>
            <a:ext cx="31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Calibri"/>
              </a:rPr>
              <a:t>t</a:t>
            </a:r>
          </a:p>
        </p:txBody>
      </p:sp>
      <p:sp>
        <p:nvSpPr>
          <p:cNvPr id="84" name="Freeform 83"/>
          <p:cNvSpPr/>
          <p:nvPr/>
        </p:nvSpPr>
        <p:spPr>
          <a:xfrm>
            <a:off x="537345" y="1869440"/>
            <a:ext cx="2794000" cy="2153920"/>
          </a:xfrm>
          <a:custGeom>
            <a:avLst/>
            <a:gdLst>
              <a:gd name="connsiteX0" fmla="*/ 0 w 3027680"/>
              <a:gd name="connsiteY0" fmla="*/ 579120 h 1971040"/>
              <a:gd name="connsiteX1" fmla="*/ 1280160 w 3027680"/>
              <a:gd name="connsiteY1" fmla="*/ 1971040 h 1971040"/>
              <a:gd name="connsiteX2" fmla="*/ 2428240 w 3027680"/>
              <a:gd name="connsiteY2" fmla="*/ 416560 h 1971040"/>
              <a:gd name="connsiteX3" fmla="*/ 3027680 w 3027680"/>
              <a:gd name="connsiteY3" fmla="*/ 0 h 197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7680" h="1971040">
                <a:moveTo>
                  <a:pt x="0" y="579120"/>
                </a:moveTo>
                <a:cubicBezTo>
                  <a:pt x="525780" y="1145540"/>
                  <a:pt x="1051560" y="1711960"/>
                  <a:pt x="1280160" y="1971040"/>
                </a:cubicBezTo>
                <a:cubicBezTo>
                  <a:pt x="1662853" y="1452880"/>
                  <a:pt x="2136987" y="745067"/>
                  <a:pt x="2428240" y="416560"/>
                </a:cubicBezTo>
                <a:cubicBezTo>
                  <a:pt x="2719493" y="88053"/>
                  <a:pt x="2826173" y="67733"/>
                  <a:pt x="3027680" y="0"/>
                </a:cubicBezTo>
              </a:path>
            </a:pathLst>
          </a:custGeom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0197" y="4422647"/>
            <a:ext cx="3738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Reactivaci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 de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capacidades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excedentes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no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utilizadas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Mejora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sustancial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productividad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Fortalecimiento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 la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resiliencia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5898" y="4413993"/>
            <a:ext cx="389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dirty="0" err="1">
                <a:solidFill>
                  <a:srgbClr val="800000"/>
                </a:solidFill>
              </a:rPr>
              <a:t>i.v.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Reformas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profundas</a:t>
            </a:r>
            <a:r>
              <a:rPr lang="en-US" dirty="0" smtClean="0">
                <a:solidFill>
                  <a:srgbClr val="800000"/>
                </a:solidFill>
              </a:rPr>
              <a:t> y </a:t>
            </a:r>
            <a:r>
              <a:rPr lang="en-US" dirty="0" err="1" smtClean="0">
                <a:solidFill>
                  <a:srgbClr val="800000"/>
                </a:solidFill>
              </a:rPr>
              <a:t>sostenidas</a:t>
            </a:r>
            <a:endParaRPr lang="en-US" dirty="0">
              <a:solidFill>
                <a:srgbClr val="800000"/>
              </a:solidFill>
            </a:endParaRPr>
          </a:p>
          <a:p>
            <a:pPr marL="344488" indent="-344488"/>
            <a:r>
              <a:rPr lang="en-US" dirty="0" smtClean="0">
                <a:solidFill>
                  <a:srgbClr val="800000"/>
                </a:solidFill>
              </a:rPr>
              <a:t>      hasta </a:t>
            </a:r>
            <a:r>
              <a:rPr lang="en-US" dirty="0" err="1" smtClean="0">
                <a:solidFill>
                  <a:srgbClr val="800000"/>
                </a:solidFill>
              </a:rPr>
              <a:t>alcanzar</a:t>
            </a:r>
            <a:r>
              <a:rPr lang="en-US" dirty="0" smtClean="0">
                <a:solidFill>
                  <a:srgbClr val="800000"/>
                </a:solidFill>
              </a:rPr>
              <a:t> el </a:t>
            </a:r>
            <a:r>
              <a:rPr lang="en-US" dirty="0" err="1" smtClean="0">
                <a:solidFill>
                  <a:srgbClr val="800000"/>
                </a:solidFill>
              </a:rPr>
              <a:t>punto</a:t>
            </a:r>
            <a:r>
              <a:rPr lang="es-ES_tradnl" dirty="0" smtClean="0">
                <a:solidFill>
                  <a:srgbClr val="800000"/>
                </a:solidFill>
              </a:rPr>
              <a:t> de inflexión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38536" y="4441461"/>
            <a:ext cx="3456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Activaci</a:t>
            </a:r>
            <a:r>
              <a:rPr lang="es-ES_tradnl" dirty="0" err="1" smtClean="0">
                <a:solidFill>
                  <a:schemeClr val="accent1">
                    <a:lumMod val="75000"/>
                  </a:schemeClr>
                </a:solidFill>
              </a:rPr>
              <a:t>ón</a:t>
            </a:r>
            <a:r>
              <a:rPr lang="es-ES_tradnl" dirty="0" smtClean="0">
                <a:solidFill>
                  <a:schemeClr val="accent1">
                    <a:lumMod val="75000"/>
                  </a:schemeClr>
                </a:solidFill>
              </a:rPr>
              <a:t> de nuevos enfoques y estrategias de crecimiento para cada ciclo de 10 a 15 años</a:t>
            </a:r>
          </a:p>
          <a:p>
            <a:pPr marL="227013" indent="-227013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Mejora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continua de la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competitividad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B.  </a:t>
            </a:r>
            <a:r>
              <a:rPr lang="en-US" sz="2000" dirty="0" err="1">
                <a:solidFill>
                  <a:schemeClr val="bg1"/>
                </a:solidFill>
                <a:latin typeface="Helvetica"/>
              </a:rPr>
              <a:t>Tipologías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2429" y="5878294"/>
            <a:ext cx="112667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95981" y="5856415"/>
            <a:ext cx="728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400" u="sng" dirty="0">
                <a:solidFill>
                  <a:srgbClr val="40749B"/>
                </a:solidFill>
              </a:rPr>
              <a:t>vii</a:t>
            </a:r>
            <a:r>
              <a:rPr lang="en-US" sz="2400" dirty="0">
                <a:solidFill>
                  <a:srgbClr val="40749B"/>
                </a:solidFill>
              </a:rPr>
              <a:t>.  </a:t>
            </a: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</a:rPr>
              <a:t>Visi</a:t>
            </a:r>
            <a:r>
              <a:rPr lang="es-ES_tradnl" sz="2400" b="1" dirty="0" err="1" smtClean="0">
                <a:solidFill>
                  <a:schemeClr val="bg2">
                    <a:lumMod val="25000"/>
                  </a:schemeClr>
                </a:solidFill>
              </a:rPr>
              <a:t>ón</a:t>
            </a:r>
            <a:r>
              <a:rPr lang="es-ES_tradnl" sz="2400" b="1" dirty="0" smtClean="0">
                <a:solidFill>
                  <a:schemeClr val="bg2">
                    <a:lumMod val="25000"/>
                  </a:schemeClr>
                </a:solidFill>
              </a:rPr>
              <a:t> prospectiva y fuerza de tracción del liderazgo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"/>
          <p:cNvSpPr txBox="1">
            <a:spLocks/>
          </p:cNvSpPr>
          <p:nvPr/>
        </p:nvSpPr>
        <p:spPr>
          <a:xfrm>
            <a:off x="1570059" y="2397450"/>
            <a:ext cx="9251088" cy="2635366"/>
          </a:xfrm>
          <a:prstGeom prst="rect">
            <a:avLst/>
          </a:prstGeom>
          <a:solidFill>
            <a:srgbClr val="0000FF">
              <a:alpha val="2000"/>
            </a:srgbClr>
          </a:solidFill>
          <a:ln w="3175">
            <a:solidFill>
              <a:srgbClr val="1F4E79"/>
            </a:solidFill>
          </a:ln>
        </p:spPr>
        <p:txBody>
          <a:bodyPr vert="horz" wrap="square" lIns="457200" tIns="0" rIns="457200" bIns="45720" rtlCol="0" anchor="t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Pol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m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acroecon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mic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Pol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transformación económica estructural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Pol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de desarrollo social y humano</a:t>
            </a:r>
            <a:endParaRPr lang="en-US" sz="28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Gobernanza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y pol</a:t>
            </a:r>
            <a:r>
              <a:rPr lang="es-ES_tradnl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íticas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institucionales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6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latin typeface="Helvetica"/>
              </a:rPr>
              <a:t>Estategias</a:t>
            </a:r>
            <a:r>
              <a:rPr lang="en-US" sz="4000" dirty="0" smtClean="0">
                <a:latin typeface="Helvetica"/>
              </a:rPr>
              <a:t> y pol</a:t>
            </a:r>
            <a:r>
              <a:rPr lang="es-ES_tradnl" sz="4000" dirty="0" err="1" smtClean="0">
                <a:latin typeface="Helvetica"/>
              </a:rPr>
              <a:t>íticas</a:t>
            </a:r>
            <a:r>
              <a:rPr lang="es-ES_tradnl" sz="4000" dirty="0" smtClean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70105" y="1261673"/>
            <a:ext cx="859007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200" dirty="0" smtClean="0">
                <a:solidFill>
                  <a:schemeClr val="tx1"/>
                </a:solidFill>
                <a:latin typeface="Helvetica"/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  <a:latin typeface="Helvetica"/>
              </a:rPr>
              <a:t>F</a:t>
            </a:r>
            <a:r>
              <a:rPr lang="en-US" sz="2200" dirty="0" err="1" smtClean="0">
                <a:solidFill>
                  <a:schemeClr val="tx1"/>
                </a:solidFill>
                <a:latin typeface="Helvetica"/>
              </a:rPr>
              <a:t>actores</a:t>
            </a:r>
            <a:r>
              <a:rPr lang="en-US" sz="2200" dirty="0" smtClean="0">
                <a:solidFill>
                  <a:schemeClr val="tx1"/>
                </a:solidFill>
                <a:latin typeface="Helvetica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Helvetica"/>
              </a:rPr>
              <a:t>cr</a:t>
            </a:r>
            <a:r>
              <a:rPr lang="es-ES_tradnl" sz="2200" dirty="0" err="1" smtClean="0">
                <a:solidFill>
                  <a:schemeClr val="tx1"/>
                </a:solidFill>
                <a:latin typeface="Helvetica"/>
              </a:rPr>
              <a:t>íticos</a:t>
            </a:r>
            <a:r>
              <a:rPr lang="es-ES_tradnl" sz="2200" dirty="0" smtClean="0">
                <a:solidFill>
                  <a:schemeClr val="tx1"/>
                </a:solidFill>
                <a:latin typeface="Helvetica"/>
              </a:rPr>
              <a:t> del éxito</a:t>
            </a:r>
            <a:r>
              <a:rPr lang="en-US" sz="2200" dirty="0" smtClean="0">
                <a:solidFill>
                  <a:schemeClr val="tx1"/>
                </a:solidFill>
                <a:latin typeface="Helvetica"/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  <a:latin typeface="Helvetica"/>
              </a:rPr>
              <a:t>lecciones</a:t>
            </a:r>
            <a:r>
              <a:rPr lang="en-US" sz="2200" dirty="0" smtClean="0">
                <a:solidFill>
                  <a:schemeClr val="tx1"/>
                </a:solidFill>
                <a:latin typeface="Helvetica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Helvetica"/>
              </a:rPr>
              <a:t>desaf</a:t>
            </a:r>
            <a:r>
              <a:rPr lang="es-ES_tradnl" sz="2200" dirty="0" err="1" smtClean="0">
                <a:solidFill>
                  <a:schemeClr val="tx1"/>
                </a:solidFill>
                <a:latin typeface="Helvetica"/>
              </a:rPr>
              <a:t>íos</a:t>
            </a:r>
            <a:r>
              <a:rPr lang="es-ES_tradnl" sz="2200" dirty="0" smtClean="0">
                <a:solidFill>
                  <a:schemeClr val="tx1"/>
                </a:solidFill>
                <a:latin typeface="Helvetica"/>
              </a:rPr>
              <a:t> y perspectivas</a:t>
            </a:r>
            <a:r>
              <a:rPr lang="en-US" sz="2200" dirty="0" smtClean="0">
                <a:solidFill>
                  <a:schemeClr val="tx1"/>
                </a:solidFill>
                <a:latin typeface="Helvetica"/>
              </a:rPr>
              <a:t>)</a:t>
            </a:r>
            <a:endParaRPr lang="en-US" sz="2200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C.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7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/>
              </a:rPr>
              <a:t>C.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826" y="1200240"/>
            <a:ext cx="1147099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C.1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2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Estabilidad</a:t>
            </a:r>
            <a:r>
              <a:rPr lang="en-U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2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macroecon</a:t>
            </a:r>
            <a:r>
              <a:rPr lang="es-ES_tradnl" sz="2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ó</a:t>
            </a:r>
            <a:r>
              <a:rPr lang="en-U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mica</a:t>
            </a:r>
            <a:r>
              <a:rPr lang="is-IS" sz="2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…PERO debe ser sostenida a largo plazo</a:t>
            </a:r>
            <a:endParaRPr lang="en-US" sz="26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sp>
        <p:nvSpPr>
          <p:cNvPr id="13" name="Heptagon 12"/>
          <p:cNvSpPr/>
          <p:nvPr/>
        </p:nvSpPr>
        <p:spPr>
          <a:xfrm>
            <a:off x="5543804" y="2024730"/>
            <a:ext cx="1196612" cy="1196612"/>
          </a:xfrm>
          <a:prstGeom prst="heptagon">
            <a:avLst/>
          </a:prstGeom>
          <a:solidFill>
            <a:schemeClr val="bg2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1. </a:t>
            </a:r>
          </a:p>
          <a:p>
            <a:pPr lvl="0" algn="ctr"/>
            <a:r>
              <a:rPr lang="en-US" sz="1200" dirty="0" err="1" smtClean="0"/>
              <a:t>Ampliar</a:t>
            </a:r>
            <a:r>
              <a:rPr lang="en-US" sz="1200" dirty="0" smtClean="0"/>
              <a:t> el </a:t>
            </a:r>
            <a:r>
              <a:rPr lang="en-US" sz="1200" dirty="0" err="1" smtClean="0"/>
              <a:t>espacio</a:t>
            </a:r>
            <a:r>
              <a:rPr lang="en-US" sz="1200" dirty="0" smtClean="0"/>
              <a:t> fiscal</a:t>
            </a:r>
            <a:endParaRPr lang="en-US" sz="1200" dirty="0"/>
          </a:p>
          <a:p>
            <a:pPr lvl="0" algn="ctr">
              <a:spcBef>
                <a:spcPts val="600"/>
              </a:spcBef>
            </a:pPr>
            <a:r>
              <a:rPr lang="en-US" sz="1200" dirty="0">
                <a:solidFill>
                  <a:srgbClr val="FFFF00"/>
                </a:solidFill>
              </a:rPr>
              <a:t>18%=&gt;24%</a:t>
            </a:r>
          </a:p>
        </p:txBody>
      </p:sp>
      <p:sp>
        <p:nvSpPr>
          <p:cNvPr id="14" name="Heptagon 13"/>
          <p:cNvSpPr/>
          <p:nvPr/>
        </p:nvSpPr>
        <p:spPr>
          <a:xfrm>
            <a:off x="6821602" y="2540346"/>
            <a:ext cx="1196612" cy="1196612"/>
          </a:xfrm>
          <a:prstGeom prst="heptagon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2.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balanza</a:t>
            </a:r>
            <a:r>
              <a:rPr lang="en-US" sz="1200" dirty="0" smtClean="0"/>
              <a:t> fiscal</a:t>
            </a:r>
            <a:endParaRPr lang="en-US" sz="1200" dirty="0"/>
          </a:p>
        </p:txBody>
      </p:sp>
      <p:sp>
        <p:nvSpPr>
          <p:cNvPr id="15" name="Heptagon 14"/>
          <p:cNvSpPr/>
          <p:nvPr/>
        </p:nvSpPr>
        <p:spPr>
          <a:xfrm>
            <a:off x="6994066" y="3857458"/>
            <a:ext cx="1307542" cy="1196612"/>
          </a:xfrm>
          <a:prstGeom prst="heptagon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3. </a:t>
            </a:r>
          </a:p>
          <a:p>
            <a:pPr lvl="0" algn="ctr"/>
            <a:r>
              <a:rPr lang="es-ES_tradnl" sz="1200" dirty="0" smtClean="0"/>
              <a:t>Precios relativamente estables…</a:t>
            </a:r>
          </a:p>
          <a:p>
            <a:pPr lvl="0" algn="ctr"/>
            <a:r>
              <a:rPr lang="es-ES_tradnl" sz="1200" dirty="0" smtClean="0"/>
              <a:t>PERO</a:t>
            </a:r>
            <a:endParaRPr lang="en-US" sz="1200" dirty="0"/>
          </a:p>
        </p:txBody>
      </p:sp>
      <p:sp>
        <p:nvSpPr>
          <p:cNvPr id="16" name="Heptagon 15"/>
          <p:cNvSpPr/>
          <p:nvPr/>
        </p:nvSpPr>
        <p:spPr>
          <a:xfrm>
            <a:off x="4945908" y="4995924"/>
            <a:ext cx="1196612" cy="1196612"/>
          </a:xfrm>
          <a:prstGeom prst="heptagon">
            <a:avLst/>
          </a:prstGeom>
          <a:solidFill>
            <a:srgbClr val="401C9B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5.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saldo</a:t>
            </a:r>
            <a:r>
              <a:rPr lang="en-US" sz="1200" dirty="0" smtClean="0"/>
              <a:t> de la </a:t>
            </a:r>
            <a:r>
              <a:rPr lang="en-US" sz="1200" dirty="0" err="1" smtClean="0"/>
              <a:t>cuenta</a:t>
            </a:r>
            <a:r>
              <a:rPr lang="en-US" sz="1200" dirty="0" smtClean="0"/>
              <a:t> </a:t>
            </a:r>
            <a:r>
              <a:rPr lang="en-US" sz="1200" dirty="0" err="1" smtClean="0"/>
              <a:t>corriente</a:t>
            </a:r>
            <a:endParaRPr lang="en-US" sz="1200" dirty="0"/>
          </a:p>
        </p:txBody>
      </p:sp>
      <p:sp>
        <p:nvSpPr>
          <p:cNvPr id="17" name="Heptagon 16"/>
          <p:cNvSpPr/>
          <p:nvPr/>
        </p:nvSpPr>
        <p:spPr>
          <a:xfrm>
            <a:off x="6284201" y="4989015"/>
            <a:ext cx="1394217" cy="1196612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4.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a</a:t>
            </a:r>
            <a:r>
              <a:rPr lang="en-US" sz="1200" dirty="0" err="1" smtClean="0"/>
              <a:t>horro</a:t>
            </a:r>
            <a:r>
              <a:rPr lang="en-US" sz="1200" dirty="0" smtClean="0"/>
              <a:t> </a:t>
            </a:r>
            <a:r>
              <a:rPr lang="en-US" sz="1200" dirty="0" err="1" smtClean="0"/>
              <a:t>nacional</a:t>
            </a:r>
            <a:r>
              <a:rPr lang="en-US" sz="1200" dirty="0" smtClean="0"/>
              <a:t> </a:t>
            </a:r>
            <a:r>
              <a:rPr lang="en-US" sz="1200" dirty="0" err="1" smtClean="0"/>
              <a:t>bruto</a:t>
            </a:r>
            <a:r>
              <a:rPr lang="en-US" sz="1200" dirty="0" smtClean="0"/>
              <a:t> PERO </a:t>
            </a:r>
            <a:r>
              <a:rPr lang="en-US" sz="1200" dirty="0" err="1" smtClean="0"/>
              <a:t>bajo</a:t>
            </a:r>
            <a:r>
              <a:rPr lang="en-US" sz="1200" dirty="0" smtClean="0"/>
              <a:t> a</a:t>
            </a:r>
            <a:r>
              <a:rPr lang="es-ES_tradnl" sz="1200" dirty="0" err="1" smtClean="0"/>
              <a:t>ún</a:t>
            </a:r>
            <a:endParaRPr lang="en-US" sz="1200" dirty="0"/>
          </a:p>
        </p:txBody>
      </p:sp>
      <p:sp>
        <p:nvSpPr>
          <p:cNvPr id="18" name="Heptagon 17"/>
          <p:cNvSpPr/>
          <p:nvPr/>
        </p:nvSpPr>
        <p:spPr>
          <a:xfrm>
            <a:off x="4164096" y="3882800"/>
            <a:ext cx="1196612" cy="1196612"/>
          </a:xfrm>
          <a:prstGeom prst="heptagon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1400" b="1" dirty="0"/>
              <a:t>6.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1200" dirty="0" smtClean="0"/>
              <a:t>Fuertes entradas </a:t>
            </a:r>
            <a:r>
              <a:rPr lang="en-US" sz="1200" dirty="0" err="1" smtClean="0"/>
              <a:t>netas</a:t>
            </a:r>
            <a:r>
              <a:rPr lang="en-US" sz="1200" dirty="0" smtClean="0"/>
              <a:t> de </a:t>
            </a:r>
            <a:r>
              <a:rPr lang="en-US" sz="1200" dirty="0" err="1" smtClean="0"/>
              <a:t>recursos</a:t>
            </a:r>
            <a:r>
              <a:rPr lang="en-US" sz="1200" dirty="0" smtClean="0"/>
              <a:t> </a:t>
            </a:r>
            <a:r>
              <a:rPr lang="en-US" sz="1200" dirty="0" err="1" smtClean="0"/>
              <a:t>externos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9" name="Heptagon 18"/>
          <p:cNvSpPr/>
          <p:nvPr/>
        </p:nvSpPr>
        <p:spPr>
          <a:xfrm>
            <a:off x="4018722" y="2542152"/>
            <a:ext cx="1506610" cy="1227985"/>
          </a:xfrm>
          <a:prstGeom prst="heptagon">
            <a:avLst/>
          </a:prstGeom>
          <a:solidFill>
            <a:srgbClr val="33A457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7.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sostenibilidad</a:t>
            </a:r>
            <a:r>
              <a:rPr lang="en-US" sz="1200" dirty="0" smtClean="0"/>
              <a:t> de la </a:t>
            </a:r>
            <a:r>
              <a:rPr lang="en-US" sz="1200" dirty="0" err="1" smtClean="0"/>
              <a:t>deuda</a:t>
            </a:r>
            <a:r>
              <a:rPr lang="en-US" sz="1200" dirty="0" smtClean="0"/>
              <a:t> </a:t>
            </a:r>
            <a:r>
              <a:rPr lang="en-US" sz="1200" dirty="0" err="1" smtClean="0"/>
              <a:t>externa</a:t>
            </a:r>
            <a:r>
              <a:rPr lang="en-US" sz="1200" dirty="0" smtClean="0"/>
              <a:t>…</a:t>
            </a:r>
          </a:p>
          <a:p>
            <a:pPr lvl="0" algn="ctr"/>
            <a:r>
              <a:rPr lang="is-IS" sz="1200" dirty="0" smtClean="0"/>
              <a:t>PERO</a:t>
            </a:r>
            <a:endParaRPr lang="en-US" sz="1200" dirty="0"/>
          </a:p>
        </p:txBody>
      </p:sp>
      <p:sp>
        <p:nvSpPr>
          <p:cNvPr id="20" name="Heptagon 19"/>
          <p:cNvSpPr/>
          <p:nvPr/>
        </p:nvSpPr>
        <p:spPr>
          <a:xfrm>
            <a:off x="5439099" y="3350086"/>
            <a:ext cx="1453056" cy="1453056"/>
          </a:xfrm>
          <a:prstGeom prst="heptagon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ct val="0"/>
              </a:spcBef>
            </a:pPr>
            <a:r>
              <a:rPr lang="en-US" sz="1200" dirty="0"/>
              <a:t>Scale symbol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9253" y="3736958"/>
            <a:ext cx="1030915" cy="835042"/>
          </a:xfrm>
          <a:prstGeom prst="rect">
            <a:avLst/>
          </a:prstGeom>
        </p:spPr>
      </p:pic>
      <p:pic>
        <p:nvPicPr>
          <p:cNvPr id="22" name="Picture 21" descr="Debt Debt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976034"/>
            <a:ext cx="2908286" cy="376409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 descr="Debt Fiscal space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464" y="2041061"/>
            <a:ext cx="3169362" cy="364672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972048" y="5733142"/>
            <a:ext cx="2596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err="1" smtClean="0">
                <a:solidFill>
                  <a:srgbClr val="800000"/>
                </a:solidFill>
              </a:rPr>
              <a:t>Lecci</a:t>
            </a:r>
            <a:r>
              <a:rPr lang="es-ES_tradnl" sz="1600" b="1" i="1" dirty="0" err="1" smtClean="0">
                <a:solidFill>
                  <a:srgbClr val="800000"/>
                </a:solidFill>
              </a:rPr>
              <a:t>ó</a:t>
            </a:r>
            <a:r>
              <a:rPr lang="en-US" sz="1600" b="1" i="1" dirty="0" smtClean="0">
                <a:solidFill>
                  <a:srgbClr val="800000"/>
                </a:solidFill>
              </a:rPr>
              <a:t>n</a:t>
            </a:r>
            <a:r>
              <a:rPr lang="en-US" sz="1600" b="1" dirty="0">
                <a:solidFill>
                  <a:srgbClr val="800000"/>
                </a:solidFill>
              </a:rPr>
              <a:t>: </a:t>
            </a:r>
            <a:r>
              <a:rPr lang="en-US" sz="1600" dirty="0" err="1" smtClean="0">
                <a:solidFill>
                  <a:srgbClr val="800000"/>
                </a:solidFill>
              </a:rPr>
              <a:t>necesidad</a:t>
            </a:r>
            <a:r>
              <a:rPr lang="en-US" sz="1600" dirty="0" smtClean="0">
                <a:solidFill>
                  <a:srgbClr val="800000"/>
                </a:solidFill>
              </a:rPr>
              <a:t> de </a:t>
            </a:r>
            <a:r>
              <a:rPr lang="en-US" sz="1600" dirty="0" err="1" smtClean="0">
                <a:solidFill>
                  <a:srgbClr val="800000"/>
                </a:solidFill>
              </a:rPr>
              <a:t>vigilar</a:t>
            </a:r>
            <a:r>
              <a:rPr lang="en-US" sz="1600" dirty="0" smtClean="0">
                <a:solidFill>
                  <a:srgbClr val="800000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la </a:t>
            </a:r>
            <a:r>
              <a:rPr lang="en-US" sz="1600" dirty="0" err="1" smtClean="0">
                <a:solidFill>
                  <a:srgbClr val="800000"/>
                </a:solidFill>
              </a:rPr>
              <a:t>sostenibilidad</a:t>
            </a:r>
            <a:r>
              <a:rPr lang="en-US" sz="1600" dirty="0" smtClean="0">
                <a:solidFill>
                  <a:srgbClr val="800000"/>
                </a:solidFill>
              </a:rPr>
              <a:t> de la </a:t>
            </a:r>
            <a:r>
              <a:rPr lang="en-US" sz="1600" dirty="0" err="1" smtClean="0">
                <a:solidFill>
                  <a:srgbClr val="800000"/>
                </a:solidFill>
              </a:rPr>
              <a:t>deuda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7884" y="5694220"/>
            <a:ext cx="5347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err="1">
                <a:solidFill>
                  <a:srgbClr val="800000"/>
                </a:solidFill>
              </a:rPr>
              <a:t>Lecci</a:t>
            </a:r>
            <a:r>
              <a:rPr lang="es-ES_tradnl" sz="1400" b="1" i="1" dirty="0" err="1">
                <a:solidFill>
                  <a:srgbClr val="800000"/>
                </a:solidFill>
              </a:rPr>
              <a:t>ó</a:t>
            </a:r>
            <a:r>
              <a:rPr lang="en-US" sz="1400" b="1" i="1" dirty="0">
                <a:solidFill>
                  <a:srgbClr val="800000"/>
                </a:solidFill>
              </a:rPr>
              <a:t>n</a:t>
            </a:r>
            <a:r>
              <a:rPr lang="en-US" sz="1400" b="1" dirty="0">
                <a:solidFill>
                  <a:srgbClr val="800000"/>
                </a:solidFill>
              </a:rPr>
              <a:t>: </a:t>
            </a:r>
            <a:r>
              <a:rPr lang="en-US" sz="1400" dirty="0" err="1" smtClean="0">
                <a:solidFill>
                  <a:srgbClr val="800000"/>
                </a:solidFill>
              </a:rPr>
              <a:t>necesidad</a:t>
            </a:r>
            <a:r>
              <a:rPr lang="en-US" sz="1400" dirty="0" smtClean="0">
                <a:solidFill>
                  <a:srgbClr val="800000"/>
                </a:solidFill>
              </a:rPr>
              <a:t> de </a:t>
            </a:r>
            <a:r>
              <a:rPr lang="en-US" sz="1400" dirty="0" err="1" smtClean="0">
                <a:solidFill>
                  <a:srgbClr val="800000"/>
                </a:solidFill>
              </a:rPr>
              <a:t>cumplir</a:t>
            </a:r>
            <a:r>
              <a:rPr lang="en-US" sz="1400" dirty="0" smtClean="0">
                <a:solidFill>
                  <a:srgbClr val="800000"/>
                </a:solidFill>
              </a:rPr>
              <a:t> el l</a:t>
            </a:r>
            <a:r>
              <a:rPr lang="es-ES_tradnl" sz="1400" dirty="0" err="1" smtClean="0">
                <a:solidFill>
                  <a:srgbClr val="800000"/>
                </a:solidFill>
              </a:rPr>
              <a:t>ímite</a:t>
            </a:r>
            <a:r>
              <a:rPr lang="es-ES_tradnl" sz="1400" dirty="0" smtClean="0">
                <a:solidFill>
                  <a:srgbClr val="800000"/>
                </a:solidFill>
              </a:rPr>
              <a:t> del </a:t>
            </a:r>
            <a:r>
              <a:rPr lang="en-US" sz="1400" dirty="0" smtClean="0">
                <a:solidFill>
                  <a:srgbClr val="800000"/>
                </a:solidFill>
              </a:rPr>
              <a:t>24 % </a:t>
            </a:r>
          </a:p>
          <a:p>
            <a:pPr algn="ctr"/>
            <a:r>
              <a:rPr lang="en-US" sz="1400" dirty="0" smtClean="0">
                <a:solidFill>
                  <a:srgbClr val="800000"/>
                </a:solidFill>
              </a:rPr>
              <a:t>de la UNCTAD </a:t>
            </a:r>
            <a:r>
              <a:rPr lang="en-US" sz="1400" dirty="0" smtClean="0">
                <a:solidFill>
                  <a:srgbClr val="800000"/>
                </a:solidFill>
              </a:rPr>
              <a:t>para un </a:t>
            </a:r>
            <a:r>
              <a:rPr lang="en-US" sz="1400" dirty="0" err="1" smtClean="0">
                <a:solidFill>
                  <a:srgbClr val="800000"/>
                </a:solidFill>
              </a:rPr>
              <a:t>financiaci</a:t>
            </a:r>
            <a:r>
              <a:rPr lang="es-ES_tradnl" sz="1400" dirty="0" err="1" smtClean="0">
                <a:solidFill>
                  <a:srgbClr val="800000"/>
                </a:solidFill>
              </a:rPr>
              <a:t>ón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err="1" smtClean="0">
                <a:solidFill>
                  <a:srgbClr val="800000"/>
                </a:solidFill>
              </a:rPr>
              <a:t>sostenible</a:t>
            </a:r>
            <a:r>
              <a:rPr lang="en-US" sz="1400" dirty="0" smtClean="0">
                <a:solidFill>
                  <a:srgbClr val="800000"/>
                </a:solidFill>
              </a:rPr>
              <a:t> del </a:t>
            </a:r>
            <a:r>
              <a:rPr lang="en-US" sz="1400" dirty="0" err="1" smtClean="0">
                <a:solidFill>
                  <a:srgbClr val="800000"/>
                </a:solidFill>
              </a:rPr>
              <a:t>desarrollo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endParaRPr lang="en-US" sz="1400" dirty="0">
              <a:solidFill>
                <a:srgbClr val="80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23716" y="89907"/>
            <a:ext cx="596102" cy="13431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09261" y="4116845"/>
            <a:ext cx="488007" cy="177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91515" y="4136529"/>
            <a:ext cx="620757" cy="16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 descr="cid:image001.png@01D147BA.2CE80F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470" y="191205"/>
            <a:ext cx="14382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230429" y="6415543"/>
            <a:ext cx="77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/>
              </a:rPr>
              <a:t>8 / 16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83555" y="805226"/>
            <a:ext cx="10337592" cy="627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70C0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latin typeface="Helvetica"/>
              </a:rPr>
              <a:t>Estategias</a:t>
            </a:r>
            <a:r>
              <a:rPr lang="en-US" sz="4000" dirty="0">
                <a:latin typeface="Helvetica"/>
              </a:rPr>
              <a:t> y pol</a:t>
            </a:r>
            <a:r>
              <a:rPr lang="es-ES_tradnl" sz="4000" dirty="0" err="1">
                <a:latin typeface="Helvetica"/>
              </a:rPr>
              <a:t>íticas</a:t>
            </a:r>
            <a:r>
              <a:rPr lang="es-ES_tradnl" sz="4000" dirty="0">
                <a:latin typeface="Helvetica"/>
              </a:rPr>
              <a:t> de surgimiento</a:t>
            </a:r>
            <a:endParaRPr lang="en-US" sz="3600" dirty="0"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3826" y="-9407"/>
            <a:ext cx="2863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/>
              </a:rPr>
              <a:t>C. </a:t>
            </a:r>
            <a:r>
              <a:rPr lang="en-US" sz="2000" dirty="0" err="1" smtClean="0">
                <a:solidFill>
                  <a:schemeClr val="bg1"/>
                </a:solidFill>
                <a:latin typeface="Helvetica"/>
              </a:rPr>
              <a:t>Estrategias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285" y="1200240"/>
            <a:ext cx="1043235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C.2</a:t>
            </a:r>
            <a:r>
              <a:rPr lang="en-US" sz="3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Macro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estabilidad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: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Mejores</a:t>
            </a:r>
            <a:r>
              <a:rPr lang="en-US" sz="3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 </a:t>
            </a:r>
            <a:r>
              <a:rPr lang="en-US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pr</a:t>
            </a:r>
            <a:r>
              <a:rPr lang="es-ES_tradnl" sz="30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ácticas</a:t>
            </a:r>
            <a:endParaRPr lang="en-US" sz="3000" i="1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4857" y="2144545"/>
            <a:ext cx="4338505" cy="1538883"/>
          </a:xfrm>
          <a:prstGeom prst="rect">
            <a:avLst/>
          </a:prstGeom>
          <a:solidFill>
            <a:schemeClr val="bg2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454025" algn="ctr"/>
            <a:r>
              <a:rPr lang="en-US" sz="1600" dirty="0" err="1" smtClean="0"/>
              <a:t>Espacio</a:t>
            </a:r>
            <a:r>
              <a:rPr lang="en-US" sz="1600" dirty="0" smtClean="0"/>
              <a:t> fiscal de m</a:t>
            </a:r>
            <a:r>
              <a:rPr lang="es-ES_tradnl" sz="1600" dirty="0" err="1" smtClean="0"/>
              <a:t>ás</a:t>
            </a:r>
            <a:r>
              <a:rPr lang="es-ES_tradnl" sz="1600" dirty="0" smtClean="0"/>
              <a:t> del </a:t>
            </a:r>
            <a:r>
              <a:rPr lang="en-US" sz="1600" dirty="0" smtClean="0"/>
              <a:t>20</a:t>
            </a:r>
            <a:r>
              <a:rPr lang="en-US" sz="1600" dirty="0"/>
              <a:t>%</a:t>
            </a:r>
          </a:p>
          <a:p>
            <a:pPr marL="454025" algn="ctr"/>
            <a:r>
              <a:rPr lang="en-US" sz="1200" dirty="0"/>
              <a:t>Lesotho, </a:t>
            </a:r>
            <a:r>
              <a:rPr lang="en-US" sz="1200" dirty="0" err="1" smtClean="0"/>
              <a:t>Argelia</a:t>
            </a:r>
            <a:r>
              <a:rPr lang="en-US" sz="1200" dirty="0"/>
              <a:t>, Namibia, Senegal, Seychelles, </a:t>
            </a:r>
          </a:p>
          <a:p>
            <a:pPr marL="454025" algn="ctr"/>
            <a:r>
              <a:rPr lang="en-US" sz="1200" dirty="0" err="1" smtClean="0"/>
              <a:t>Sud</a:t>
            </a:r>
            <a:r>
              <a:rPr lang="es-ES_tradnl" sz="1200" dirty="0" smtClean="0"/>
              <a:t>áfrica</a:t>
            </a:r>
            <a:r>
              <a:rPr lang="en-US" sz="1200" dirty="0"/>
              <a:t> </a:t>
            </a:r>
            <a:r>
              <a:rPr lang="en-US" sz="1200" dirty="0" smtClean="0"/>
              <a:t>y</a:t>
            </a:r>
            <a:r>
              <a:rPr lang="en-US" sz="1200" dirty="0" smtClean="0"/>
              <a:t> </a:t>
            </a:r>
            <a:r>
              <a:rPr lang="en-US" sz="1200" dirty="0"/>
              <a:t>Tunisia </a:t>
            </a:r>
            <a:r>
              <a:rPr lang="en-US" sz="1200" dirty="0" err="1" smtClean="0"/>
              <a:t>comparado</a:t>
            </a:r>
            <a:r>
              <a:rPr lang="en-US" sz="1200" dirty="0" smtClean="0"/>
              <a:t> al </a:t>
            </a:r>
            <a:r>
              <a:rPr lang="en-US" sz="1200" dirty="0" err="1" smtClean="0"/>
              <a:t>promedio</a:t>
            </a:r>
            <a:r>
              <a:rPr lang="en-US" sz="1200" dirty="0" smtClean="0"/>
              <a:t> de los pa</a:t>
            </a:r>
            <a:r>
              <a:rPr lang="es-ES_tradnl" sz="1200" dirty="0" err="1" smtClean="0"/>
              <a:t>íses</a:t>
            </a:r>
            <a:r>
              <a:rPr lang="es-ES_tradnl" sz="1200" dirty="0" smtClean="0"/>
              <a:t> de</a:t>
            </a:r>
            <a:endParaRPr lang="en-US" sz="1200" dirty="0"/>
          </a:p>
          <a:p>
            <a:pPr marL="454025"/>
            <a:r>
              <a:rPr lang="en-US" sz="1400" dirty="0" smtClean="0">
                <a:solidFill>
                  <a:schemeClr val="accent1"/>
                </a:solidFill>
              </a:rPr>
              <a:t>           l</a:t>
            </a:r>
            <a:r>
              <a:rPr lang="en-US" sz="1400" dirty="0" smtClean="0">
                <a:solidFill>
                  <a:schemeClr val="accent1"/>
                </a:solidFill>
              </a:rPr>
              <a:t>a</a:t>
            </a:r>
            <a:r>
              <a:rPr lang="en-US" sz="1400" b="1" dirty="0" smtClean="0">
                <a:solidFill>
                  <a:schemeClr val="accent1"/>
                </a:solidFill>
              </a:rPr>
              <a:t> OCDE</a:t>
            </a:r>
            <a:r>
              <a:rPr lang="en-US" sz="1400" dirty="0" smtClean="0">
                <a:solidFill>
                  <a:schemeClr val="accent1"/>
                </a:solidFill>
              </a:rPr>
              <a:t> 34.4</a:t>
            </a:r>
            <a:r>
              <a:rPr lang="en-US" sz="1400" dirty="0">
                <a:solidFill>
                  <a:schemeClr val="accent1"/>
                </a:solidFill>
              </a:rPr>
              <a:t>%  </a:t>
            </a:r>
            <a:r>
              <a:rPr lang="en-US" sz="1400" dirty="0" smtClean="0">
                <a:solidFill>
                  <a:schemeClr val="accent1"/>
                </a:solidFill>
              </a:rPr>
              <a:t>y de la </a:t>
            </a:r>
            <a:r>
              <a:rPr lang="en-US" sz="1400" b="1" dirty="0" smtClean="0">
                <a:solidFill>
                  <a:schemeClr val="accent1"/>
                </a:solidFill>
              </a:rPr>
              <a:t>UNCTAD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accent1"/>
                </a:solidFill>
              </a:rPr>
              <a:t>24%</a:t>
            </a:r>
            <a:r>
              <a:rPr lang="en-US" sz="1400" dirty="0"/>
              <a:t> </a:t>
            </a:r>
          </a:p>
          <a:p>
            <a:pPr marL="454025" algn="ctr"/>
            <a:r>
              <a:rPr lang="en-US" sz="1200" b="1" dirty="0" err="1" smtClean="0">
                <a:solidFill>
                  <a:srgbClr val="7030A0"/>
                </a:solidFill>
              </a:rPr>
              <a:t>Procesos</a:t>
            </a:r>
            <a:r>
              <a:rPr lang="en-US" sz="1200" b="1" dirty="0" smtClean="0">
                <a:solidFill>
                  <a:srgbClr val="7030A0"/>
                </a:solidFill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</a:rPr>
              <a:t>innovadores</a:t>
            </a:r>
            <a:r>
              <a:rPr lang="en-US" sz="1200" b="1" dirty="0" smtClean="0">
                <a:solidFill>
                  <a:srgbClr val="7030A0"/>
                </a:solidFill>
              </a:rPr>
              <a:t> de </a:t>
            </a:r>
            <a:r>
              <a:rPr lang="en-US" sz="1200" b="1" dirty="0" err="1" smtClean="0">
                <a:solidFill>
                  <a:srgbClr val="7030A0"/>
                </a:solidFill>
              </a:rPr>
              <a:t>recaudaci</a:t>
            </a:r>
            <a:r>
              <a:rPr lang="es-ES_tradnl" sz="12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1200" b="1" dirty="0" smtClean="0">
                <a:solidFill>
                  <a:srgbClr val="7030A0"/>
                </a:solidFill>
              </a:rPr>
              <a:t> de impuestos </a:t>
            </a:r>
            <a:r>
              <a:rPr lang="en-US" sz="1200" dirty="0" smtClean="0"/>
              <a:t>y</a:t>
            </a:r>
            <a:r>
              <a:rPr lang="en-US" sz="1200" b="1" dirty="0" smtClean="0"/>
              <a:t> </a:t>
            </a:r>
            <a:r>
              <a:rPr lang="en-US" sz="1200" b="1" dirty="0" err="1" smtClean="0">
                <a:solidFill>
                  <a:srgbClr val="7030A0"/>
                </a:solidFill>
              </a:rPr>
              <a:t>seguimiento</a:t>
            </a:r>
            <a:r>
              <a:rPr lang="en-US" sz="1200" b="1" dirty="0" smtClean="0">
                <a:solidFill>
                  <a:srgbClr val="7030A0"/>
                </a:solidFill>
              </a:rPr>
              <a:t> del </a:t>
            </a:r>
            <a:r>
              <a:rPr lang="en-US" sz="1200" b="1" dirty="0" err="1" smtClean="0">
                <a:solidFill>
                  <a:srgbClr val="7030A0"/>
                </a:solidFill>
              </a:rPr>
              <a:t>presupuesto</a:t>
            </a:r>
            <a:r>
              <a:rPr lang="en-US" sz="1200" b="1" dirty="0" smtClean="0">
                <a:solidFill>
                  <a:srgbClr val="7030A0"/>
                </a:solidFill>
              </a:rPr>
              <a:t> m</a:t>
            </a:r>
            <a:r>
              <a:rPr lang="es-ES_tradnl" sz="1200" b="1" dirty="0" err="1" smtClean="0">
                <a:solidFill>
                  <a:srgbClr val="7030A0"/>
                </a:solidFill>
              </a:rPr>
              <a:t>ás</a:t>
            </a:r>
            <a:r>
              <a:rPr lang="es-ES_tradnl" sz="1200" b="1" dirty="0" smtClean="0">
                <a:solidFill>
                  <a:srgbClr val="7030A0"/>
                </a:solidFill>
              </a:rPr>
              <a:t> transparente </a:t>
            </a:r>
            <a:r>
              <a:rPr lang="en-US" sz="1200" dirty="0"/>
              <a:t>e</a:t>
            </a:r>
            <a:r>
              <a:rPr lang="en-US" sz="1200" dirty="0" smtClean="0"/>
              <a:t>n </a:t>
            </a:r>
            <a:r>
              <a:rPr lang="en-US" sz="1400" dirty="0" err="1" smtClean="0">
                <a:solidFill>
                  <a:srgbClr val="C5192D"/>
                </a:solidFill>
              </a:rPr>
              <a:t>Sud</a:t>
            </a:r>
            <a:r>
              <a:rPr lang="es-ES_tradnl" sz="1400" dirty="0" smtClean="0">
                <a:solidFill>
                  <a:srgbClr val="C5192D"/>
                </a:solidFill>
              </a:rPr>
              <a:t>áfrica </a:t>
            </a:r>
            <a:r>
              <a:rPr lang="en-US" sz="1100" dirty="0" smtClean="0">
                <a:solidFill>
                  <a:srgbClr val="000000"/>
                </a:solidFill>
              </a:rPr>
              <a:t>y </a:t>
            </a:r>
            <a:r>
              <a:rPr lang="en-US" sz="1400" dirty="0">
                <a:solidFill>
                  <a:srgbClr val="C5192D"/>
                </a:solidFill>
              </a:rPr>
              <a:t>Seychelles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8058" y="3583366"/>
            <a:ext cx="4332941" cy="1454244"/>
          </a:xfrm>
          <a:prstGeom prst="rect">
            <a:avLst/>
          </a:prstGeom>
          <a:solidFill>
            <a:schemeClr val="accent5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marL="517525" algn="ctr"/>
            <a:r>
              <a:rPr lang="en-US" sz="1500" dirty="0" smtClean="0"/>
              <a:t>La </a:t>
            </a:r>
            <a:r>
              <a:rPr lang="en-US" sz="1500" dirty="0" err="1" smtClean="0"/>
              <a:t>balanza</a:t>
            </a:r>
            <a:r>
              <a:rPr lang="en-US" sz="1500" dirty="0" smtClean="0"/>
              <a:t> fiscal </a:t>
            </a:r>
            <a:r>
              <a:rPr lang="en-US" sz="1500" dirty="0" err="1" smtClean="0"/>
              <a:t>mejora</a:t>
            </a:r>
            <a:r>
              <a:rPr lang="en-US" sz="1500" dirty="0" smtClean="0"/>
              <a:t> de </a:t>
            </a:r>
            <a:r>
              <a:rPr lang="en-US" sz="1500" dirty="0" err="1" smtClean="0"/>
              <a:t>manera</a:t>
            </a:r>
            <a:r>
              <a:rPr lang="en-US" sz="1500" dirty="0" smtClean="0"/>
              <a:t> general</a:t>
            </a:r>
            <a:r>
              <a:rPr lang="en-US" sz="1600" dirty="0" smtClean="0"/>
              <a:t> </a:t>
            </a:r>
            <a:endParaRPr lang="en-US" sz="1400" dirty="0"/>
          </a:p>
          <a:p>
            <a:pPr marL="517525" algn="ctr"/>
            <a:r>
              <a:rPr lang="en-US" sz="1000" dirty="0"/>
              <a:t>e</a:t>
            </a:r>
            <a:r>
              <a:rPr lang="en-US" sz="1000" dirty="0" smtClean="0"/>
              <a:t>n </a:t>
            </a:r>
            <a:r>
              <a:rPr lang="en-US" sz="1000" dirty="0" err="1" smtClean="0"/>
              <a:t>Marruecos</a:t>
            </a:r>
            <a:r>
              <a:rPr lang="en-US" sz="1000" dirty="0" smtClean="0"/>
              <a:t>, </a:t>
            </a:r>
            <a:r>
              <a:rPr lang="en-US" sz="1000" dirty="0" err="1" smtClean="0"/>
              <a:t>Sud</a:t>
            </a:r>
            <a:r>
              <a:rPr lang="es-ES_tradnl" sz="1000" dirty="0" smtClean="0"/>
              <a:t>áfrica</a:t>
            </a:r>
            <a:r>
              <a:rPr lang="en-US" sz="1000" dirty="0" smtClean="0"/>
              <a:t>, </a:t>
            </a:r>
            <a:r>
              <a:rPr lang="fr-FR" sz="1000" dirty="0"/>
              <a:t>Côte </a:t>
            </a:r>
            <a:r>
              <a:rPr lang="fr-FR" sz="1000" dirty="0" smtClean="0"/>
              <a:t>d'Ivoire</a:t>
            </a:r>
            <a:r>
              <a:rPr lang="en-US" sz="1000" dirty="0" smtClean="0"/>
              <a:t>, </a:t>
            </a:r>
            <a:r>
              <a:rPr lang="en-US" sz="1000" dirty="0" err="1" smtClean="0"/>
              <a:t>Etiop</a:t>
            </a:r>
            <a:r>
              <a:rPr lang="es-ES_tradnl" sz="1000" dirty="0" smtClean="0"/>
              <a:t>í</a:t>
            </a:r>
            <a:r>
              <a:rPr lang="en-US" sz="1000" dirty="0" smtClean="0"/>
              <a:t>a</a:t>
            </a:r>
            <a:r>
              <a:rPr lang="en-US" sz="1000" dirty="0"/>
              <a:t>, Rwanda, </a:t>
            </a:r>
          </a:p>
          <a:p>
            <a:pPr marL="517525" algn="ctr"/>
            <a:r>
              <a:rPr lang="en-US" sz="1000" dirty="0" err="1" smtClean="0"/>
              <a:t>Tanzan</a:t>
            </a:r>
            <a:r>
              <a:rPr lang="es-ES_tradnl" sz="1000" dirty="0" smtClean="0"/>
              <a:t>í</a:t>
            </a:r>
            <a:r>
              <a:rPr lang="en-US" sz="1000" dirty="0" smtClean="0"/>
              <a:t>a y Uganda</a:t>
            </a:r>
          </a:p>
          <a:p>
            <a:pPr marL="517525" algn="ctr"/>
            <a:r>
              <a:rPr lang="en-US" sz="1100" b="1" dirty="0" smtClean="0">
                <a:solidFill>
                  <a:srgbClr val="7030A0"/>
                </a:solidFill>
              </a:rPr>
              <a:t>Sistema </a:t>
            </a:r>
            <a:r>
              <a:rPr lang="en-US" sz="1100" b="1" dirty="0" err="1" smtClean="0">
                <a:solidFill>
                  <a:srgbClr val="7030A0"/>
                </a:solidFill>
              </a:rPr>
              <a:t>Integrado</a:t>
            </a:r>
            <a:r>
              <a:rPr lang="en-US" sz="1100" b="1" dirty="0" smtClean="0">
                <a:solidFill>
                  <a:srgbClr val="7030A0"/>
                </a:solidFill>
              </a:rPr>
              <a:t> de </a:t>
            </a:r>
            <a:r>
              <a:rPr lang="en-US" sz="1100" b="1" dirty="0" err="1">
                <a:solidFill>
                  <a:srgbClr val="7030A0"/>
                </a:solidFill>
              </a:rPr>
              <a:t>G</a:t>
            </a:r>
            <a:r>
              <a:rPr lang="en-US" sz="1100" b="1" dirty="0" err="1" smtClean="0">
                <a:solidFill>
                  <a:srgbClr val="7030A0"/>
                </a:solidFill>
              </a:rPr>
              <a:t>esti</a:t>
            </a:r>
            <a:r>
              <a:rPr lang="es-ES_tradnl" sz="11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1100" b="1" dirty="0" smtClean="0">
                <a:solidFill>
                  <a:srgbClr val="7030A0"/>
                </a:solidFill>
              </a:rPr>
              <a:t> de la Información Financiera</a:t>
            </a:r>
          </a:p>
          <a:p>
            <a:pPr marL="517525" algn="ctr">
              <a:spcBef>
                <a:spcPts val="300"/>
              </a:spcBef>
            </a:pPr>
            <a:r>
              <a:rPr lang="en-US" sz="1100" dirty="0" smtClean="0">
                <a:solidFill>
                  <a:srgbClr val="C5192D"/>
                </a:solidFill>
              </a:rPr>
              <a:t>Kenia</a:t>
            </a:r>
            <a:r>
              <a:rPr lang="en-US" sz="1100" dirty="0">
                <a:solidFill>
                  <a:srgbClr val="C5192D"/>
                </a:solidFill>
              </a:rPr>
              <a:t>, </a:t>
            </a:r>
            <a:r>
              <a:rPr lang="en-US" sz="1100" dirty="0" err="1" smtClean="0">
                <a:solidFill>
                  <a:srgbClr val="C5192D"/>
                </a:solidFill>
              </a:rPr>
              <a:t>Etiop</a:t>
            </a:r>
            <a:r>
              <a:rPr lang="es-ES_tradnl" sz="1100" dirty="0" smtClean="0">
                <a:solidFill>
                  <a:srgbClr val="C5192D"/>
                </a:solidFill>
              </a:rPr>
              <a:t>í</a:t>
            </a:r>
            <a:r>
              <a:rPr lang="en-US" sz="1100" dirty="0" smtClean="0">
                <a:solidFill>
                  <a:srgbClr val="C5192D"/>
                </a:solidFill>
              </a:rPr>
              <a:t>a</a:t>
            </a:r>
            <a:r>
              <a:rPr lang="en-US" sz="1100" dirty="0">
                <a:solidFill>
                  <a:srgbClr val="C5192D"/>
                </a:solidFill>
              </a:rPr>
              <a:t>, </a:t>
            </a:r>
            <a:r>
              <a:rPr lang="en-US" sz="1100" dirty="0" err="1" smtClean="0">
                <a:solidFill>
                  <a:srgbClr val="C5192D"/>
                </a:solidFill>
              </a:rPr>
              <a:t>Tanzan</a:t>
            </a:r>
            <a:r>
              <a:rPr lang="es-ES_tradnl" sz="1100" dirty="0" smtClean="0">
                <a:solidFill>
                  <a:srgbClr val="C5192D"/>
                </a:solidFill>
              </a:rPr>
              <a:t>í</a:t>
            </a:r>
            <a:r>
              <a:rPr lang="en-US" sz="1100" dirty="0" smtClean="0">
                <a:solidFill>
                  <a:srgbClr val="C5192D"/>
                </a:solidFill>
              </a:rPr>
              <a:t>a,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etc.</a:t>
            </a:r>
          </a:p>
          <a:p>
            <a:pPr marL="517525" algn="ctr">
              <a:spcBef>
                <a:spcPts val="300"/>
              </a:spcBef>
            </a:pPr>
            <a:r>
              <a:rPr lang="en-US" sz="1200" dirty="0" err="1" smtClean="0">
                <a:solidFill>
                  <a:srgbClr val="7030A0"/>
                </a:solidFill>
              </a:rPr>
              <a:t>Transparencia</a:t>
            </a:r>
            <a:r>
              <a:rPr lang="en-US" sz="1200" dirty="0" smtClean="0">
                <a:solidFill>
                  <a:srgbClr val="7030A0"/>
                </a:solidFill>
              </a:rPr>
              <a:t> f</a:t>
            </a:r>
            <a:r>
              <a:rPr lang="en-US" sz="1200" dirty="0" smtClean="0">
                <a:solidFill>
                  <a:srgbClr val="7030A0"/>
                </a:solidFill>
              </a:rPr>
              <a:t>iscal </a:t>
            </a:r>
          </a:p>
          <a:p>
            <a:pPr marL="517525" algn="ctr">
              <a:spcBef>
                <a:spcPts val="300"/>
              </a:spcBef>
            </a:pPr>
            <a:r>
              <a:rPr lang="en-US" sz="1100" dirty="0" err="1" smtClean="0">
                <a:solidFill>
                  <a:srgbClr val="C5192D"/>
                </a:solidFill>
              </a:rPr>
              <a:t>Sud</a:t>
            </a:r>
            <a:r>
              <a:rPr lang="es-ES_tradnl" sz="1100" dirty="0" smtClean="0">
                <a:solidFill>
                  <a:srgbClr val="C5192D"/>
                </a:solidFill>
              </a:rPr>
              <a:t>áfrica</a:t>
            </a:r>
            <a:r>
              <a:rPr lang="en-US" sz="1100" dirty="0" smtClean="0">
                <a:solidFill>
                  <a:srgbClr val="C5192D"/>
                </a:solidFill>
              </a:rPr>
              <a:t>, </a:t>
            </a:r>
            <a:r>
              <a:rPr lang="en-US" sz="1100" dirty="0" err="1">
                <a:solidFill>
                  <a:srgbClr val="C5192D"/>
                </a:solidFill>
              </a:rPr>
              <a:t>Etiop</a:t>
            </a:r>
            <a:r>
              <a:rPr lang="es-ES_tradnl" sz="1100" dirty="0">
                <a:solidFill>
                  <a:srgbClr val="C5192D"/>
                </a:solidFill>
              </a:rPr>
              <a:t>í</a:t>
            </a:r>
            <a:r>
              <a:rPr lang="en-US" sz="1100" dirty="0">
                <a:solidFill>
                  <a:srgbClr val="C5192D"/>
                </a:solidFill>
              </a:rPr>
              <a:t>a</a:t>
            </a:r>
            <a:r>
              <a:rPr lang="en-US" sz="1100" dirty="0" smtClean="0">
                <a:solidFill>
                  <a:srgbClr val="C5192D"/>
                </a:solidFill>
              </a:rPr>
              <a:t>, </a:t>
            </a:r>
            <a:r>
              <a:rPr lang="en-US" sz="1100" dirty="0" smtClean="0">
                <a:solidFill>
                  <a:srgbClr val="C5192D"/>
                </a:solidFill>
              </a:rPr>
              <a:t>Mauricio, </a:t>
            </a:r>
            <a:r>
              <a:rPr lang="en-US" sz="1100" dirty="0">
                <a:solidFill>
                  <a:srgbClr val="C5192D"/>
                </a:solidFill>
              </a:rPr>
              <a:t>Uganda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3001" y="5098686"/>
            <a:ext cx="4318000" cy="1223412"/>
          </a:xfrm>
          <a:prstGeom prst="rect">
            <a:avLst/>
          </a:prstGeom>
          <a:solidFill>
            <a:schemeClr val="accent1">
              <a:lumMod val="50000"/>
              <a:alpha val="15000"/>
            </a:schemeClr>
          </a:solidFill>
        </p:spPr>
        <p:txBody>
          <a:bodyPr wrap="square" rtlCol="0">
            <a:spAutoFit/>
          </a:bodyPr>
          <a:lstStyle/>
          <a:p>
            <a:pPr marL="398463" algn="ctr"/>
            <a:r>
              <a:rPr lang="en-US" sz="1600" dirty="0" err="1" smtClean="0"/>
              <a:t>Inflaci</a:t>
            </a:r>
            <a:r>
              <a:rPr lang="es-ES_tradnl" sz="1600" dirty="0" err="1" smtClean="0"/>
              <a:t>ó</a:t>
            </a:r>
            <a:r>
              <a:rPr lang="en-US" sz="1600" dirty="0" smtClean="0"/>
              <a:t>n a &lt; 10 %</a:t>
            </a:r>
            <a:endParaRPr lang="en-US" sz="1600" dirty="0"/>
          </a:p>
          <a:p>
            <a:pPr marL="398463" algn="ctr"/>
            <a:r>
              <a:rPr lang="en-US" sz="1200" dirty="0"/>
              <a:t>Senegal, </a:t>
            </a:r>
            <a:r>
              <a:rPr lang="en-US" sz="1200" dirty="0" err="1" smtClean="0"/>
              <a:t>Marruecos</a:t>
            </a:r>
            <a:r>
              <a:rPr lang="en-US" sz="1200" dirty="0" smtClean="0"/>
              <a:t>, </a:t>
            </a:r>
            <a:r>
              <a:rPr lang="fr-FR" sz="1200" dirty="0"/>
              <a:t>Côte d'Ivoire</a:t>
            </a:r>
            <a:r>
              <a:rPr lang="en-US" sz="1200" dirty="0" smtClean="0"/>
              <a:t>, Gab</a:t>
            </a:r>
            <a:r>
              <a:rPr lang="es-ES_tradnl" sz="1200" dirty="0" err="1" smtClean="0"/>
              <a:t>ó</a:t>
            </a:r>
            <a:r>
              <a:rPr lang="en-US" sz="1200" dirty="0" smtClean="0"/>
              <a:t>n, Guinea </a:t>
            </a:r>
            <a:r>
              <a:rPr lang="en-US" sz="1200" dirty="0" err="1" smtClean="0"/>
              <a:t>Ecuatorial</a:t>
            </a:r>
            <a:r>
              <a:rPr lang="en-US" sz="1200" dirty="0" smtClean="0"/>
              <a:t>, Mauricio, </a:t>
            </a:r>
            <a:r>
              <a:rPr lang="en-US" sz="1200" dirty="0"/>
              <a:t>Rwanda, </a:t>
            </a:r>
            <a:r>
              <a:rPr lang="en-US" sz="1200" dirty="0" err="1" smtClean="0"/>
              <a:t>Sud</a:t>
            </a:r>
            <a:r>
              <a:rPr lang="es-ES_tradnl" sz="1200" dirty="0" smtClean="0"/>
              <a:t>áfrica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(etc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</a:p>
          <a:p>
            <a:pPr marL="398463" algn="ctr">
              <a:spcBef>
                <a:spcPts val="300"/>
              </a:spcBef>
            </a:pPr>
            <a:r>
              <a:rPr lang="en-US" sz="900" b="1" dirty="0" err="1" smtClean="0">
                <a:solidFill>
                  <a:srgbClr val="7030A0"/>
                </a:solidFill>
              </a:rPr>
              <a:t>Aumento</a:t>
            </a:r>
            <a:r>
              <a:rPr lang="en-US" sz="900" b="1" dirty="0" smtClean="0">
                <a:solidFill>
                  <a:srgbClr val="7030A0"/>
                </a:solidFill>
              </a:rPr>
              <a:t> de la </a:t>
            </a:r>
            <a:r>
              <a:rPr lang="en-US" sz="900" b="1" dirty="0" err="1" smtClean="0">
                <a:solidFill>
                  <a:srgbClr val="7030A0"/>
                </a:solidFill>
              </a:rPr>
              <a:t>producci</a:t>
            </a:r>
            <a:r>
              <a:rPr lang="es-ES_tradnl" sz="9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900" b="1" dirty="0" smtClean="0">
                <a:solidFill>
                  <a:srgbClr val="7030A0"/>
                </a:solidFill>
              </a:rPr>
              <a:t> alimentaria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</a:rPr>
              <a:t>bajos</a:t>
            </a:r>
            <a:r>
              <a:rPr lang="en-US" sz="900" b="1" dirty="0" smtClean="0">
                <a:solidFill>
                  <a:srgbClr val="7030A0"/>
                </a:solidFill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</a:rPr>
              <a:t>precios</a:t>
            </a:r>
            <a:r>
              <a:rPr lang="en-US" sz="900" b="1" dirty="0" smtClean="0">
                <a:solidFill>
                  <a:srgbClr val="7030A0"/>
                </a:solidFill>
              </a:rPr>
              <a:t> del </a:t>
            </a:r>
            <a:r>
              <a:rPr lang="en-US" sz="900" b="1" dirty="0" err="1" smtClean="0">
                <a:solidFill>
                  <a:srgbClr val="7030A0"/>
                </a:solidFill>
              </a:rPr>
              <a:t>petr</a:t>
            </a:r>
            <a:r>
              <a:rPr lang="es-ES_tradnl" sz="900" b="1" dirty="0" smtClean="0">
                <a:solidFill>
                  <a:srgbClr val="7030A0"/>
                </a:solidFill>
              </a:rPr>
              <a:t>óleo</a:t>
            </a:r>
            <a:endParaRPr lang="en-US" sz="900" b="1" dirty="0">
              <a:solidFill>
                <a:srgbClr val="7030A0"/>
              </a:solidFill>
            </a:endParaRPr>
          </a:p>
          <a:p>
            <a:pPr marL="398463"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son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motores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importantes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>
                <a:solidFill>
                  <a:srgbClr val="C5192D"/>
                </a:solidFill>
              </a:rPr>
              <a:t>Senegal </a:t>
            </a:r>
            <a:r>
              <a:rPr lang="en-US" sz="1000" dirty="0" smtClean="0">
                <a:solidFill>
                  <a:srgbClr val="C5192D"/>
                </a:solidFill>
              </a:rPr>
              <a:t>y </a:t>
            </a:r>
            <a:r>
              <a:rPr lang="en-US" sz="1100" dirty="0">
                <a:solidFill>
                  <a:srgbClr val="C5192D"/>
                </a:solidFill>
              </a:rPr>
              <a:t>Rwanda</a:t>
            </a:r>
            <a:r>
              <a:rPr lang="en-US" sz="1100" dirty="0">
                <a:solidFill>
                  <a:srgbClr val="595959"/>
                </a:solidFill>
              </a:rPr>
              <a:t>)</a:t>
            </a:r>
          </a:p>
          <a:p>
            <a:pPr marL="398463" algn="ctr"/>
            <a:r>
              <a:rPr lang="en-US" sz="1100" b="1" dirty="0" smtClean="0">
                <a:solidFill>
                  <a:srgbClr val="7030A0"/>
                </a:solidFill>
              </a:rPr>
              <a:t>Pol</a:t>
            </a:r>
            <a:r>
              <a:rPr lang="es-ES_tradnl" sz="1100" b="1" dirty="0" err="1" smtClean="0">
                <a:solidFill>
                  <a:srgbClr val="7030A0"/>
                </a:solidFill>
              </a:rPr>
              <a:t>íticas</a:t>
            </a:r>
            <a:r>
              <a:rPr lang="es-ES_tradnl" sz="1100" b="1" dirty="0" smtClean="0">
                <a:solidFill>
                  <a:srgbClr val="7030A0"/>
                </a:solidFill>
              </a:rPr>
              <a:t> monetarias </a:t>
            </a:r>
            <a:r>
              <a:rPr lang="en-US" sz="1000" dirty="0" smtClean="0">
                <a:solidFill>
                  <a:srgbClr val="7030A0"/>
                </a:solidFill>
              </a:rPr>
              <a:t>y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fiscales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estrictas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1000" dirty="0" smtClean="0"/>
              <a:t> </a:t>
            </a:r>
            <a:r>
              <a:rPr lang="en-US" sz="1100" dirty="0" err="1" smtClean="0">
                <a:solidFill>
                  <a:srgbClr val="C5192D"/>
                </a:solidFill>
              </a:rPr>
              <a:t>Sud</a:t>
            </a:r>
            <a:r>
              <a:rPr lang="es-ES_tradnl" sz="1100" dirty="0" smtClean="0">
                <a:solidFill>
                  <a:srgbClr val="C5192D"/>
                </a:solidFill>
              </a:rPr>
              <a:t>áfrica</a:t>
            </a:r>
            <a:endParaRPr lang="en-US" sz="1100" dirty="0">
              <a:solidFill>
                <a:srgbClr val="C5192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6049" y="1914917"/>
            <a:ext cx="4133916" cy="1692771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marL="688975" algn="ctr"/>
            <a:r>
              <a:rPr lang="en-US" sz="1600" dirty="0" smtClean="0"/>
              <a:t>Entre el 20 y 32 % </a:t>
            </a:r>
            <a:endParaRPr lang="en-US" sz="1600" dirty="0"/>
          </a:p>
          <a:p>
            <a:pPr marL="688975" algn="ctr"/>
            <a:r>
              <a:rPr lang="en-US" sz="1050" dirty="0" smtClean="0"/>
              <a:t>en</a:t>
            </a:r>
            <a:r>
              <a:rPr lang="en-US" sz="1050" dirty="0" smtClean="0"/>
              <a:t> </a:t>
            </a:r>
            <a:r>
              <a:rPr lang="en-US" sz="1200" dirty="0" err="1" smtClean="0"/>
              <a:t>Marruecos</a:t>
            </a:r>
            <a:r>
              <a:rPr lang="en-US" sz="1200" dirty="0" smtClean="0"/>
              <a:t>, </a:t>
            </a:r>
            <a:r>
              <a:rPr lang="en-US" sz="1200" dirty="0"/>
              <a:t>Cabo Verde, </a:t>
            </a:r>
            <a:r>
              <a:rPr lang="en-US" sz="1200" dirty="0" err="1" smtClean="0"/>
              <a:t>Etiop</a:t>
            </a:r>
            <a:r>
              <a:rPr lang="es-ES_tradnl" sz="1200" dirty="0" smtClean="0"/>
              <a:t>í</a:t>
            </a:r>
            <a:r>
              <a:rPr lang="en-US" sz="1200" dirty="0" smtClean="0"/>
              <a:t>a</a:t>
            </a:r>
            <a:r>
              <a:rPr lang="en-US" sz="1200" dirty="0"/>
              <a:t>, </a:t>
            </a:r>
          </a:p>
          <a:p>
            <a:pPr marL="688975" algn="ctr"/>
            <a:r>
              <a:rPr lang="en-US" sz="1200" dirty="0" smtClean="0"/>
              <a:t>Guinea </a:t>
            </a:r>
            <a:r>
              <a:rPr lang="en-US" sz="1200" dirty="0" err="1" smtClean="0"/>
              <a:t>Ecuatorial</a:t>
            </a:r>
            <a:r>
              <a:rPr lang="en-US" sz="1200" dirty="0" smtClean="0"/>
              <a:t> </a:t>
            </a:r>
            <a:r>
              <a:rPr lang="en-US" sz="1050" dirty="0"/>
              <a:t>y</a:t>
            </a:r>
            <a:r>
              <a:rPr lang="en-US" sz="1050" dirty="0" smtClean="0"/>
              <a:t> </a:t>
            </a:r>
            <a:r>
              <a:rPr lang="en-US" sz="1200" dirty="0" smtClean="0"/>
              <a:t>Mauricio</a:t>
            </a:r>
            <a:endParaRPr lang="en-US" sz="1200" dirty="0"/>
          </a:p>
          <a:p>
            <a:pPr marL="688975">
              <a:spcBef>
                <a:spcPts val="300"/>
              </a:spcBef>
            </a:pPr>
            <a:r>
              <a:rPr lang="en-US" sz="1050" dirty="0" err="1"/>
              <a:t>c</a:t>
            </a:r>
            <a:r>
              <a:rPr lang="en-US" sz="1050" dirty="0" err="1" smtClean="0"/>
              <a:t>omparado</a:t>
            </a:r>
            <a:r>
              <a:rPr lang="en-US" sz="1050" dirty="0" smtClean="0"/>
              <a:t> a </a:t>
            </a:r>
            <a:r>
              <a:rPr lang="en-US" sz="1200" b="1" dirty="0" err="1" smtClean="0">
                <a:solidFill>
                  <a:schemeClr val="bg2">
                    <a:lumMod val="50000"/>
                  </a:schemeClr>
                </a:solidFill>
              </a:rPr>
              <a:t>Econom</a:t>
            </a:r>
            <a:r>
              <a:rPr lang="es-ES_tradnl" sz="1200" b="1" dirty="0" err="1" smtClean="0">
                <a:solidFill>
                  <a:schemeClr val="bg2">
                    <a:lumMod val="50000"/>
                  </a:schemeClr>
                </a:solidFill>
              </a:rPr>
              <a:t>ías</a:t>
            </a:r>
            <a:r>
              <a:rPr lang="es-ES_tradnl" sz="1200" b="1" dirty="0" smtClean="0">
                <a:solidFill>
                  <a:schemeClr val="bg2">
                    <a:lumMod val="50000"/>
                  </a:schemeClr>
                </a:solidFill>
              </a:rPr>
              <a:t> emergentes </a:t>
            </a:r>
            <a:r>
              <a:rPr lang="en-US" sz="1100" dirty="0" smtClean="0"/>
              <a:t>(31%) </a:t>
            </a:r>
          </a:p>
          <a:p>
            <a:pPr marL="688975">
              <a:spcBef>
                <a:spcPts val="300"/>
              </a:spcBef>
            </a:pP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             Pa</a:t>
            </a:r>
            <a:r>
              <a:rPr lang="es-ES_tradnl" sz="1200" b="1" dirty="0" err="1" smtClean="0">
                <a:solidFill>
                  <a:schemeClr val="bg2">
                    <a:lumMod val="50000"/>
                  </a:schemeClr>
                </a:solidFill>
              </a:rPr>
              <a:t>íses</a:t>
            </a:r>
            <a:r>
              <a:rPr lang="es-ES_tradnl" sz="1200" b="1" dirty="0" smtClean="0">
                <a:solidFill>
                  <a:schemeClr val="bg2">
                    <a:lumMod val="50000"/>
                  </a:schemeClr>
                </a:solidFill>
              </a:rPr>
              <a:t> en desarrollo de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Asia </a:t>
            </a:r>
            <a:r>
              <a:rPr lang="en-US" sz="1100" dirty="0"/>
              <a:t>(41%)</a:t>
            </a:r>
          </a:p>
          <a:p>
            <a:pPr marL="688975" algn="ctr"/>
            <a:r>
              <a:rPr lang="en-US" sz="1300" b="1" dirty="0" err="1" smtClean="0"/>
              <a:t>Obst</a:t>
            </a:r>
            <a:r>
              <a:rPr lang="es-ES_tradnl" sz="1300" b="1" dirty="0" err="1" smtClean="0"/>
              <a:t>áculos</a:t>
            </a:r>
            <a:r>
              <a:rPr lang="en-US" sz="1300" b="1" dirty="0" smtClean="0"/>
              <a:t> </a:t>
            </a:r>
            <a:r>
              <a:rPr lang="en-US" sz="1050" dirty="0" err="1" smtClean="0"/>
              <a:t>dadas</a:t>
            </a:r>
            <a:r>
              <a:rPr lang="en-US" sz="1050" dirty="0" smtClean="0"/>
              <a:t> </a:t>
            </a:r>
            <a:r>
              <a:rPr lang="en-US" sz="1050" dirty="0" err="1" smtClean="0"/>
              <a:t>las</a:t>
            </a:r>
            <a:r>
              <a:rPr lang="en-US" sz="1050" b="1" dirty="0" smtClean="0"/>
              <a:t> </a:t>
            </a:r>
            <a:r>
              <a:rPr lang="en-US" sz="1300" b="1" dirty="0" err="1" smtClean="0"/>
              <a:t>altas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tasas</a:t>
            </a:r>
            <a:r>
              <a:rPr lang="en-US" sz="1300" b="1" dirty="0" smtClean="0"/>
              <a:t> de </a:t>
            </a:r>
            <a:r>
              <a:rPr lang="en-US" sz="1300" b="1" dirty="0" err="1" smtClean="0"/>
              <a:t>ahorro</a:t>
            </a:r>
            <a:r>
              <a:rPr lang="en-US" sz="1100" dirty="0" smtClean="0"/>
              <a:t>:</a:t>
            </a:r>
            <a:r>
              <a:rPr lang="en-US" sz="1300" b="1" dirty="0" smtClean="0"/>
              <a:t> </a:t>
            </a:r>
            <a:endParaRPr lang="en-US" sz="1300" b="1" dirty="0"/>
          </a:p>
          <a:p>
            <a:pPr marL="688975" algn="ctr"/>
            <a:r>
              <a:rPr lang="en-US" sz="1000" b="1" dirty="0" err="1" smtClean="0">
                <a:solidFill>
                  <a:srgbClr val="C5192D"/>
                </a:solidFill>
              </a:rPr>
              <a:t>Transferencias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financieras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il</a:t>
            </a:r>
            <a:r>
              <a:rPr lang="es-ES_tradnl" sz="1000" b="1" dirty="0" err="1" smtClean="0">
                <a:solidFill>
                  <a:srgbClr val="C5192D"/>
                </a:solidFill>
              </a:rPr>
              <a:t>ícitas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>
                <a:solidFill>
                  <a:srgbClr val="C5192D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 b="1" dirty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bajo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nivel</a:t>
            </a:r>
            <a:r>
              <a:rPr lang="en-US" sz="1000" b="1" dirty="0" smtClean="0">
                <a:solidFill>
                  <a:srgbClr val="C5192D"/>
                </a:solidFill>
              </a:rPr>
              <a:t> de </a:t>
            </a:r>
            <a:r>
              <a:rPr lang="en-US" sz="1000" b="1" dirty="0" err="1" smtClean="0">
                <a:solidFill>
                  <a:srgbClr val="C5192D"/>
                </a:solidFill>
              </a:rPr>
              <a:t>financiaci</a:t>
            </a:r>
            <a:r>
              <a:rPr lang="es-ES_tradnl" sz="1000" b="1" dirty="0" err="1" smtClean="0">
                <a:solidFill>
                  <a:srgbClr val="C5192D"/>
                </a:solidFill>
              </a:rPr>
              <a:t>ón</a:t>
            </a:r>
            <a:r>
              <a:rPr lang="es-ES_tradnl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smtClean="0">
                <a:solidFill>
                  <a:srgbClr val="C5192D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bajo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nivel</a:t>
            </a:r>
            <a:r>
              <a:rPr lang="en-US" sz="1000" b="1" dirty="0" smtClean="0">
                <a:solidFill>
                  <a:srgbClr val="C5192D"/>
                </a:solidFill>
              </a:rPr>
              <a:t> de </a:t>
            </a:r>
            <a:r>
              <a:rPr lang="en-US" sz="1000" b="1" dirty="0" err="1" smtClean="0">
                <a:solidFill>
                  <a:srgbClr val="C5192D"/>
                </a:solidFill>
              </a:rPr>
              <a:t>ingreso</a:t>
            </a:r>
            <a:r>
              <a:rPr lang="en-US" sz="1000" b="1" dirty="0" smtClean="0">
                <a:solidFill>
                  <a:srgbClr val="C5192D"/>
                </a:solidFill>
              </a:rPr>
              <a:t> </a:t>
            </a:r>
            <a:r>
              <a:rPr lang="en-US" sz="1000" b="1" dirty="0" err="1" smtClean="0">
                <a:solidFill>
                  <a:srgbClr val="C5192D"/>
                </a:solidFill>
              </a:rPr>
              <a:t>disponible</a:t>
            </a:r>
            <a:endParaRPr lang="en-US" sz="1000" b="1" dirty="0">
              <a:solidFill>
                <a:srgbClr val="C5192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8412" y="3519201"/>
            <a:ext cx="4138710" cy="1261884"/>
          </a:xfrm>
          <a:prstGeom prst="rect">
            <a:avLst/>
          </a:prstGeom>
          <a:solidFill>
            <a:srgbClr val="660066">
              <a:alpha val="15000"/>
            </a:srgbClr>
          </a:solidFill>
        </p:spPr>
        <p:txBody>
          <a:bodyPr wrap="square" rtlCol="0">
            <a:spAutoFit/>
          </a:bodyPr>
          <a:lstStyle/>
          <a:p>
            <a:pPr marL="688975" algn="ctr"/>
            <a:r>
              <a:rPr lang="en-US" sz="1500" dirty="0" err="1" smtClean="0"/>
              <a:t>Cuenta</a:t>
            </a:r>
            <a:r>
              <a:rPr lang="en-US" sz="1500" dirty="0" smtClean="0"/>
              <a:t> </a:t>
            </a:r>
            <a:r>
              <a:rPr lang="en-US" sz="1500" dirty="0" err="1" smtClean="0"/>
              <a:t>comercial</a:t>
            </a:r>
            <a:r>
              <a:rPr lang="en-US" sz="1500" dirty="0" smtClean="0"/>
              <a:t> </a:t>
            </a:r>
            <a:r>
              <a:rPr lang="en-US" sz="1500" dirty="0" err="1" smtClean="0"/>
              <a:t>relativamente</a:t>
            </a:r>
            <a:r>
              <a:rPr lang="en-US" sz="1500" dirty="0" smtClean="0"/>
              <a:t> </a:t>
            </a:r>
            <a:r>
              <a:rPr lang="en-US" sz="1500" dirty="0" err="1" smtClean="0"/>
              <a:t>mejorada</a:t>
            </a:r>
            <a:endParaRPr lang="en-US" sz="1500" dirty="0"/>
          </a:p>
          <a:p>
            <a:pPr marL="688975" algn="ctr"/>
            <a:r>
              <a:rPr lang="en-US" sz="1050" dirty="0"/>
              <a:t>e</a:t>
            </a:r>
            <a:r>
              <a:rPr lang="en-US" sz="1050" dirty="0" smtClean="0"/>
              <a:t>n</a:t>
            </a:r>
            <a:r>
              <a:rPr lang="en-US" sz="1400" dirty="0" smtClean="0"/>
              <a:t> </a:t>
            </a:r>
            <a:r>
              <a:rPr lang="fr-FR" sz="1200" dirty="0"/>
              <a:t>Côte d'Ivoire</a:t>
            </a:r>
            <a:r>
              <a:rPr lang="en-US" sz="1200" dirty="0" smtClean="0"/>
              <a:t>, </a:t>
            </a:r>
            <a:r>
              <a:rPr lang="en-US" sz="1200" dirty="0" err="1" smtClean="0"/>
              <a:t>Etiop</a:t>
            </a:r>
            <a:r>
              <a:rPr lang="es-ES_tradnl" sz="1200" dirty="0" smtClean="0"/>
              <a:t>í</a:t>
            </a:r>
            <a:r>
              <a:rPr lang="en-US" sz="1200" dirty="0" smtClean="0"/>
              <a:t>a</a:t>
            </a:r>
            <a:r>
              <a:rPr lang="en-US" sz="1200" dirty="0"/>
              <a:t>, </a:t>
            </a:r>
            <a:r>
              <a:rPr lang="en-US" sz="1200" dirty="0" err="1" smtClean="0"/>
              <a:t>Marruecos</a:t>
            </a:r>
            <a:r>
              <a:rPr lang="en-US" sz="1200" dirty="0" smtClean="0"/>
              <a:t>, </a:t>
            </a:r>
            <a:r>
              <a:rPr lang="en-US" sz="1200" dirty="0"/>
              <a:t>Uganda, </a:t>
            </a:r>
            <a:r>
              <a:rPr lang="en-US" sz="1200" dirty="0" smtClean="0"/>
              <a:t>Mauricio, </a:t>
            </a:r>
            <a:r>
              <a:rPr lang="en-US" sz="1200" dirty="0"/>
              <a:t>Senegal</a:t>
            </a:r>
          </a:p>
          <a:p>
            <a:pPr marL="688975" algn="ctr">
              <a:spcBef>
                <a:spcPts val="300"/>
              </a:spcBef>
            </a:pPr>
            <a:r>
              <a:rPr lang="en-US" sz="1100" b="1" dirty="0" err="1" smtClean="0">
                <a:solidFill>
                  <a:srgbClr val="7030A0"/>
                </a:solidFill>
              </a:rPr>
              <a:t>Mejor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producci</a:t>
            </a:r>
            <a:r>
              <a:rPr lang="es-ES_tradnl" sz="1100" b="1" dirty="0" err="1" smtClean="0">
                <a:solidFill>
                  <a:srgbClr val="7030A0"/>
                </a:solidFill>
              </a:rPr>
              <a:t>ón</a:t>
            </a:r>
            <a:r>
              <a:rPr lang="es-ES_tradnl" sz="1100" b="1" dirty="0" smtClean="0">
                <a:solidFill>
                  <a:srgbClr val="7030A0"/>
                </a:solidFill>
              </a:rPr>
              <a:t> doméstica </a:t>
            </a:r>
            <a:r>
              <a:rPr lang="en-US" sz="1100" b="1" dirty="0" smtClean="0">
                <a:solidFill>
                  <a:srgbClr val="7030A0"/>
                </a:solidFill>
              </a:rPr>
              <a:t>y </a:t>
            </a:r>
            <a:r>
              <a:rPr lang="en-US" sz="1100" b="1" dirty="0" err="1" smtClean="0">
                <a:solidFill>
                  <a:srgbClr val="7030A0"/>
                </a:solidFill>
              </a:rPr>
              <a:t>firme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incremento</a:t>
            </a:r>
            <a:r>
              <a:rPr lang="en-US" sz="1100" b="1" dirty="0" smtClean="0">
                <a:solidFill>
                  <a:srgbClr val="7030A0"/>
                </a:solidFill>
              </a:rPr>
              <a:t> de </a:t>
            </a:r>
            <a:r>
              <a:rPr lang="en-US" sz="1100" b="1" dirty="0" err="1" smtClean="0">
                <a:solidFill>
                  <a:srgbClr val="7030A0"/>
                </a:solidFill>
              </a:rPr>
              <a:t>las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exportaciones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PERO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50" b="1" i="1" dirty="0" smtClean="0">
                <a:solidFill>
                  <a:schemeClr val="accent4">
                    <a:lumMod val="75000"/>
                  </a:schemeClr>
                </a:solidFill>
              </a:rPr>
              <a:t>los </a:t>
            </a:r>
            <a:r>
              <a:rPr lang="en-US" sz="1050" b="1" i="1" dirty="0" err="1" smtClean="0">
                <a:solidFill>
                  <a:schemeClr val="accent4">
                    <a:lumMod val="75000"/>
                  </a:schemeClr>
                </a:solidFill>
              </a:rPr>
              <a:t>pagos</a:t>
            </a:r>
            <a:r>
              <a:rPr lang="en-US" sz="1050" b="1" i="1" dirty="0" smtClean="0">
                <a:solidFill>
                  <a:schemeClr val="accent4">
                    <a:lumMod val="75000"/>
                  </a:schemeClr>
                </a:solidFill>
              </a:rPr>
              <a:t> de </a:t>
            </a:r>
            <a:r>
              <a:rPr lang="en-US" sz="1050" b="1" i="1" dirty="0" err="1" smtClean="0">
                <a:solidFill>
                  <a:schemeClr val="accent4">
                    <a:lumMod val="75000"/>
                  </a:schemeClr>
                </a:solidFill>
              </a:rPr>
              <a:t>impuestos</a:t>
            </a:r>
            <a:r>
              <a:rPr lang="en-US" sz="105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i="1" dirty="0" err="1" smtClean="0">
                <a:solidFill>
                  <a:schemeClr val="accent4">
                    <a:lumMod val="75000"/>
                  </a:schemeClr>
                </a:solidFill>
              </a:rPr>
              <a:t>sobre</a:t>
            </a:r>
            <a:r>
              <a:rPr lang="en-US" sz="1050" b="1" i="1" dirty="0" smtClean="0">
                <a:solidFill>
                  <a:schemeClr val="accent4">
                    <a:lumMod val="75000"/>
                  </a:schemeClr>
                </a:solidFill>
              </a:rPr>
              <a:t> los  </a:t>
            </a:r>
            <a:r>
              <a:rPr lang="en-US" sz="1050" b="1" i="1" dirty="0" err="1" smtClean="0">
                <a:solidFill>
                  <a:srgbClr val="C5192D"/>
                </a:solidFill>
              </a:rPr>
              <a:t>flujos</a:t>
            </a:r>
            <a:r>
              <a:rPr lang="en-US" sz="1050" b="1" i="1" dirty="0" smtClean="0">
                <a:solidFill>
                  <a:srgbClr val="C5192D"/>
                </a:solidFill>
              </a:rPr>
              <a:t> de la IED </a:t>
            </a:r>
            <a:r>
              <a:rPr lang="en-US" sz="1050" b="1" i="1" dirty="0" err="1" smtClean="0">
                <a:solidFill>
                  <a:srgbClr val="C5192D"/>
                </a:solidFill>
              </a:rPr>
              <a:t>conllevan</a:t>
            </a:r>
            <a:r>
              <a:rPr lang="en-US" sz="1050" b="1" i="1" dirty="0" smtClean="0">
                <a:solidFill>
                  <a:srgbClr val="C5192D"/>
                </a:solidFill>
              </a:rPr>
              <a:t> un d</a:t>
            </a:r>
            <a:r>
              <a:rPr lang="es-ES_tradnl" sz="1050" b="1" i="1" dirty="0" err="1" smtClean="0">
                <a:solidFill>
                  <a:srgbClr val="C5192D"/>
                </a:solidFill>
              </a:rPr>
              <a:t>éficit</a:t>
            </a:r>
            <a:r>
              <a:rPr lang="es-ES_tradnl" sz="1050" b="1" i="1" dirty="0" smtClean="0">
                <a:solidFill>
                  <a:srgbClr val="C5192D"/>
                </a:solidFill>
              </a:rPr>
              <a:t> de la </a:t>
            </a:r>
            <a:r>
              <a:rPr lang="en-US" sz="1050" b="1" i="1" dirty="0" err="1" smtClean="0">
                <a:solidFill>
                  <a:srgbClr val="C5192D"/>
                </a:solidFill>
              </a:rPr>
              <a:t>cuenta</a:t>
            </a:r>
            <a:r>
              <a:rPr lang="en-US" sz="1050" b="1" i="1" dirty="0" smtClean="0">
                <a:solidFill>
                  <a:srgbClr val="C5192D"/>
                </a:solidFill>
              </a:rPr>
              <a:t> </a:t>
            </a:r>
            <a:r>
              <a:rPr lang="en-US" sz="1050" b="1" i="1" dirty="0" err="1" smtClean="0">
                <a:solidFill>
                  <a:srgbClr val="C5192D"/>
                </a:solidFill>
              </a:rPr>
              <a:t>corriente</a:t>
            </a:r>
            <a:endParaRPr lang="en-US" sz="1050" b="1" i="1" dirty="0">
              <a:solidFill>
                <a:srgbClr val="C5192D"/>
              </a:solidFill>
            </a:endParaRPr>
          </a:p>
        </p:txBody>
      </p:sp>
      <p:sp>
        <p:nvSpPr>
          <p:cNvPr id="13" name="Heptagon 12"/>
          <p:cNvSpPr/>
          <p:nvPr/>
        </p:nvSpPr>
        <p:spPr>
          <a:xfrm>
            <a:off x="390020" y="2269666"/>
            <a:ext cx="1196612" cy="1196612"/>
          </a:xfrm>
          <a:prstGeom prst="heptagon">
            <a:avLst/>
          </a:prstGeom>
          <a:solidFill>
            <a:schemeClr val="bg2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1. </a:t>
            </a:r>
          </a:p>
          <a:p>
            <a:pPr lvl="0" algn="ctr"/>
            <a:r>
              <a:rPr lang="en-US" sz="1200" dirty="0" err="1"/>
              <a:t>Ampliar</a:t>
            </a:r>
            <a:r>
              <a:rPr lang="en-US" sz="1200" dirty="0"/>
              <a:t> el </a:t>
            </a:r>
            <a:r>
              <a:rPr lang="en-US" sz="1200" dirty="0" err="1"/>
              <a:t>espacio</a:t>
            </a:r>
            <a:r>
              <a:rPr lang="en-US" sz="1200" dirty="0"/>
              <a:t> fiscal</a:t>
            </a:r>
          </a:p>
          <a:p>
            <a:pPr lvl="0" algn="ctr">
              <a:spcBef>
                <a:spcPts val="600"/>
              </a:spcBef>
            </a:pPr>
            <a:r>
              <a:rPr lang="en-US" sz="1200" dirty="0" smtClean="0">
                <a:solidFill>
                  <a:srgbClr val="FFFF00"/>
                </a:solidFill>
              </a:rPr>
              <a:t>18</a:t>
            </a:r>
            <a:r>
              <a:rPr lang="en-US" sz="1200" dirty="0">
                <a:solidFill>
                  <a:srgbClr val="FFFF00"/>
                </a:solidFill>
              </a:rPr>
              <a:t>%=&gt;24%</a:t>
            </a:r>
          </a:p>
        </p:txBody>
      </p:sp>
      <p:sp>
        <p:nvSpPr>
          <p:cNvPr id="14" name="Heptagon 13"/>
          <p:cNvSpPr/>
          <p:nvPr/>
        </p:nvSpPr>
        <p:spPr>
          <a:xfrm>
            <a:off x="390020" y="3670023"/>
            <a:ext cx="1196612" cy="1196612"/>
          </a:xfrm>
          <a:prstGeom prst="heptagon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2.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/>
              <a:t>b</a:t>
            </a:r>
            <a:r>
              <a:rPr lang="en-US" sz="1200" dirty="0" err="1" smtClean="0"/>
              <a:t>alanza</a:t>
            </a:r>
            <a:r>
              <a:rPr lang="en-US" sz="1200" dirty="0" smtClean="0"/>
              <a:t> fiscal</a:t>
            </a:r>
            <a:endParaRPr lang="en-US" sz="1200" dirty="0"/>
          </a:p>
        </p:txBody>
      </p:sp>
      <p:sp>
        <p:nvSpPr>
          <p:cNvPr id="15" name="Heptagon 14"/>
          <p:cNvSpPr/>
          <p:nvPr/>
        </p:nvSpPr>
        <p:spPr>
          <a:xfrm>
            <a:off x="203826" y="5114141"/>
            <a:ext cx="1382806" cy="1196612"/>
          </a:xfrm>
          <a:prstGeom prst="heptagon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3. </a:t>
            </a:r>
          </a:p>
          <a:p>
            <a:pPr lvl="0" algn="ctr"/>
            <a:r>
              <a:rPr lang="es-ES_tradnl" sz="1200" dirty="0"/>
              <a:t>Precios relativamente estables…</a:t>
            </a:r>
          </a:p>
          <a:p>
            <a:pPr lvl="0" algn="ctr"/>
            <a:r>
              <a:rPr lang="es-ES_tradnl" sz="1200" dirty="0"/>
              <a:t>PERO</a:t>
            </a:r>
            <a:endParaRPr lang="en-US" sz="1200" dirty="0"/>
          </a:p>
        </p:txBody>
      </p:sp>
      <p:sp>
        <p:nvSpPr>
          <p:cNvPr id="17" name="Heptagon 16"/>
          <p:cNvSpPr/>
          <p:nvPr/>
        </p:nvSpPr>
        <p:spPr>
          <a:xfrm>
            <a:off x="5525798" y="2120245"/>
            <a:ext cx="1255957" cy="1293443"/>
          </a:xfrm>
          <a:prstGeom prst="hep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4.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ahorro</a:t>
            </a:r>
            <a:r>
              <a:rPr lang="en-US" sz="1200" dirty="0" smtClean="0"/>
              <a:t> </a:t>
            </a:r>
            <a:r>
              <a:rPr lang="en-US" sz="1200" dirty="0" err="1"/>
              <a:t>nacional</a:t>
            </a:r>
            <a:r>
              <a:rPr lang="en-US" sz="1200" dirty="0"/>
              <a:t> </a:t>
            </a:r>
            <a:r>
              <a:rPr lang="en-US" sz="1200" dirty="0" err="1"/>
              <a:t>bruto</a:t>
            </a:r>
            <a:r>
              <a:rPr lang="en-US" sz="1200" dirty="0"/>
              <a:t> </a:t>
            </a:r>
            <a:r>
              <a:rPr lang="en-US" sz="1200" dirty="0" smtClean="0"/>
              <a:t>PERO </a:t>
            </a:r>
            <a:r>
              <a:rPr lang="en-US" sz="1200" dirty="0" err="1"/>
              <a:t>bajo</a:t>
            </a:r>
            <a:r>
              <a:rPr lang="en-US" sz="1200" dirty="0"/>
              <a:t> a</a:t>
            </a:r>
            <a:r>
              <a:rPr lang="es-ES_tradnl" sz="1200" dirty="0" err="1"/>
              <a:t>ún</a:t>
            </a:r>
            <a:endParaRPr lang="en-US" sz="1200" dirty="0"/>
          </a:p>
        </p:txBody>
      </p:sp>
      <p:sp>
        <p:nvSpPr>
          <p:cNvPr id="16" name="Heptagon 15"/>
          <p:cNvSpPr/>
          <p:nvPr/>
        </p:nvSpPr>
        <p:spPr>
          <a:xfrm>
            <a:off x="5577672" y="3662552"/>
            <a:ext cx="1196612" cy="1196612"/>
          </a:xfrm>
          <a:prstGeom prst="heptagon">
            <a:avLst/>
          </a:prstGeom>
          <a:solidFill>
            <a:srgbClr val="401C9B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5. </a:t>
            </a:r>
          </a:p>
          <a:p>
            <a:pPr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 smtClean="0"/>
              <a:t>saldo</a:t>
            </a:r>
            <a:r>
              <a:rPr lang="en-US" sz="1200" dirty="0" smtClean="0"/>
              <a:t> de </a:t>
            </a:r>
            <a:r>
              <a:rPr lang="en-US" sz="1200" dirty="0"/>
              <a:t>la </a:t>
            </a:r>
            <a:r>
              <a:rPr lang="en-US" sz="1200" dirty="0" err="1"/>
              <a:t>cuenta</a:t>
            </a:r>
            <a:r>
              <a:rPr lang="en-US" sz="1200" dirty="0"/>
              <a:t> </a:t>
            </a:r>
            <a:r>
              <a:rPr lang="en-US" sz="1200" dirty="0" err="1" smtClean="0"/>
              <a:t>corriente</a:t>
            </a:r>
            <a:endParaRPr lang="en-US" sz="1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319558" y="2727294"/>
            <a:ext cx="1723570" cy="3485910"/>
            <a:chOff x="10341429" y="2712352"/>
            <a:chExt cx="1723570" cy="3139146"/>
          </a:xfrm>
        </p:grpSpPr>
        <p:sp>
          <p:nvSpPr>
            <p:cNvPr id="31" name="TextBox 30"/>
            <p:cNvSpPr txBox="1"/>
            <p:nvPr/>
          </p:nvSpPr>
          <p:spPr>
            <a:xfrm>
              <a:off x="10341429" y="3447133"/>
              <a:ext cx="1723570" cy="2404365"/>
            </a:xfrm>
            <a:prstGeom prst="rect">
              <a:avLst/>
            </a:prstGeom>
            <a:solidFill>
              <a:srgbClr val="4C9F38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Muchos</a:t>
              </a:r>
              <a:r>
                <a:rPr lang="en-US" sz="1600" dirty="0" smtClean="0"/>
                <a:t> pa</a:t>
              </a:r>
              <a:r>
                <a:rPr lang="es-ES_tradnl" sz="1600" dirty="0" err="1" smtClean="0"/>
                <a:t>íses</a:t>
              </a:r>
              <a:r>
                <a:rPr lang="es-ES_tradnl" sz="1600" dirty="0" smtClean="0"/>
                <a:t> </a:t>
              </a:r>
              <a:r>
                <a:rPr lang="en-US" sz="1400" dirty="0" err="1" smtClean="0"/>
                <a:t>est</a:t>
              </a:r>
              <a:r>
                <a:rPr lang="es-ES_tradnl" sz="1400" dirty="0" err="1" smtClean="0"/>
                <a:t>án</a:t>
              </a:r>
              <a:r>
                <a:rPr lang="en-US" sz="1400" dirty="0" smtClean="0"/>
                <a:t> </a:t>
              </a:r>
              <a:r>
                <a:rPr lang="en-US" sz="1600" dirty="0" err="1" smtClean="0"/>
                <a:t>por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debajo</a:t>
              </a:r>
              <a:r>
                <a:rPr lang="en-US" sz="1600" dirty="0" smtClean="0"/>
                <a:t> </a:t>
              </a:r>
              <a:r>
                <a:rPr lang="en-US" sz="1400" dirty="0" smtClean="0"/>
                <a:t>del l</a:t>
              </a:r>
              <a:r>
                <a:rPr lang="es-ES_tradnl" sz="1400" dirty="0" err="1" smtClean="0"/>
                <a:t>ímite</a:t>
              </a:r>
              <a:r>
                <a:rPr lang="es-ES_tradnl" sz="1400" dirty="0" smtClean="0"/>
                <a:t> d</a:t>
              </a:r>
              <a:r>
                <a:rPr lang="en-US" sz="1400" dirty="0" smtClean="0"/>
                <a:t>el </a:t>
              </a:r>
              <a:r>
                <a:rPr lang="en-US" sz="1600" dirty="0" smtClean="0"/>
                <a:t>FMI de 50-75 %</a:t>
              </a:r>
              <a:endParaRPr lang="en-US" sz="1600" dirty="0"/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US" sz="1200" b="1" dirty="0" err="1">
                  <a:solidFill>
                    <a:srgbClr val="7030A0"/>
                  </a:solidFill>
                </a:rPr>
                <a:t>E</a:t>
              </a:r>
              <a:r>
                <a:rPr lang="en-US" sz="1200" b="1" dirty="0" err="1" smtClean="0">
                  <a:solidFill>
                    <a:srgbClr val="7030A0"/>
                  </a:solidFill>
                </a:rPr>
                <a:t>strategias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de </a:t>
              </a:r>
              <a:r>
                <a:rPr lang="en-US" sz="1200" b="1" dirty="0" err="1" smtClean="0">
                  <a:solidFill>
                    <a:srgbClr val="7030A0"/>
                  </a:solidFill>
                </a:rPr>
                <a:t>gestión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de la </a:t>
              </a:r>
              <a:r>
                <a:rPr lang="en-US" sz="1200" b="1" dirty="0" err="1">
                  <a:solidFill>
                    <a:srgbClr val="7030A0"/>
                  </a:solidFill>
                </a:rPr>
                <a:t>deuda</a:t>
              </a:r>
              <a:r>
                <a:rPr lang="en-US" sz="1200" b="1" dirty="0">
                  <a:solidFill>
                    <a:srgbClr val="7030A0"/>
                  </a:solidFill>
                </a:rPr>
                <a:t> a </a:t>
              </a:r>
              <a:r>
                <a:rPr lang="en-US" sz="1200" b="1" dirty="0" err="1">
                  <a:solidFill>
                    <a:srgbClr val="7030A0"/>
                  </a:solidFill>
                </a:rPr>
                <a:t>mediano</a:t>
              </a:r>
              <a:r>
                <a:rPr lang="en-US" sz="1200" b="1" dirty="0">
                  <a:solidFill>
                    <a:srgbClr val="7030A0"/>
                  </a:solidFill>
                </a:rPr>
                <a:t> </a:t>
              </a:r>
              <a:r>
                <a:rPr lang="en-US" sz="1200" b="1" dirty="0" err="1">
                  <a:solidFill>
                    <a:srgbClr val="7030A0"/>
                  </a:solidFill>
                </a:rPr>
                <a:t>plazo</a:t>
              </a:r>
              <a:r>
                <a:rPr lang="en-US" sz="1200" b="1" dirty="0">
                  <a:solidFill>
                    <a:srgbClr val="7030A0"/>
                  </a:solidFill>
                </a:rPr>
                <a:t>  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 </a:t>
              </a:r>
              <a:r>
                <a:rPr lang="en-US" sz="1050" dirty="0" smtClean="0"/>
                <a:t>p</a:t>
              </a:r>
              <a:r>
                <a:rPr lang="en-US" sz="1050" dirty="0" smtClean="0"/>
                <a:t>. </a:t>
              </a:r>
              <a:r>
                <a:rPr lang="en-US" sz="1050" dirty="0" err="1" smtClean="0"/>
                <a:t>ej</a:t>
              </a:r>
              <a:r>
                <a:rPr lang="en-US" sz="1050" dirty="0" smtClean="0"/>
                <a:t>.</a:t>
              </a:r>
              <a:r>
                <a:rPr lang="en-US" sz="1050" dirty="0" smtClean="0">
                  <a:solidFill>
                    <a:srgbClr val="FF0000"/>
                  </a:solidFill>
                </a:rPr>
                <a:t> </a:t>
              </a:r>
              <a:r>
                <a:rPr lang="en-US" sz="1200" dirty="0" smtClean="0">
                  <a:solidFill>
                    <a:srgbClr val="C5192D"/>
                  </a:solidFill>
                </a:rPr>
                <a:t>Kenia</a:t>
              </a:r>
              <a:endParaRPr lang="en-US" sz="1200" dirty="0">
                <a:solidFill>
                  <a:srgbClr val="C5192D"/>
                </a:solidFill>
              </a:endParaRPr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rgbClr val="7030A0"/>
                  </a:solidFill>
                </a:rPr>
                <a:t>A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n</a:t>
              </a:r>
              <a:r>
                <a:rPr lang="es-ES_tradnl" sz="1200" b="1" dirty="0" err="1" smtClean="0">
                  <a:solidFill>
                    <a:srgbClr val="7030A0"/>
                  </a:solidFill>
                </a:rPr>
                <a:t>álisis</a:t>
              </a:r>
              <a:r>
                <a:rPr lang="es-ES_tradnl" sz="1200" b="1" dirty="0" smtClean="0">
                  <a:solidFill>
                    <a:srgbClr val="7030A0"/>
                  </a:solidFill>
                </a:rPr>
                <a:t> anticipado de sostenibilidad de la deuda </a:t>
              </a: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</a:t>
              </a:r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 </a:t>
              </a:r>
              <a:r>
                <a:rPr lang="en-US" sz="1200" dirty="0">
                  <a:solidFill>
                    <a:srgbClr val="C5192D"/>
                  </a:solidFill>
                </a:rPr>
                <a:t>Nigeria </a:t>
              </a:r>
              <a:r>
                <a:rPr lang="en-US" sz="1050" dirty="0" smtClean="0">
                  <a:solidFill>
                    <a:srgbClr val="C5192D"/>
                  </a:solidFill>
                </a:rPr>
                <a:t>y la </a:t>
              </a:r>
              <a:r>
                <a:rPr lang="en-US" sz="1200" dirty="0">
                  <a:solidFill>
                    <a:srgbClr val="C5192D"/>
                  </a:solidFill>
                </a:rPr>
                <a:t>India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341429" y="2712352"/>
              <a:ext cx="1723570" cy="738664"/>
            </a:xfrm>
            <a:prstGeom prst="rect">
              <a:avLst/>
            </a:prstGeom>
            <a:solidFill>
              <a:srgbClr val="4C9F38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088528" y="5036267"/>
            <a:ext cx="4176064" cy="1308050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marL="576263" algn="ctr"/>
            <a:r>
              <a:rPr lang="en-US" sz="1400" dirty="0" smtClean="0"/>
              <a:t>La </a:t>
            </a:r>
            <a:r>
              <a:rPr lang="en-US" sz="1400" dirty="0" smtClean="0"/>
              <a:t>IED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elevada</a:t>
            </a:r>
            <a:r>
              <a:rPr lang="en-US" sz="1400" dirty="0" smtClean="0"/>
              <a:t> y </a:t>
            </a:r>
            <a:r>
              <a:rPr lang="en-US" sz="1400" dirty="0" err="1" smtClean="0"/>
              <a:t>est</a:t>
            </a:r>
            <a:r>
              <a:rPr lang="es-ES_tradnl" sz="1400" dirty="0" smtClean="0"/>
              <a:t>á en </a:t>
            </a:r>
            <a:r>
              <a:rPr lang="es-ES_tradnl" sz="1400" dirty="0"/>
              <a:t>aumento</a:t>
            </a:r>
            <a:r>
              <a:rPr lang="en-US" sz="1400" dirty="0"/>
              <a:t> </a:t>
            </a:r>
            <a:r>
              <a:rPr lang="en-US" sz="1100" dirty="0"/>
              <a:t>en </a:t>
            </a:r>
          </a:p>
          <a:p>
            <a:pPr marL="576263" algn="ctr"/>
            <a:r>
              <a:rPr lang="en-US" sz="1100" dirty="0" err="1"/>
              <a:t>Sud</a:t>
            </a:r>
            <a:r>
              <a:rPr lang="es-ES_tradnl" sz="1100" dirty="0"/>
              <a:t>áfrica</a:t>
            </a:r>
            <a:r>
              <a:rPr lang="en-US" sz="1100" dirty="0"/>
              <a:t>, </a:t>
            </a:r>
            <a:r>
              <a:rPr lang="en-US" sz="1100" dirty="0" err="1"/>
              <a:t>Tanzan</a:t>
            </a:r>
            <a:r>
              <a:rPr lang="es-ES_tradnl" sz="1100" dirty="0"/>
              <a:t>í</a:t>
            </a:r>
            <a:r>
              <a:rPr lang="en-US" sz="1100" dirty="0"/>
              <a:t>a</a:t>
            </a:r>
            <a:r>
              <a:rPr lang="en-US" sz="1100" dirty="0"/>
              <a:t>, </a:t>
            </a:r>
            <a:r>
              <a:rPr lang="en-US" sz="1100" dirty="0"/>
              <a:t>Guinea </a:t>
            </a:r>
            <a:r>
              <a:rPr lang="en-US" sz="1100" dirty="0" err="1"/>
              <a:t>Ecuatorial</a:t>
            </a:r>
            <a:r>
              <a:rPr lang="en-US" sz="1100" dirty="0"/>
              <a:t>, </a:t>
            </a:r>
            <a:r>
              <a:rPr lang="en-US" sz="1100" dirty="0"/>
              <a:t>Uganda y Kenia</a:t>
            </a:r>
          </a:p>
          <a:p>
            <a:pPr marL="576263" algn="ctr"/>
            <a:r>
              <a:rPr lang="es-ES_tradnl" sz="1100" b="1" dirty="0" smtClean="0">
                <a:solidFill>
                  <a:srgbClr val="7030A0"/>
                </a:solidFill>
              </a:rPr>
              <a:t>Mejor </a:t>
            </a:r>
            <a:r>
              <a:rPr lang="es-ES_tradnl" sz="1100" b="1" dirty="0" smtClean="0">
                <a:solidFill>
                  <a:srgbClr val="7030A0"/>
                </a:solidFill>
              </a:rPr>
              <a:t>á</a:t>
            </a:r>
            <a:r>
              <a:rPr lang="es-ES_tradnl" sz="1100" b="1" dirty="0" smtClean="0">
                <a:solidFill>
                  <a:srgbClr val="7030A0"/>
                </a:solidFill>
              </a:rPr>
              <a:t>mbito </a:t>
            </a:r>
            <a:r>
              <a:rPr lang="es-ES_tradnl" sz="1100" b="1" dirty="0">
                <a:solidFill>
                  <a:srgbClr val="7030A0"/>
                </a:solidFill>
              </a:rPr>
              <a:t>macroeconómico </a:t>
            </a:r>
            <a:endParaRPr lang="es-ES_tradnl" sz="1100" b="1" dirty="0" smtClean="0">
              <a:solidFill>
                <a:srgbClr val="7030A0"/>
              </a:solidFill>
            </a:endParaRPr>
          </a:p>
          <a:p>
            <a:pPr marL="576263" algn="ctr"/>
            <a:r>
              <a:rPr lang="en-US" sz="1050" dirty="0" err="1" smtClean="0">
                <a:solidFill>
                  <a:srgbClr val="C5192D"/>
                </a:solidFill>
              </a:rPr>
              <a:t>Etiop</a:t>
            </a:r>
            <a:r>
              <a:rPr lang="es-ES_tradnl" sz="1050" dirty="0" smtClean="0">
                <a:solidFill>
                  <a:srgbClr val="C5192D"/>
                </a:solidFill>
              </a:rPr>
              <a:t>í</a:t>
            </a:r>
            <a:r>
              <a:rPr lang="en-US" sz="1050" dirty="0" smtClean="0">
                <a:solidFill>
                  <a:srgbClr val="C5192D"/>
                </a:solidFill>
              </a:rPr>
              <a:t>a</a:t>
            </a:r>
            <a:r>
              <a:rPr lang="en-US" sz="1050" dirty="0">
                <a:solidFill>
                  <a:srgbClr val="C5192D"/>
                </a:solidFill>
              </a:rPr>
              <a:t>, Rwanda </a:t>
            </a:r>
            <a:r>
              <a:rPr lang="en-US" sz="1050" dirty="0"/>
              <a:t>y</a:t>
            </a:r>
            <a:r>
              <a:rPr lang="en-US" sz="1050" dirty="0" smtClean="0">
                <a:solidFill>
                  <a:srgbClr val="C5192D"/>
                </a:solidFill>
              </a:rPr>
              <a:t> </a:t>
            </a:r>
            <a:r>
              <a:rPr lang="en-US" sz="1050" dirty="0">
                <a:solidFill>
                  <a:srgbClr val="C5192D"/>
                </a:solidFill>
              </a:rPr>
              <a:t>Cote d’Ivoire</a:t>
            </a:r>
          </a:p>
          <a:p>
            <a:pPr marL="576263" algn="ctr"/>
            <a:r>
              <a:rPr lang="en-US" sz="1100" b="1" dirty="0" err="1" smtClean="0">
                <a:solidFill>
                  <a:srgbClr val="7030A0"/>
                </a:solidFill>
              </a:rPr>
              <a:t>Mejor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entorno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empresarial</a:t>
            </a:r>
            <a:endParaRPr lang="en-US" sz="1100" b="1" dirty="0">
              <a:solidFill>
                <a:srgbClr val="7030A0"/>
              </a:solidFill>
            </a:endParaRPr>
          </a:p>
          <a:p>
            <a:pPr marL="576263" algn="ct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(p.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.,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inversi</a:t>
            </a:r>
            <a:r>
              <a:rPr lang="es-ES_tradn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leyes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laborales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C</a:t>
            </a:r>
            <a:r>
              <a:rPr lang="es-ES_tradn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ôte</a:t>
            </a:r>
            <a:r>
              <a:rPr lang="es-ES_tradn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_tradn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d’Ivoire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Senegal</a:t>
            </a:r>
          </a:p>
          <a:p>
            <a:pPr marL="576263" algn="ctr"/>
            <a:r>
              <a:rPr lang="en-US" sz="1100" b="1" dirty="0" err="1" smtClean="0">
                <a:solidFill>
                  <a:srgbClr val="7030A0"/>
                </a:solidFill>
              </a:rPr>
              <a:t>Mejor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100" b="1" dirty="0" err="1" smtClean="0">
                <a:solidFill>
                  <a:srgbClr val="7030A0"/>
                </a:solidFill>
              </a:rPr>
              <a:t>infraestructura</a:t>
            </a:r>
            <a:r>
              <a:rPr lang="en-US" sz="1100" b="1" dirty="0" smtClean="0">
                <a:solidFill>
                  <a:srgbClr val="7030A0"/>
                </a:solidFill>
              </a:rPr>
              <a:t>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(p.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ej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energ</a:t>
            </a:r>
            <a:r>
              <a:rPr lang="es-ES_tradn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ía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 </a:t>
            </a:r>
            <a:r>
              <a:rPr lang="en-US" sz="1050" dirty="0" err="1" smtClean="0">
                <a:solidFill>
                  <a:srgbClr val="C5192D"/>
                </a:solidFill>
              </a:rPr>
              <a:t>Sud</a:t>
            </a:r>
            <a:r>
              <a:rPr lang="es-ES_tradnl" sz="1050" dirty="0" smtClean="0">
                <a:solidFill>
                  <a:srgbClr val="C5192D"/>
                </a:solidFill>
              </a:rPr>
              <a:t>áfrica</a:t>
            </a:r>
            <a:r>
              <a:rPr lang="en-US" sz="1050" dirty="0" smtClean="0">
                <a:solidFill>
                  <a:srgbClr val="C5192D"/>
                </a:solidFill>
              </a:rPr>
              <a:t>, Mauricio</a:t>
            </a:r>
            <a:endParaRPr lang="en-US" sz="1100" dirty="0">
              <a:solidFill>
                <a:srgbClr val="C5192D"/>
              </a:solidFill>
            </a:endParaRPr>
          </a:p>
        </p:txBody>
      </p:sp>
      <p:sp>
        <p:nvSpPr>
          <p:cNvPr id="18" name="Heptagon 17"/>
          <p:cNvSpPr/>
          <p:nvPr/>
        </p:nvSpPr>
        <p:spPr>
          <a:xfrm>
            <a:off x="5585143" y="5069315"/>
            <a:ext cx="1196612" cy="1196612"/>
          </a:xfrm>
          <a:prstGeom prst="heptagon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1400" b="1" dirty="0"/>
              <a:t>6.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1200" dirty="0"/>
              <a:t>Fuertes entradas </a:t>
            </a:r>
            <a:r>
              <a:rPr lang="en-US" sz="1200" dirty="0" err="1"/>
              <a:t>netas</a:t>
            </a:r>
            <a:r>
              <a:rPr lang="en-US" sz="1200" dirty="0"/>
              <a:t> de </a:t>
            </a:r>
            <a:r>
              <a:rPr lang="en-US" sz="1200" dirty="0" err="1"/>
              <a:t>recursos</a:t>
            </a:r>
            <a:r>
              <a:rPr lang="en-US" sz="1200" dirty="0"/>
              <a:t> </a:t>
            </a:r>
            <a:r>
              <a:rPr lang="en-US" sz="1200" dirty="0" err="1"/>
              <a:t>externos</a:t>
            </a:r>
            <a:r>
              <a:rPr lang="en-US" sz="1200" dirty="0"/>
              <a:t> </a:t>
            </a:r>
            <a:endParaRPr lang="en-US" sz="1200" dirty="0"/>
          </a:p>
        </p:txBody>
      </p:sp>
      <p:sp>
        <p:nvSpPr>
          <p:cNvPr id="19" name="Heptagon 18"/>
          <p:cNvSpPr/>
          <p:nvPr/>
        </p:nvSpPr>
        <p:spPr>
          <a:xfrm>
            <a:off x="10441172" y="2185704"/>
            <a:ext cx="1375994" cy="1227985"/>
          </a:xfrm>
          <a:prstGeom prst="heptagon">
            <a:avLst/>
          </a:prstGeom>
          <a:solidFill>
            <a:srgbClr val="33A457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/>
              <a:t>7. </a:t>
            </a:r>
          </a:p>
          <a:p>
            <a:pPr lvl="0" algn="ctr"/>
            <a:r>
              <a:rPr lang="en-US" sz="1200" dirty="0" err="1" smtClean="0"/>
              <a:t>Mejor</a:t>
            </a:r>
            <a:r>
              <a:rPr lang="en-US" sz="1200" dirty="0" smtClean="0"/>
              <a:t> </a:t>
            </a:r>
            <a:r>
              <a:rPr lang="en-US" sz="1200" dirty="0" err="1"/>
              <a:t>s</a:t>
            </a:r>
            <a:r>
              <a:rPr lang="en-US" sz="1200" dirty="0" err="1" smtClean="0"/>
              <a:t>ostenibilidad</a:t>
            </a:r>
            <a:r>
              <a:rPr lang="en-US" sz="1200" dirty="0" smtClean="0"/>
              <a:t> </a:t>
            </a:r>
            <a:r>
              <a:rPr lang="en-US" sz="1200" dirty="0"/>
              <a:t>de la </a:t>
            </a:r>
            <a:r>
              <a:rPr lang="en-US" sz="1200" dirty="0" err="1"/>
              <a:t>deuda</a:t>
            </a:r>
            <a:r>
              <a:rPr lang="en-US" sz="1200" dirty="0"/>
              <a:t> </a:t>
            </a:r>
            <a:r>
              <a:rPr lang="en-US" sz="1200" dirty="0" err="1" smtClean="0"/>
              <a:t>externa</a:t>
            </a:r>
            <a:r>
              <a:rPr lang="en-US" sz="1200" dirty="0" smtClean="0"/>
              <a:t>…</a:t>
            </a:r>
            <a:endParaRPr lang="en-US" sz="1200" dirty="0"/>
          </a:p>
          <a:p>
            <a:pPr lvl="0" algn="ctr"/>
            <a:r>
              <a:rPr lang="is-IS" sz="1200" dirty="0"/>
              <a:t>PERO</a:t>
            </a:r>
            <a:endParaRPr lang="en-US" sz="12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577" y="-4756"/>
            <a:ext cx="1839873" cy="149375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3360" y="89907"/>
            <a:ext cx="624858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HDR2016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HDR2016" id="{3CF5E155-ADA6-45F3-80EC-5CC1370AD0D8}" vid="{803E4545-B2AD-4B4D-BDD3-32E6DD8177AF}"/>
    </a:ext>
  </a:extLst>
</a:theme>
</file>

<file path=ppt/theme/theme2.xml><?xml version="1.0" encoding="utf-8"?>
<a:theme xmlns:a="http://schemas.openxmlformats.org/drawingml/2006/main" name="AfHDRLaunch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fHDRLaunch" id="{924799C4-9EA5-4B9F-96E7-BC9CD634895B}" vid="{CCD90C45-9FA4-4897-B255-34453085F120}"/>
    </a:ext>
  </a:extLst>
</a:theme>
</file>

<file path=ppt/theme/theme3.xml><?xml version="1.0" encoding="utf-8"?>
<a:theme xmlns:a="http://schemas.openxmlformats.org/drawingml/2006/main" name="1_AfHDRLaunch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HDRLaunch" id="{924799C4-9EA5-4B9F-96E7-BC9CD634895B}" vid="{CCD90C45-9FA4-4897-B255-34453085F12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AfHDR2016</Template>
  <TotalTime>39075</TotalTime>
  <Words>2742</Words>
  <Application>Microsoft Macintosh PowerPoint</Application>
  <PresentationFormat>Widescreen</PresentationFormat>
  <Paragraphs>454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Calibri Light</vt:lpstr>
      <vt:lpstr>Cambria</vt:lpstr>
      <vt:lpstr>Helvetica</vt:lpstr>
      <vt:lpstr>Wingdings</vt:lpstr>
      <vt:lpstr>Arial</vt:lpstr>
      <vt:lpstr>AfHDR2016</vt:lpstr>
      <vt:lpstr>AfHDRLaunch</vt:lpstr>
      <vt:lpstr>1_AfHDRLaunch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Africa Human Development Report</dc:title>
  <dc:creator>Angela Lusigi</dc:creator>
  <cp:lastModifiedBy>Microsoft Office User</cp:lastModifiedBy>
  <cp:revision>2431</cp:revision>
  <cp:lastPrinted>2017-03-08T18:39:07Z</cp:lastPrinted>
  <dcterms:created xsi:type="dcterms:W3CDTF">2016-08-08T12:48:16Z</dcterms:created>
  <dcterms:modified xsi:type="dcterms:W3CDTF">2017-03-28T05:14:57Z</dcterms:modified>
</cp:coreProperties>
</file>