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1"/>
    <p:sldMasterId id="2147483666" r:id="rId2"/>
    <p:sldMasterId id="2147483669" r:id="rId3"/>
  </p:sldMasterIdLst>
  <p:notesMasterIdLst>
    <p:notesMasterId r:id="rId21"/>
  </p:notesMasterIdLst>
  <p:handoutMasterIdLst>
    <p:handoutMasterId r:id="rId22"/>
  </p:handoutMasterIdLst>
  <p:sldIdLst>
    <p:sldId id="265" r:id="rId4"/>
    <p:sldId id="291" r:id="rId5"/>
    <p:sldId id="298" r:id="rId6"/>
    <p:sldId id="273" r:id="rId7"/>
    <p:sldId id="305" r:id="rId8"/>
    <p:sldId id="286" r:id="rId9"/>
    <p:sldId id="299" r:id="rId10"/>
    <p:sldId id="301" r:id="rId11"/>
    <p:sldId id="307" r:id="rId12"/>
    <p:sldId id="302" r:id="rId13"/>
    <p:sldId id="308" r:id="rId14"/>
    <p:sldId id="303" r:id="rId15"/>
    <p:sldId id="304" r:id="rId16"/>
    <p:sldId id="309" r:id="rId17"/>
    <p:sldId id="310" r:id="rId18"/>
    <p:sldId id="300" r:id="rId19"/>
    <p:sldId id="280" r:id="rId2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yodele Odusola" initials="AO" lastIdx="1" clrIdx="0">
    <p:extLst/>
  </p:cmAuthor>
  <p:cmAuthor id="2" name="James Neuhaus" initials="JN" lastIdx="0" clrIdx="1"/>
  <p:cmAuthor id="3" name="Mansour Ndiaye" initials="MN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192D"/>
    <a:srgbClr val="19486A"/>
    <a:srgbClr val="FF3A21"/>
    <a:srgbClr val="4C9F38"/>
    <a:srgbClr val="DDA63A"/>
    <a:srgbClr val="E5243B"/>
    <a:srgbClr val="56C02B"/>
    <a:srgbClr val="A21942"/>
    <a:srgbClr val="FD6925"/>
    <a:srgbClr val="DD13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7471" autoAdjust="0"/>
    <p:restoredTop sz="92048" autoAdjust="0"/>
  </p:normalViewPr>
  <p:slideViewPr>
    <p:cSldViewPr snapToGrid="0">
      <p:cViewPr varScale="1">
        <p:scale>
          <a:sx n="125" d="100"/>
          <a:sy n="125" d="100"/>
        </p:scale>
        <p:origin x="-96" y="-7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commentAuthors" Target="commentAuthors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yodele.odusola\Documents\Data\Governance%20Indicators\Corruption%20and%20HDI.xlsx" TargetMode="External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b="1" i="0" u="none" strike="noStrike" baseline="0" dirty="0">
                <a:solidFill>
                  <a:srgbClr val="FF0000"/>
                </a:solidFill>
                <a:effectLst/>
              </a:rPr>
              <a:t>Corrélation entre la lutte contre la corruption et l'indice de développement humain</a:t>
            </a:r>
            <a:endParaRPr lang="en-US" sz="1600" b="1" dirty="0">
              <a:solidFill>
                <a:srgbClr val="FF000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Sheet1!$E$2</c:f>
              <c:strCache>
                <c:ptCount val="1"/>
                <c:pt idx="0">
                  <c:v>HDI 2010-2014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Sheet1!$D$3:$D$54</c:f>
              <c:numCache>
                <c:formatCode>0.00</c:formatCode>
                <c:ptCount val="52"/>
                <c:pt idx="0">
                  <c:v>-0.594822770357132</c:v>
                </c:pt>
                <c:pt idx="1">
                  <c:v>-1.32469449043274</c:v>
                </c:pt>
                <c:pt idx="2">
                  <c:v>-0.678348879019419</c:v>
                </c:pt>
                <c:pt idx="3">
                  <c:v>0.91789421637853</c:v>
                </c:pt>
                <c:pt idx="4">
                  <c:v>-0.302465981741746</c:v>
                </c:pt>
                <c:pt idx="5">
                  <c:v>-1.101618671417237</c:v>
                </c:pt>
                <c:pt idx="6">
                  <c:v>0.633770231405894</c:v>
                </c:pt>
                <c:pt idx="7">
                  <c:v>-1.051895213127135</c:v>
                </c:pt>
                <c:pt idx="8">
                  <c:v>-1.078105350335439</c:v>
                </c:pt>
                <c:pt idx="9">
                  <c:v>-1.251376636823018</c:v>
                </c:pt>
                <c:pt idx="10">
                  <c:v>-0.755155420303345</c:v>
                </c:pt>
                <c:pt idx="11">
                  <c:v>-1.356403247515362</c:v>
                </c:pt>
                <c:pt idx="12">
                  <c:v>-1.071873009204864</c:v>
                </c:pt>
                <c:pt idx="13">
                  <c:v>-0.933055611451466</c:v>
                </c:pt>
                <c:pt idx="14">
                  <c:v>-0.510129637519519</c:v>
                </c:pt>
                <c:pt idx="15">
                  <c:v>-0.548057868083318</c:v>
                </c:pt>
                <c:pt idx="16">
                  <c:v>-1.585863542556763</c:v>
                </c:pt>
                <c:pt idx="17">
                  <c:v>-0.398698922991753</c:v>
                </c:pt>
                <c:pt idx="18">
                  <c:v>-0.623902169863383</c:v>
                </c:pt>
                <c:pt idx="19">
                  <c:v>-0.709832463661829</c:v>
                </c:pt>
                <c:pt idx="20">
                  <c:v>-0.606546431779861</c:v>
                </c:pt>
                <c:pt idx="21">
                  <c:v>-0.104952936759219</c:v>
                </c:pt>
                <c:pt idx="22">
                  <c:v>-0.98917707602183</c:v>
                </c:pt>
                <c:pt idx="23">
                  <c:v>-1.12985582749049</c:v>
                </c:pt>
                <c:pt idx="24">
                  <c:v>-0.963774327437083</c:v>
                </c:pt>
                <c:pt idx="25">
                  <c:v>0.00364441946148879</c:v>
                </c:pt>
                <c:pt idx="26">
                  <c:v>-0.814306255181631</c:v>
                </c:pt>
                <c:pt idx="27">
                  <c:v>-0.26411435281237</c:v>
                </c:pt>
                <c:pt idx="28">
                  <c:v>-0.586444429556529</c:v>
                </c:pt>
                <c:pt idx="29">
                  <c:v>-0.572306708494822</c:v>
                </c:pt>
                <c:pt idx="30">
                  <c:v>-0.504885446031889</c:v>
                </c:pt>
                <c:pt idx="31">
                  <c:v>0.489634305238724</c:v>
                </c:pt>
                <c:pt idx="32">
                  <c:v>-0.272535409281651</c:v>
                </c:pt>
                <c:pt idx="33">
                  <c:v>-0.544379754861196</c:v>
                </c:pt>
                <c:pt idx="34">
                  <c:v>0.253249395390352</c:v>
                </c:pt>
                <c:pt idx="35">
                  <c:v>-0.749809757868449</c:v>
                </c:pt>
                <c:pt idx="36">
                  <c:v>-1.129332458972929</c:v>
                </c:pt>
                <c:pt idx="37">
                  <c:v>0.0588613845407963</c:v>
                </c:pt>
                <c:pt idx="38">
                  <c:v>-0.418895646929741</c:v>
                </c:pt>
                <c:pt idx="39">
                  <c:v>-0.250649069497983</c:v>
                </c:pt>
                <c:pt idx="40">
                  <c:v>0.305445176983873</c:v>
                </c:pt>
                <c:pt idx="41">
                  <c:v>-0.902778979142507</c:v>
                </c:pt>
                <c:pt idx="42">
                  <c:v>0.202318954095244</c:v>
                </c:pt>
                <c:pt idx="43">
                  <c:v>-1.410623898108799</c:v>
                </c:pt>
                <c:pt idx="44">
                  <c:v>-1.301110955079396</c:v>
                </c:pt>
                <c:pt idx="45">
                  <c:v>-0.322230735421181</c:v>
                </c:pt>
                <c:pt idx="46">
                  <c:v>-0.641345551609993</c:v>
                </c:pt>
                <c:pt idx="47">
                  <c:v>-0.917740535736084</c:v>
                </c:pt>
                <c:pt idx="48">
                  <c:v>-0.0173782395819823</c:v>
                </c:pt>
                <c:pt idx="49">
                  <c:v>-0.898743307590485</c:v>
                </c:pt>
                <c:pt idx="50">
                  <c:v>-0.590405376752218</c:v>
                </c:pt>
                <c:pt idx="51">
                  <c:v>-1.293630003929138</c:v>
                </c:pt>
              </c:numCache>
            </c:numRef>
          </c:xVal>
          <c:yVal>
            <c:numRef>
              <c:f>Sheet1!$E$3:$E$54</c:f>
              <c:numCache>
                <c:formatCode>0.00</c:formatCode>
                <c:ptCount val="52"/>
                <c:pt idx="0">
                  <c:v>0.7314</c:v>
                </c:pt>
                <c:pt idx="1">
                  <c:v>0.5232</c:v>
                </c:pt>
                <c:pt idx="2">
                  <c:v>0.4746</c:v>
                </c:pt>
                <c:pt idx="3">
                  <c:v>0.6908</c:v>
                </c:pt>
                <c:pt idx="4">
                  <c:v>0.3908</c:v>
                </c:pt>
                <c:pt idx="5">
                  <c:v>0.3948</c:v>
                </c:pt>
                <c:pt idx="6">
                  <c:v>0.6388</c:v>
                </c:pt>
                <c:pt idx="7">
                  <c:v>0.5004</c:v>
                </c:pt>
                <c:pt idx="8">
                  <c:v>0.3602</c:v>
                </c:pt>
                <c:pt idx="9">
                  <c:v>0.3838</c:v>
                </c:pt>
                <c:pt idx="10">
                  <c:v>0.4968</c:v>
                </c:pt>
                <c:pt idx="11">
                  <c:v>0.4224</c:v>
                </c:pt>
                <c:pt idx="12">
                  <c:v>0.5724</c:v>
                </c:pt>
                <c:pt idx="13">
                  <c:v>0.4522</c:v>
                </c:pt>
                <c:pt idx="14">
                  <c:v>0.4636</c:v>
                </c:pt>
                <c:pt idx="15">
                  <c:v>0.686</c:v>
                </c:pt>
                <c:pt idx="16">
                  <c:v>0.5872</c:v>
                </c:pt>
                <c:pt idx="17">
                  <c:v>0.3876</c:v>
                </c:pt>
                <c:pt idx="18">
                  <c:v>0.4284</c:v>
                </c:pt>
                <c:pt idx="19">
                  <c:v>0.6734</c:v>
                </c:pt>
                <c:pt idx="20">
                  <c:v>0.4402</c:v>
                </c:pt>
                <c:pt idx="21">
                  <c:v>0.5696</c:v>
                </c:pt>
                <c:pt idx="22">
                  <c:v>0.4036</c:v>
                </c:pt>
                <c:pt idx="23">
                  <c:v>0.417</c:v>
                </c:pt>
                <c:pt idx="24">
                  <c:v>0.539</c:v>
                </c:pt>
                <c:pt idx="25">
                  <c:v>0.4854</c:v>
                </c:pt>
                <c:pt idx="26">
                  <c:v>0.4184</c:v>
                </c:pt>
                <c:pt idx="27">
                  <c:v>0.5068</c:v>
                </c:pt>
                <c:pt idx="28">
                  <c:v>0.4332</c:v>
                </c:pt>
                <c:pt idx="29">
                  <c:v>0.4146</c:v>
                </c:pt>
                <c:pt idx="30">
                  <c:v>0.497</c:v>
                </c:pt>
                <c:pt idx="31">
                  <c:v>0.7684</c:v>
                </c:pt>
                <c:pt idx="32">
                  <c:v>0.6218</c:v>
                </c:pt>
                <c:pt idx="33">
                  <c:v>0.4086</c:v>
                </c:pt>
                <c:pt idx="34">
                  <c:v>0.6198</c:v>
                </c:pt>
                <c:pt idx="35">
                  <c:v>0.3388</c:v>
                </c:pt>
                <c:pt idx="36">
                  <c:v>0.5042</c:v>
                </c:pt>
                <c:pt idx="37">
                  <c:v>0.471</c:v>
                </c:pt>
                <c:pt idx="38">
                  <c:v>0.5504</c:v>
                </c:pt>
                <c:pt idx="39">
                  <c:v>0.4608</c:v>
                </c:pt>
                <c:pt idx="40">
                  <c:v>0.759</c:v>
                </c:pt>
                <c:pt idx="41">
                  <c:v>0.4</c:v>
                </c:pt>
                <c:pt idx="42">
                  <c:v>0.6564</c:v>
                </c:pt>
                <c:pt idx="43">
                  <c:v>0.4626</c:v>
                </c:pt>
                <c:pt idx="44">
                  <c:v>0.4726</c:v>
                </c:pt>
                <c:pt idx="45">
                  <c:v>0.5286</c:v>
                </c:pt>
                <c:pt idx="46">
                  <c:v>0.5106</c:v>
                </c:pt>
                <c:pt idx="47">
                  <c:v>0.4708</c:v>
                </c:pt>
                <c:pt idx="48">
                  <c:v>0.7178</c:v>
                </c:pt>
                <c:pt idx="49">
                  <c:v>0.4766</c:v>
                </c:pt>
                <c:pt idx="50">
                  <c:v>0.5724</c:v>
                </c:pt>
                <c:pt idx="51">
                  <c:v>0.4872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8635-4E81-97D1-AC37F34F52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99925160"/>
        <c:axId val="-2099918152"/>
      </c:scatterChart>
      <c:valAx>
        <c:axId val="-2099925160"/>
        <c:scaling>
          <c:orientation val="minMax"/>
          <c:max val="1.0"/>
          <c:min val="-1.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000" b="0" i="0" u="none" strike="noStrike" baseline="0" dirty="0">
                    <a:effectLst/>
                  </a:rPr>
                  <a:t>Indice de Lutte contre la corruption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99918152"/>
        <c:crosses val="autoZero"/>
        <c:crossBetween val="midCat"/>
      </c:valAx>
      <c:valAx>
        <c:axId val="-2099918152"/>
        <c:scaling>
          <c:orientation val="minMax"/>
          <c:min val="0.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000" b="0" i="0" u="none" strike="noStrike" baseline="0" dirty="0">
                    <a:effectLst/>
                  </a:rPr>
                  <a:t>Indice du développement humain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999251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8B9434-17BC-604C-9B76-488D0642A507}" type="doc">
      <dgm:prSet loTypeId="urn:microsoft.com/office/officeart/2005/8/layout/vList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328182-9925-2D4D-98F1-755BE58C7DAF}">
      <dgm:prSet phldrT="[Text]" custT="1"/>
      <dgm:spPr>
        <a:solidFill>
          <a:srgbClr val="008000">
            <a:alpha val="25000"/>
          </a:srgbClr>
        </a:solidFill>
        <a:effectLst>
          <a:outerShdw blurRad="38100" dist="25400" dir="2700000" algn="br" rotWithShape="0">
            <a:srgbClr val="000000">
              <a:alpha val="10000"/>
            </a:srgbClr>
          </a:outerShdw>
        </a:effectLst>
      </dgm:spPr>
      <dgm:t>
        <a:bodyPr/>
        <a:lstStyle/>
        <a:p>
          <a:pPr algn="ctr">
            <a:spcAft>
              <a:spcPts val="0"/>
            </a:spcAft>
          </a:pPr>
          <a:r>
            <a:rPr lang="fr-FR" sz="1600" dirty="0">
              <a:solidFill>
                <a:srgbClr val="000000"/>
              </a:solidFill>
              <a:latin typeface="Helvetica"/>
            </a:rPr>
            <a:t>Processus participatif</a:t>
          </a:r>
          <a:endParaRPr lang="en-US" sz="1600" dirty="0">
            <a:solidFill>
              <a:srgbClr val="000000"/>
            </a:solidFill>
            <a:latin typeface="Helvetica"/>
          </a:endParaRPr>
        </a:p>
      </dgm:t>
    </dgm:pt>
    <dgm:pt modelId="{48CA571C-06BF-0748-A29F-0D1EE615CBB3}" type="parTrans" cxnId="{737C1F4C-AC50-A945-872B-3C451BB6326C}">
      <dgm:prSet/>
      <dgm:spPr/>
      <dgm:t>
        <a:bodyPr/>
        <a:lstStyle/>
        <a:p>
          <a:endParaRPr lang="en-US"/>
        </a:p>
      </dgm:t>
    </dgm:pt>
    <dgm:pt modelId="{37D8B422-5C14-2F43-B989-252D48EFBABF}" type="sibTrans" cxnId="{737C1F4C-AC50-A945-872B-3C451BB6326C}">
      <dgm:prSet/>
      <dgm:spPr/>
      <dgm:t>
        <a:bodyPr/>
        <a:lstStyle/>
        <a:p>
          <a:endParaRPr lang="en-US"/>
        </a:p>
      </dgm:t>
    </dgm:pt>
    <dgm:pt modelId="{6597217A-0BA7-3541-AB09-5ED63E669409}">
      <dgm:prSet custT="1"/>
      <dgm:spPr>
        <a:solidFill>
          <a:schemeClr val="accent2">
            <a:lumMod val="75000"/>
            <a:alpha val="35000"/>
          </a:schemeClr>
        </a:solidFill>
        <a:effectLst>
          <a:outerShdw blurRad="38100" dist="25400" dir="2700000" algn="br" rotWithShape="0">
            <a:srgbClr val="000000">
              <a:alpha val="10000"/>
            </a:srgbClr>
          </a:outerShdw>
        </a:effectLst>
      </dgm:spPr>
      <dgm:t>
        <a:bodyPr/>
        <a:lstStyle/>
        <a:p>
          <a:pPr algn="ctr"/>
          <a:r>
            <a:rPr lang="fr-FR" sz="1700" dirty="0">
              <a:solidFill>
                <a:srgbClr val="000000"/>
              </a:solidFill>
            </a:rPr>
            <a:t>Transformation numérique</a:t>
          </a:r>
          <a:endParaRPr lang="en-US" sz="1700" dirty="0">
            <a:solidFill>
              <a:srgbClr val="000000"/>
            </a:solidFill>
          </a:endParaRPr>
        </a:p>
      </dgm:t>
    </dgm:pt>
    <dgm:pt modelId="{38DCD9DE-B1FA-7648-B93E-06FB82FA5CA6}" type="parTrans" cxnId="{B0C95E0A-8B76-1B4E-A275-E2BAD08F1DE1}">
      <dgm:prSet/>
      <dgm:spPr/>
      <dgm:t>
        <a:bodyPr/>
        <a:lstStyle/>
        <a:p>
          <a:endParaRPr lang="en-US"/>
        </a:p>
      </dgm:t>
    </dgm:pt>
    <dgm:pt modelId="{7DCB5B9B-5307-4044-A1F3-7BAF4DFA9BA6}" type="sibTrans" cxnId="{B0C95E0A-8B76-1B4E-A275-E2BAD08F1DE1}">
      <dgm:prSet/>
      <dgm:spPr/>
      <dgm:t>
        <a:bodyPr/>
        <a:lstStyle/>
        <a:p>
          <a:endParaRPr lang="en-US"/>
        </a:p>
      </dgm:t>
    </dgm:pt>
    <dgm:pt modelId="{415D3DAB-8259-874A-ACB7-8C87119D7817}">
      <dgm:prSet custT="1"/>
      <dgm:spPr>
        <a:solidFill>
          <a:srgbClr val="E5243B">
            <a:alpha val="35000"/>
          </a:srgbClr>
        </a:solidFill>
        <a:effectLst>
          <a:outerShdw blurRad="38100" dist="25400" dir="2700000" algn="br" rotWithShape="0">
            <a:srgbClr val="000000">
              <a:alpha val="10000"/>
            </a:srgbClr>
          </a:outerShdw>
        </a:effectLst>
      </dgm:spPr>
      <dgm:t>
        <a:bodyPr/>
        <a:lstStyle/>
        <a:p>
          <a:pPr algn="ctr"/>
          <a:r>
            <a:rPr lang="fr-FR" sz="1600" dirty="0">
              <a:solidFill>
                <a:srgbClr val="000000"/>
              </a:solidFill>
              <a:latin typeface="Helvetica"/>
            </a:rPr>
            <a:t>L’impératif du contrat social</a:t>
          </a:r>
          <a:endParaRPr lang="en-US" sz="1600" dirty="0">
            <a:solidFill>
              <a:srgbClr val="000000"/>
            </a:solidFill>
            <a:latin typeface="Helvetica"/>
          </a:endParaRPr>
        </a:p>
      </dgm:t>
    </dgm:pt>
    <dgm:pt modelId="{ACEA0465-1BB9-EF42-ACF2-E4F038328DB0}" type="parTrans" cxnId="{71D0A952-1E1A-E241-84A9-7D17F4E594CA}">
      <dgm:prSet/>
      <dgm:spPr/>
      <dgm:t>
        <a:bodyPr/>
        <a:lstStyle/>
        <a:p>
          <a:endParaRPr lang="en-US"/>
        </a:p>
      </dgm:t>
    </dgm:pt>
    <dgm:pt modelId="{A5BA2F8D-4034-0D48-B976-63FC3300BD49}" type="sibTrans" cxnId="{71D0A952-1E1A-E241-84A9-7D17F4E594CA}">
      <dgm:prSet/>
      <dgm:spPr/>
      <dgm:t>
        <a:bodyPr/>
        <a:lstStyle/>
        <a:p>
          <a:endParaRPr lang="en-US"/>
        </a:p>
      </dgm:t>
    </dgm:pt>
    <dgm:pt modelId="{69ED171F-4902-5148-AA88-7A73D2CCEB43}" type="pres">
      <dgm:prSet presAssocID="{608B9434-17BC-604C-9B76-488D0642A50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21AFB5-2889-5D46-B748-F6DBB56C832F}" type="pres">
      <dgm:prSet presAssocID="{6597217A-0BA7-3541-AB09-5ED63E669409}" presName="linNode" presStyleCnt="0"/>
      <dgm:spPr/>
    </dgm:pt>
    <dgm:pt modelId="{59F2ABB3-FB5E-FE48-A9CB-FC2DB7E92717}" type="pres">
      <dgm:prSet presAssocID="{6597217A-0BA7-3541-AB09-5ED63E669409}" presName="parentText" presStyleLbl="node1" presStyleIdx="0" presStyleCnt="3" custScaleX="81150" custLinFactNeighborX="-8906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8420F8-7D2B-BB41-9F03-DBE784518530}" type="pres">
      <dgm:prSet presAssocID="{7DCB5B9B-5307-4044-A1F3-7BAF4DFA9BA6}" presName="sp" presStyleCnt="0"/>
      <dgm:spPr/>
    </dgm:pt>
    <dgm:pt modelId="{9643C3BB-541D-4E4B-8940-2DA6B2C87766}" type="pres">
      <dgm:prSet presAssocID="{72328182-9925-2D4D-98F1-755BE58C7DAF}" presName="linNode" presStyleCnt="0"/>
      <dgm:spPr/>
    </dgm:pt>
    <dgm:pt modelId="{15B4CA11-C2E3-5240-910C-1A5CB3D0EEB1}" type="pres">
      <dgm:prSet presAssocID="{72328182-9925-2D4D-98F1-755BE58C7DAF}" presName="parentText" presStyleLbl="node1" presStyleIdx="1" presStyleCnt="3" custScaleX="81582" custLinFactNeighborX="-8906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2F5D7A-648C-2F43-B640-532217126C9F}" type="pres">
      <dgm:prSet presAssocID="{37D8B422-5C14-2F43-B989-252D48EFBABF}" presName="sp" presStyleCnt="0"/>
      <dgm:spPr/>
    </dgm:pt>
    <dgm:pt modelId="{A976F5A8-D4B5-1740-8B85-75D807B7ECF1}" type="pres">
      <dgm:prSet presAssocID="{415D3DAB-8259-874A-ACB7-8C87119D7817}" presName="linNode" presStyleCnt="0"/>
      <dgm:spPr/>
    </dgm:pt>
    <dgm:pt modelId="{8694E317-CA0A-9045-9DCC-ADAB6AFAABB1}" type="pres">
      <dgm:prSet presAssocID="{415D3DAB-8259-874A-ACB7-8C87119D7817}" presName="parentText" presStyleLbl="node1" presStyleIdx="2" presStyleCnt="3" custScaleX="81929" custLinFactNeighborX="-8906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19D128-515A-134D-9CAE-B277554EF9E3}" type="presOf" srcId="{6597217A-0BA7-3541-AB09-5ED63E669409}" destId="{59F2ABB3-FB5E-FE48-A9CB-FC2DB7E92717}" srcOrd="0" destOrd="0" presId="urn:microsoft.com/office/officeart/2005/8/layout/vList5"/>
    <dgm:cxn modelId="{ECCA8513-4725-864C-9061-2D6A811E169B}" type="presOf" srcId="{72328182-9925-2D4D-98F1-755BE58C7DAF}" destId="{15B4CA11-C2E3-5240-910C-1A5CB3D0EEB1}" srcOrd="0" destOrd="0" presId="urn:microsoft.com/office/officeart/2005/8/layout/vList5"/>
    <dgm:cxn modelId="{71D0A952-1E1A-E241-84A9-7D17F4E594CA}" srcId="{608B9434-17BC-604C-9B76-488D0642A507}" destId="{415D3DAB-8259-874A-ACB7-8C87119D7817}" srcOrd="2" destOrd="0" parTransId="{ACEA0465-1BB9-EF42-ACF2-E4F038328DB0}" sibTransId="{A5BA2F8D-4034-0D48-B976-63FC3300BD49}"/>
    <dgm:cxn modelId="{737C1F4C-AC50-A945-872B-3C451BB6326C}" srcId="{608B9434-17BC-604C-9B76-488D0642A507}" destId="{72328182-9925-2D4D-98F1-755BE58C7DAF}" srcOrd="1" destOrd="0" parTransId="{48CA571C-06BF-0748-A29F-0D1EE615CBB3}" sibTransId="{37D8B422-5C14-2F43-B989-252D48EFBABF}"/>
    <dgm:cxn modelId="{7781AFA9-BA8E-9146-8351-9137A413DF22}" type="presOf" srcId="{415D3DAB-8259-874A-ACB7-8C87119D7817}" destId="{8694E317-CA0A-9045-9DCC-ADAB6AFAABB1}" srcOrd="0" destOrd="0" presId="urn:microsoft.com/office/officeart/2005/8/layout/vList5"/>
    <dgm:cxn modelId="{3D05D94D-8389-F14C-A642-89E306030407}" type="presOf" srcId="{608B9434-17BC-604C-9B76-488D0642A507}" destId="{69ED171F-4902-5148-AA88-7A73D2CCEB43}" srcOrd="0" destOrd="0" presId="urn:microsoft.com/office/officeart/2005/8/layout/vList5"/>
    <dgm:cxn modelId="{B0C95E0A-8B76-1B4E-A275-E2BAD08F1DE1}" srcId="{608B9434-17BC-604C-9B76-488D0642A507}" destId="{6597217A-0BA7-3541-AB09-5ED63E669409}" srcOrd="0" destOrd="0" parTransId="{38DCD9DE-B1FA-7648-B93E-06FB82FA5CA6}" sibTransId="{7DCB5B9B-5307-4044-A1F3-7BAF4DFA9BA6}"/>
    <dgm:cxn modelId="{5193D4ED-93C0-7641-8514-D69BA6949A71}" type="presParOf" srcId="{69ED171F-4902-5148-AA88-7A73D2CCEB43}" destId="{8B21AFB5-2889-5D46-B748-F6DBB56C832F}" srcOrd="0" destOrd="0" presId="urn:microsoft.com/office/officeart/2005/8/layout/vList5"/>
    <dgm:cxn modelId="{D850EBE7-05D7-194E-8646-4C7C196E48E3}" type="presParOf" srcId="{8B21AFB5-2889-5D46-B748-F6DBB56C832F}" destId="{59F2ABB3-FB5E-FE48-A9CB-FC2DB7E92717}" srcOrd="0" destOrd="0" presId="urn:microsoft.com/office/officeart/2005/8/layout/vList5"/>
    <dgm:cxn modelId="{831E3308-4DED-2B43-9A38-FCB7C202950A}" type="presParOf" srcId="{69ED171F-4902-5148-AA88-7A73D2CCEB43}" destId="{818420F8-7D2B-BB41-9F03-DBE784518530}" srcOrd="1" destOrd="0" presId="urn:microsoft.com/office/officeart/2005/8/layout/vList5"/>
    <dgm:cxn modelId="{94195782-1EAB-3E4B-9319-7223A18BA4B0}" type="presParOf" srcId="{69ED171F-4902-5148-AA88-7A73D2CCEB43}" destId="{9643C3BB-541D-4E4B-8940-2DA6B2C87766}" srcOrd="2" destOrd="0" presId="urn:microsoft.com/office/officeart/2005/8/layout/vList5"/>
    <dgm:cxn modelId="{04EF5134-F5B3-A74E-A702-9A46315F592A}" type="presParOf" srcId="{9643C3BB-541D-4E4B-8940-2DA6B2C87766}" destId="{15B4CA11-C2E3-5240-910C-1A5CB3D0EEB1}" srcOrd="0" destOrd="0" presId="urn:microsoft.com/office/officeart/2005/8/layout/vList5"/>
    <dgm:cxn modelId="{8599EC56-CEA8-5740-9C82-7407CFB81E3F}" type="presParOf" srcId="{69ED171F-4902-5148-AA88-7A73D2CCEB43}" destId="{EF2F5D7A-648C-2F43-B640-532217126C9F}" srcOrd="3" destOrd="0" presId="urn:microsoft.com/office/officeart/2005/8/layout/vList5"/>
    <dgm:cxn modelId="{80A050D7-2FD9-644A-A533-EFF686D63275}" type="presParOf" srcId="{69ED171F-4902-5148-AA88-7A73D2CCEB43}" destId="{A976F5A8-D4B5-1740-8B85-75D807B7ECF1}" srcOrd="4" destOrd="0" presId="urn:microsoft.com/office/officeart/2005/8/layout/vList5"/>
    <dgm:cxn modelId="{3D4FE1B5-D471-924B-A682-6C64292037D3}" type="presParOf" srcId="{A976F5A8-D4B5-1740-8B85-75D807B7ECF1}" destId="{8694E317-CA0A-9045-9DCC-ADAB6AFAABB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C7BF8B-F433-4151-88CF-01506E6E9913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2DBC69-9270-4605-A597-EDEE9CDA5CB5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fr-FR" noProof="0" dirty="0"/>
            <a:t>L’émergence PREND RACINE en Afrique</a:t>
          </a:r>
        </a:p>
      </dgm:t>
    </dgm:pt>
    <dgm:pt modelId="{1FAE897E-6B99-4342-8FA0-FF3AEEAB8276}" type="parTrans" cxnId="{208B4070-7820-4D29-A037-4401A327E3DD}">
      <dgm:prSet/>
      <dgm:spPr/>
      <dgm:t>
        <a:bodyPr/>
        <a:lstStyle/>
        <a:p>
          <a:endParaRPr lang="en-US"/>
        </a:p>
      </dgm:t>
    </dgm:pt>
    <dgm:pt modelId="{62358DD3-EBAD-4F11-898A-FDD587737CD5}" type="sibTrans" cxnId="{208B4070-7820-4D29-A037-4401A327E3DD}">
      <dgm:prSet/>
      <dgm:spPr/>
      <dgm:t>
        <a:bodyPr/>
        <a:lstStyle/>
        <a:p>
          <a:endParaRPr lang="en-US"/>
        </a:p>
      </dgm:t>
    </dgm:pt>
    <dgm:pt modelId="{BCBB5E09-9E7A-4A08-A9EE-91612CD0AC3A}">
      <dgm:prSet phldrT="[Text]" custT="1"/>
      <dgm:spPr/>
      <dgm:t>
        <a:bodyPr/>
        <a:lstStyle/>
        <a:p>
          <a:pPr algn="ctr"/>
          <a:r>
            <a:rPr lang="fr-FR" sz="1600" dirty="0"/>
            <a:t>Édification d’États développementistes plus forts</a:t>
          </a:r>
          <a:endParaRPr lang="en-US" sz="1600" dirty="0"/>
        </a:p>
      </dgm:t>
    </dgm:pt>
    <dgm:pt modelId="{585248F7-B5AC-406B-BDB8-789C760DCA66}" type="parTrans" cxnId="{1B22FF88-603E-441A-A43A-D9299FF79734}">
      <dgm:prSet/>
      <dgm:spPr/>
      <dgm:t>
        <a:bodyPr/>
        <a:lstStyle/>
        <a:p>
          <a:endParaRPr lang="en-US"/>
        </a:p>
      </dgm:t>
    </dgm:pt>
    <dgm:pt modelId="{853DF1EA-3650-4C76-A990-6614D738FE9B}" type="sibTrans" cxnId="{1B22FF88-603E-441A-A43A-D9299FF79734}">
      <dgm:prSet/>
      <dgm:spPr/>
      <dgm:t>
        <a:bodyPr/>
        <a:lstStyle/>
        <a:p>
          <a:endParaRPr lang="en-US"/>
        </a:p>
      </dgm:t>
    </dgm:pt>
    <dgm:pt modelId="{8F564872-A973-419F-B0C1-79C7275F9EF9}">
      <dgm:prSet phldrT="[Text]" custT="1"/>
      <dgm:spPr/>
      <dgm:t>
        <a:bodyPr/>
        <a:lstStyle/>
        <a:p>
          <a:pPr algn="ctr"/>
          <a:r>
            <a:rPr lang="fr-FR" sz="1600" dirty="0"/>
            <a:t>Transformation économique structurelle rapide</a:t>
          </a:r>
          <a:endParaRPr lang="en-US" sz="1600" dirty="0"/>
        </a:p>
      </dgm:t>
    </dgm:pt>
    <dgm:pt modelId="{9E17348F-C9C6-4B66-BD62-60F614C0630D}" type="parTrans" cxnId="{ACD39BA7-BC95-4401-AC80-88C7098F6873}">
      <dgm:prSet/>
      <dgm:spPr/>
      <dgm:t>
        <a:bodyPr/>
        <a:lstStyle/>
        <a:p>
          <a:endParaRPr lang="en-US"/>
        </a:p>
      </dgm:t>
    </dgm:pt>
    <dgm:pt modelId="{D64776B3-63B4-48CD-832C-B43797FC62F2}" type="sibTrans" cxnId="{ACD39BA7-BC95-4401-AC80-88C7098F6873}">
      <dgm:prSet/>
      <dgm:spPr/>
      <dgm:t>
        <a:bodyPr/>
        <a:lstStyle/>
        <a:p>
          <a:endParaRPr lang="en-US"/>
        </a:p>
      </dgm:t>
    </dgm:pt>
    <dgm:pt modelId="{964CD56B-957E-46DE-9264-9C4F55F3DA90}">
      <dgm:prSet phldrT="[Text]" custT="1"/>
      <dgm:spPr/>
      <dgm:t>
        <a:bodyPr/>
        <a:lstStyle/>
        <a:p>
          <a:r>
            <a:rPr lang="fr-FR" sz="1800" noProof="0" dirty="0"/>
            <a:t>MAIS sa VIABILITÉ À LONG TERME exige </a:t>
          </a:r>
        </a:p>
      </dgm:t>
    </dgm:pt>
    <dgm:pt modelId="{A69AE2BE-EE9D-427A-B4BD-97065D258167}" type="parTrans" cxnId="{A7051954-A7A5-44B0-8062-C4996B945504}">
      <dgm:prSet/>
      <dgm:spPr/>
      <dgm:t>
        <a:bodyPr/>
        <a:lstStyle/>
        <a:p>
          <a:endParaRPr lang="en-US"/>
        </a:p>
      </dgm:t>
    </dgm:pt>
    <dgm:pt modelId="{1390453E-EACF-4441-81E8-3EFEEE270AA1}" type="sibTrans" cxnId="{A7051954-A7A5-44B0-8062-C4996B945504}">
      <dgm:prSet/>
      <dgm:spPr/>
      <dgm:t>
        <a:bodyPr/>
        <a:lstStyle/>
        <a:p>
          <a:endParaRPr lang="en-US"/>
        </a:p>
      </dgm:t>
    </dgm:pt>
    <dgm:pt modelId="{6063D257-A419-40DC-917F-1BDBA476D11D}">
      <dgm:prSet phldrT="[Text]" custT="1"/>
      <dgm:spPr/>
      <dgm:t>
        <a:bodyPr tIns="0"/>
        <a:lstStyle/>
        <a:p>
          <a:pPr marL="118872" algn="ctr"/>
          <a:r>
            <a:rPr lang="fr-FR" sz="1400" dirty="0">
              <a:solidFill>
                <a:schemeClr val="tx1"/>
              </a:solidFill>
            </a:rPr>
            <a:t>L’élargissement </a:t>
          </a:r>
          <a:r>
            <a:rPr lang="fr-FR" sz="1400" dirty="0"/>
            <a:t>de l’espace budgétaire de l’État pour stimuler le développement</a:t>
          </a:r>
          <a:endParaRPr lang="en-US" sz="1400" dirty="0"/>
        </a:p>
      </dgm:t>
    </dgm:pt>
    <dgm:pt modelId="{F9D6C496-D5CD-4E85-9163-AB31EBBC49ED}" type="parTrans" cxnId="{33F605C6-DF8F-43E5-95B4-3618D98ADB05}">
      <dgm:prSet/>
      <dgm:spPr/>
      <dgm:t>
        <a:bodyPr/>
        <a:lstStyle/>
        <a:p>
          <a:endParaRPr lang="en-US"/>
        </a:p>
      </dgm:t>
    </dgm:pt>
    <dgm:pt modelId="{8B0C7799-317B-4230-8C65-D08894ECA45C}" type="sibTrans" cxnId="{33F605C6-DF8F-43E5-95B4-3618D98ADB05}">
      <dgm:prSet/>
      <dgm:spPr/>
      <dgm:t>
        <a:bodyPr/>
        <a:lstStyle/>
        <a:p>
          <a:endParaRPr lang="en-US"/>
        </a:p>
      </dgm:t>
    </dgm:pt>
    <dgm:pt modelId="{BCBCC912-BB4D-4E82-8AD8-C9D4B7247E1D}">
      <dgm:prSet phldrT="[Text]" custT="1"/>
      <dgm:spPr/>
      <dgm:t>
        <a:bodyPr tIns="0"/>
        <a:lstStyle/>
        <a:p>
          <a:pPr marL="114300" algn="ctr"/>
          <a:r>
            <a:rPr lang="fr-FR" sz="1400" dirty="0"/>
            <a:t>Innovation continue pour atteindre un seuil de productivité plus élevée</a:t>
          </a:r>
          <a:endParaRPr lang="en-US" sz="1400" dirty="0"/>
        </a:p>
      </dgm:t>
    </dgm:pt>
    <dgm:pt modelId="{C59768DF-58F9-4D88-9446-BA2B2AF6D7D3}" type="parTrans" cxnId="{880115CB-E8DE-4083-A123-CECF1979A9DB}">
      <dgm:prSet/>
      <dgm:spPr/>
      <dgm:t>
        <a:bodyPr/>
        <a:lstStyle/>
        <a:p>
          <a:endParaRPr lang="en-US"/>
        </a:p>
      </dgm:t>
    </dgm:pt>
    <dgm:pt modelId="{2E16AB05-6FE6-4D7E-9256-7602AC230766}" type="sibTrans" cxnId="{880115CB-E8DE-4083-A123-CECF1979A9DB}">
      <dgm:prSet/>
      <dgm:spPr/>
      <dgm:t>
        <a:bodyPr/>
        <a:lstStyle/>
        <a:p>
          <a:endParaRPr lang="en-US"/>
        </a:p>
      </dgm:t>
    </dgm:pt>
    <dgm:pt modelId="{292E15F1-FCDE-4C4F-A575-0665F88856AD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fr-FR" dirty="0"/>
            <a:t>des impératifs de DURABILITÉ</a:t>
          </a:r>
          <a:endParaRPr lang="en-US" dirty="0"/>
        </a:p>
      </dgm:t>
    </dgm:pt>
    <dgm:pt modelId="{2F744A9F-3B58-4580-BC52-F4DEAF98DE82}" type="parTrans" cxnId="{C24B5119-F2C6-45BA-BDE1-628B46DD5388}">
      <dgm:prSet/>
      <dgm:spPr/>
      <dgm:t>
        <a:bodyPr/>
        <a:lstStyle/>
        <a:p>
          <a:endParaRPr lang="en-US"/>
        </a:p>
      </dgm:t>
    </dgm:pt>
    <dgm:pt modelId="{F5911C87-B027-45C9-8D86-08BC712C7E95}" type="sibTrans" cxnId="{C24B5119-F2C6-45BA-BDE1-628B46DD5388}">
      <dgm:prSet/>
      <dgm:spPr/>
      <dgm:t>
        <a:bodyPr/>
        <a:lstStyle/>
        <a:p>
          <a:endParaRPr lang="en-US"/>
        </a:p>
      </dgm:t>
    </dgm:pt>
    <dgm:pt modelId="{B5A5A042-CA69-4647-9114-79680ABEF6C3}">
      <dgm:prSet phldrT="[Text]" custT="1"/>
      <dgm:spPr/>
      <dgm:t>
        <a:bodyPr/>
        <a:lstStyle/>
        <a:p>
          <a:pPr algn="ctr"/>
          <a:r>
            <a:rPr lang="fr-FR" sz="1400" dirty="0"/>
            <a:t>Renforcement de la participation des citoyens et des acteurs non étatiques</a:t>
          </a:r>
          <a:endParaRPr lang="en-US" sz="1400" dirty="0"/>
        </a:p>
      </dgm:t>
    </dgm:pt>
    <dgm:pt modelId="{C409F7F3-E6D7-404C-A4F2-406E79B06B1F}" type="parTrans" cxnId="{3BAAC098-4CC9-4504-BD5B-139A4ACC1B4C}">
      <dgm:prSet/>
      <dgm:spPr/>
      <dgm:t>
        <a:bodyPr/>
        <a:lstStyle/>
        <a:p>
          <a:endParaRPr lang="en-US"/>
        </a:p>
      </dgm:t>
    </dgm:pt>
    <dgm:pt modelId="{0F979494-EAD0-457B-BC82-E792A6D5CAB5}" type="sibTrans" cxnId="{3BAAC098-4CC9-4504-BD5B-139A4ACC1B4C}">
      <dgm:prSet/>
      <dgm:spPr/>
      <dgm:t>
        <a:bodyPr/>
        <a:lstStyle/>
        <a:p>
          <a:endParaRPr lang="en-US"/>
        </a:p>
      </dgm:t>
    </dgm:pt>
    <dgm:pt modelId="{D9B8AD9E-B6F3-4AA9-B8AA-D6A85E039823}">
      <dgm:prSet phldrT="[Text]" custT="1"/>
      <dgm:spPr/>
      <dgm:t>
        <a:bodyPr/>
        <a:lstStyle/>
        <a:p>
          <a:pPr algn="ctr"/>
          <a:r>
            <a:rPr lang="fr-FR" sz="1400" dirty="0"/>
            <a:t>Dialogue politique inclusif impliquant l’ensemble des parties prenantes pour éviter les perturbations suite à un changement de leadership</a:t>
          </a:r>
          <a:endParaRPr lang="en-US" sz="1400" dirty="0"/>
        </a:p>
      </dgm:t>
    </dgm:pt>
    <dgm:pt modelId="{C84FBBA8-A9F5-44D5-AE62-79A8D1C1F95E}" type="parTrans" cxnId="{058A0658-E40D-4A4E-887B-23B5CB9B7EE2}">
      <dgm:prSet/>
      <dgm:spPr/>
      <dgm:t>
        <a:bodyPr/>
        <a:lstStyle/>
        <a:p>
          <a:endParaRPr lang="en-US"/>
        </a:p>
      </dgm:t>
    </dgm:pt>
    <dgm:pt modelId="{DC0DD447-4C01-476B-8591-FD07A5F08CC4}" type="sibTrans" cxnId="{058A0658-E40D-4A4E-887B-23B5CB9B7EE2}">
      <dgm:prSet/>
      <dgm:spPr/>
      <dgm:t>
        <a:bodyPr/>
        <a:lstStyle/>
        <a:p>
          <a:endParaRPr lang="en-US"/>
        </a:p>
      </dgm:t>
    </dgm:pt>
    <dgm:pt modelId="{2463AEEE-EEC2-42FA-8FE6-3192816C49DC}">
      <dgm:prSet phldrT="[Text]" custT="1"/>
      <dgm:spPr/>
      <dgm:t>
        <a:bodyPr/>
        <a:lstStyle/>
        <a:p>
          <a:pPr algn="ctr"/>
          <a:r>
            <a:rPr lang="fr-FR" sz="1600" dirty="0"/>
            <a:t>Impact positif sur le développement humain</a:t>
          </a:r>
          <a:endParaRPr lang="en-US" sz="1600" dirty="0"/>
        </a:p>
      </dgm:t>
    </dgm:pt>
    <dgm:pt modelId="{FE0E4E20-AA40-47C6-8138-B0AABC487DE2}" type="parTrans" cxnId="{C7E2750C-4328-40F8-9E72-8FA94D8F7CC0}">
      <dgm:prSet/>
      <dgm:spPr/>
      <dgm:t>
        <a:bodyPr/>
        <a:lstStyle/>
        <a:p>
          <a:endParaRPr lang="en-US"/>
        </a:p>
      </dgm:t>
    </dgm:pt>
    <dgm:pt modelId="{B6B6292D-9329-4FF2-9E20-598A03D97732}" type="sibTrans" cxnId="{C7E2750C-4328-40F8-9E72-8FA94D8F7CC0}">
      <dgm:prSet/>
      <dgm:spPr/>
      <dgm:t>
        <a:bodyPr/>
        <a:lstStyle/>
        <a:p>
          <a:endParaRPr lang="en-US"/>
        </a:p>
      </dgm:t>
    </dgm:pt>
    <dgm:pt modelId="{B9118237-A6CC-45C5-91F5-10797C1302A1}">
      <dgm:prSet phldrT="[Text]" custT="1"/>
      <dgm:spPr/>
      <dgm:t>
        <a:bodyPr tIns="0"/>
        <a:lstStyle/>
        <a:p>
          <a:pPr marL="114300" algn="ctr"/>
          <a:r>
            <a:rPr lang="fr-FR" sz="1400" dirty="0"/>
            <a:t>Intégration régionale et coopération pour promouvoir les biens et les synergies au plan régional</a:t>
          </a:r>
          <a:endParaRPr lang="en-US" sz="1400" dirty="0"/>
        </a:p>
      </dgm:t>
    </dgm:pt>
    <dgm:pt modelId="{F7CBBF5C-BE67-4824-981B-3394772781E6}" type="parTrans" cxnId="{72C55B2B-C6F7-47CF-BD4B-6D7CC74B4F6C}">
      <dgm:prSet/>
      <dgm:spPr/>
      <dgm:t>
        <a:bodyPr/>
        <a:lstStyle/>
        <a:p>
          <a:endParaRPr lang="en-US"/>
        </a:p>
      </dgm:t>
    </dgm:pt>
    <dgm:pt modelId="{03FC5AA9-DF3F-46E4-9F8E-DFDD0D2E7D33}" type="sibTrans" cxnId="{72C55B2B-C6F7-47CF-BD4B-6D7CC74B4F6C}">
      <dgm:prSet/>
      <dgm:spPr/>
      <dgm:t>
        <a:bodyPr/>
        <a:lstStyle/>
        <a:p>
          <a:endParaRPr lang="en-US"/>
        </a:p>
      </dgm:t>
    </dgm:pt>
    <dgm:pt modelId="{D1D6B852-A2AE-4A25-9CAB-E2741C096633}">
      <dgm:prSet phldrT="[Text]" custT="1"/>
      <dgm:spPr/>
      <dgm:t>
        <a:bodyPr/>
        <a:lstStyle/>
        <a:p>
          <a:pPr algn="ctr"/>
          <a:r>
            <a:rPr lang="fr-FR" sz="1400" dirty="0"/>
            <a:t>Bâtir des contrats sociaux solides</a:t>
          </a:r>
          <a:endParaRPr lang="en-US" sz="1400" dirty="0"/>
        </a:p>
      </dgm:t>
    </dgm:pt>
    <dgm:pt modelId="{C91C3049-696D-45AD-8669-7720708C2789}" type="parTrans" cxnId="{111DC5B5-457D-4EDF-88DE-4EE0EA191BDB}">
      <dgm:prSet/>
      <dgm:spPr/>
      <dgm:t>
        <a:bodyPr/>
        <a:lstStyle/>
        <a:p>
          <a:endParaRPr lang="en-US"/>
        </a:p>
      </dgm:t>
    </dgm:pt>
    <dgm:pt modelId="{5430AADD-7D40-41D8-AF94-F17F10090E37}" type="sibTrans" cxnId="{111DC5B5-457D-4EDF-88DE-4EE0EA191BDB}">
      <dgm:prSet/>
      <dgm:spPr/>
      <dgm:t>
        <a:bodyPr/>
        <a:lstStyle/>
        <a:p>
          <a:endParaRPr lang="en-US"/>
        </a:p>
      </dgm:t>
    </dgm:pt>
    <dgm:pt modelId="{12D66C7C-BE01-44BD-8DBA-5FCAF4B5F403}" type="pres">
      <dgm:prSet presAssocID="{03C7BF8B-F433-4151-88CF-01506E6E991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40871C-571B-4B52-832F-BE7440CE189A}" type="pres">
      <dgm:prSet presAssocID="{03C7BF8B-F433-4151-88CF-01506E6E9913}" presName="tSp" presStyleCnt="0"/>
      <dgm:spPr/>
    </dgm:pt>
    <dgm:pt modelId="{7E43881A-BAE8-41E6-B7E1-7D67575C1BE5}" type="pres">
      <dgm:prSet presAssocID="{03C7BF8B-F433-4151-88CF-01506E6E9913}" presName="bSp" presStyleCnt="0"/>
      <dgm:spPr/>
    </dgm:pt>
    <dgm:pt modelId="{88C985CF-74C5-4D23-9327-E4C747196C05}" type="pres">
      <dgm:prSet presAssocID="{03C7BF8B-F433-4151-88CF-01506E6E9913}" presName="process" presStyleCnt="0"/>
      <dgm:spPr/>
    </dgm:pt>
    <dgm:pt modelId="{B281F9A0-DBA8-4827-9209-2245B55ED382}" type="pres">
      <dgm:prSet presAssocID="{F82DBC69-9270-4605-A597-EDEE9CDA5CB5}" presName="composite1" presStyleCnt="0"/>
      <dgm:spPr/>
    </dgm:pt>
    <dgm:pt modelId="{08C2183B-78C3-4F6D-9491-35E7BC2DE47B}" type="pres">
      <dgm:prSet presAssocID="{F82DBC69-9270-4605-A597-EDEE9CDA5CB5}" presName="dummyNode1" presStyleLbl="node1" presStyleIdx="0" presStyleCnt="3"/>
      <dgm:spPr/>
    </dgm:pt>
    <dgm:pt modelId="{729C4708-3DFA-4213-B6CC-1934800997D1}" type="pres">
      <dgm:prSet presAssocID="{F82DBC69-9270-4605-A597-EDEE9CDA5CB5}" presName="childNode1" presStyleLbl="bgAcc1" presStyleIdx="0" presStyleCnt="3" custScaleX="140710" custScaleY="83556" custLinFactNeighborX="-91" custLinFactNeighborY="650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CDC4DE-B336-4AE9-88EE-3DECBB98331E}" type="pres">
      <dgm:prSet presAssocID="{F82DBC69-9270-4605-A597-EDEE9CDA5CB5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EE2874-E8F1-40A1-A391-D91B333547D8}" type="pres">
      <dgm:prSet presAssocID="{F82DBC69-9270-4605-A597-EDEE9CDA5CB5}" presName="parentNode1" presStyleLbl="node1" presStyleIdx="0" presStyleCnt="3" custLinFactY="-1321" custLinFactNeighborX="-18257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8A56A9-096D-492E-9A51-3DD34BF02CDB}" type="pres">
      <dgm:prSet presAssocID="{F82DBC69-9270-4605-A597-EDEE9CDA5CB5}" presName="connSite1" presStyleCnt="0"/>
      <dgm:spPr/>
    </dgm:pt>
    <dgm:pt modelId="{B5900772-C3EA-4497-AC8C-E78903646956}" type="pres">
      <dgm:prSet presAssocID="{62358DD3-EBAD-4F11-898A-FDD587737CD5}" presName="Name9" presStyleLbl="sibTrans2D1" presStyleIdx="0" presStyleCnt="2" custAng="20882582" custLinFactNeighborX="91229" custLinFactNeighborY="6952"/>
      <dgm:spPr/>
      <dgm:t>
        <a:bodyPr/>
        <a:lstStyle/>
        <a:p>
          <a:endParaRPr lang="en-US"/>
        </a:p>
      </dgm:t>
    </dgm:pt>
    <dgm:pt modelId="{78E600D5-8E2B-4699-A7D4-1A3E854DD74D}" type="pres">
      <dgm:prSet presAssocID="{964CD56B-957E-46DE-9264-9C4F55F3DA90}" presName="composite2" presStyleCnt="0"/>
      <dgm:spPr/>
    </dgm:pt>
    <dgm:pt modelId="{49284D70-3C7E-48EE-980A-72EE1C238791}" type="pres">
      <dgm:prSet presAssocID="{964CD56B-957E-46DE-9264-9C4F55F3DA90}" presName="dummyNode2" presStyleLbl="node1" presStyleIdx="0" presStyleCnt="3"/>
      <dgm:spPr/>
    </dgm:pt>
    <dgm:pt modelId="{86E45F61-4C44-486B-9C6C-4E0F50337596}" type="pres">
      <dgm:prSet presAssocID="{964CD56B-957E-46DE-9264-9C4F55F3DA90}" presName="childNode2" presStyleLbl="bgAcc1" presStyleIdx="1" presStyleCnt="3" custScaleX="121663" custScaleY="115836" custLinFactNeighborY="15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01686C-640D-40C5-96AF-BDF8761E17FE}" type="pres">
      <dgm:prSet presAssocID="{964CD56B-957E-46DE-9264-9C4F55F3DA90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2EC015-FB61-4C5B-80B0-40BED587AC83}" type="pres">
      <dgm:prSet presAssocID="{964CD56B-957E-46DE-9264-9C4F55F3DA90}" presName="parentNode2" presStyleLbl="node1" presStyleIdx="1" presStyleCnt="3" custScaleX="103381" custScaleY="101245" custLinFactNeighborX="-19331" custLinFactNeighborY="-9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EE1ED6-10FF-4330-8570-2C420A1A9620}" type="pres">
      <dgm:prSet presAssocID="{964CD56B-957E-46DE-9264-9C4F55F3DA90}" presName="connSite2" presStyleCnt="0"/>
      <dgm:spPr/>
    </dgm:pt>
    <dgm:pt modelId="{992E1986-9415-45F9-B404-7862E2462003}" type="pres">
      <dgm:prSet presAssocID="{1390453E-EACF-4441-81E8-3EFEEE270AA1}" presName="Name18" presStyleLbl="sibTrans2D1" presStyleIdx="1" presStyleCnt="2" custAng="20170125" custLinFactX="-298" custLinFactNeighborX="-100000" custLinFactNeighborY="13124"/>
      <dgm:spPr/>
      <dgm:t>
        <a:bodyPr/>
        <a:lstStyle/>
        <a:p>
          <a:endParaRPr lang="en-US"/>
        </a:p>
      </dgm:t>
    </dgm:pt>
    <dgm:pt modelId="{C059F6B2-3E36-4315-A03B-582F0EBC0F26}" type="pres">
      <dgm:prSet presAssocID="{292E15F1-FCDE-4C4F-A575-0665F88856AD}" presName="composite1" presStyleCnt="0"/>
      <dgm:spPr/>
    </dgm:pt>
    <dgm:pt modelId="{279EAD7D-8E1F-4ACA-9210-5E0EA3858141}" type="pres">
      <dgm:prSet presAssocID="{292E15F1-FCDE-4C4F-A575-0665F88856AD}" presName="dummyNode1" presStyleLbl="node1" presStyleIdx="1" presStyleCnt="3"/>
      <dgm:spPr/>
    </dgm:pt>
    <dgm:pt modelId="{BAF45D74-6B31-4F23-8A0A-CE815D29FE81}" type="pres">
      <dgm:prSet presAssocID="{292E15F1-FCDE-4C4F-A575-0665F88856AD}" presName="childNode1" presStyleLbl="bgAcc1" presStyleIdx="2" presStyleCnt="3" custScaleY="126323" custLinFactNeighborY="86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8C0C0C-27E3-4E64-84DA-5F70F9D4754A}" type="pres">
      <dgm:prSet presAssocID="{292E15F1-FCDE-4C4F-A575-0665F88856AD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1047E5-13AD-491C-A456-01FE44209597}" type="pres">
      <dgm:prSet presAssocID="{292E15F1-FCDE-4C4F-A575-0665F88856AD}" presName="parentNode1" presStyleLbl="node1" presStyleIdx="2" presStyleCnt="3" custLinFactY="-100000" custLinFactNeighborX="-20427" custLinFactNeighborY="-17701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F825F9-E1DC-432C-9B08-37B08F7ED9CD}" type="pres">
      <dgm:prSet presAssocID="{292E15F1-FCDE-4C4F-A575-0665F88856AD}" presName="connSite1" presStyleCnt="0"/>
      <dgm:spPr/>
    </dgm:pt>
  </dgm:ptLst>
  <dgm:cxnLst>
    <dgm:cxn modelId="{CF375125-58C6-9B47-97E4-B5C61CD0B5E5}" type="presOf" srcId="{1390453E-EACF-4441-81E8-3EFEEE270AA1}" destId="{992E1986-9415-45F9-B404-7862E2462003}" srcOrd="0" destOrd="0" presId="urn:microsoft.com/office/officeart/2005/8/layout/hProcess4"/>
    <dgm:cxn modelId="{363EF27A-B253-6E43-85C6-A0E54515935E}" type="presOf" srcId="{964CD56B-957E-46DE-9264-9C4F55F3DA90}" destId="{632EC015-FB61-4C5B-80B0-40BED587AC83}" srcOrd="0" destOrd="0" presId="urn:microsoft.com/office/officeart/2005/8/layout/hProcess4"/>
    <dgm:cxn modelId="{C24B5119-F2C6-45BA-BDE1-628B46DD5388}" srcId="{03C7BF8B-F433-4151-88CF-01506E6E9913}" destId="{292E15F1-FCDE-4C4F-A575-0665F88856AD}" srcOrd="2" destOrd="0" parTransId="{2F744A9F-3B58-4580-BC52-F4DEAF98DE82}" sibTransId="{F5911C87-B027-45C9-8D86-08BC712C7E95}"/>
    <dgm:cxn modelId="{7083CA79-A899-BF40-8A8B-40B9B8B8DD5C}" type="presOf" srcId="{B5A5A042-CA69-4647-9114-79680ABEF6C3}" destId="{B28C0C0C-27E3-4E64-84DA-5F70F9D4754A}" srcOrd="1" destOrd="0" presId="urn:microsoft.com/office/officeart/2005/8/layout/hProcess4"/>
    <dgm:cxn modelId="{927C04E0-FE13-C44A-B7BD-7BEA759DA635}" type="presOf" srcId="{6063D257-A419-40DC-917F-1BDBA476D11D}" destId="{7801686C-640D-40C5-96AF-BDF8761E17FE}" srcOrd="1" destOrd="0" presId="urn:microsoft.com/office/officeart/2005/8/layout/hProcess4"/>
    <dgm:cxn modelId="{A1DF13BC-433C-494F-931F-CAEA5B29DC4A}" type="presOf" srcId="{D9B8AD9E-B6F3-4AA9-B8AA-D6A85E039823}" destId="{B28C0C0C-27E3-4E64-84DA-5F70F9D4754A}" srcOrd="1" destOrd="1" presId="urn:microsoft.com/office/officeart/2005/8/layout/hProcess4"/>
    <dgm:cxn modelId="{B69A3EF0-9C8F-1241-B624-E4563151AFA9}" type="presOf" srcId="{BCBB5E09-9E7A-4A08-A9EE-91612CD0AC3A}" destId="{05CDC4DE-B336-4AE9-88EE-3DECBB98331E}" srcOrd="1" destOrd="0" presId="urn:microsoft.com/office/officeart/2005/8/layout/hProcess4"/>
    <dgm:cxn modelId="{C7E2750C-4328-40F8-9E72-8FA94D8F7CC0}" srcId="{F82DBC69-9270-4605-A597-EDEE9CDA5CB5}" destId="{2463AEEE-EEC2-42FA-8FE6-3192816C49DC}" srcOrd="2" destOrd="0" parTransId="{FE0E4E20-AA40-47C6-8138-B0AABC487DE2}" sibTransId="{B6B6292D-9329-4FF2-9E20-598A03D97732}"/>
    <dgm:cxn modelId="{9727DD16-B2DD-F64F-92C3-D414620FC703}" type="presOf" srcId="{03C7BF8B-F433-4151-88CF-01506E6E9913}" destId="{12D66C7C-BE01-44BD-8DBA-5FCAF4B5F403}" srcOrd="0" destOrd="0" presId="urn:microsoft.com/office/officeart/2005/8/layout/hProcess4"/>
    <dgm:cxn modelId="{72C55B2B-C6F7-47CF-BD4B-6D7CC74B4F6C}" srcId="{964CD56B-957E-46DE-9264-9C4F55F3DA90}" destId="{B9118237-A6CC-45C5-91F5-10797C1302A1}" srcOrd="2" destOrd="0" parTransId="{F7CBBF5C-BE67-4824-981B-3394772781E6}" sibTransId="{03FC5AA9-DF3F-46E4-9F8E-DFDD0D2E7D33}"/>
    <dgm:cxn modelId="{27822A6A-0293-6942-94EE-7A9F89C686FE}" type="presOf" srcId="{8F564872-A973-419F-B0C1-79C7275F9EF9}" destId="{05CDC4DE-B336-4AE9-88EE-3DECBB98331E}" srcOrd="1" destOrd="1" presId="urn:microsoft.com/office/officeart/2005/8/layout/hProcess4"/>
    <dgm:cxn modelId="{0BE206DE-606F-6148-B36F-AF1ABA6570F6}" type="presOf" srcId="{8F564872-A973-419F-B0C1-79C7275F9EF9}" destId="{729C4708-3DFA-4213-B6CC-1934800997D1}" srcOrd="0" destOrd="1" presId="urn:microsoft.com/office/officeart/2005/8/layout/hProcess4"/>
    <dgm:cxn modelId="{ED1F40BC-B969-8D40-B86D-6D95949B0075}" type="presOf" srcId="{6063D257-A419-40DC-917F-1BDBA476D11D}" destId="{86E45F61-4C44-486B-9C6C-4E0F50337596}" srcOrd="0" destOrd="0" presId="urn:microsoft.com/office/officeart/2005/8/layout/hProcess4"/>
    <dgm:cxn modelId="{208B4070-7820-4D29-A037-4401A327E3DD}" srcId="{03C7BF8B-F433-4151-88CF-01506E6E9913}" destId="{F82DBC69-9270-4605-A597-EDEE9CDA5CB5}" srcOrd="0" destOrd="0" parTransId="{1FAE897E-6B99-4342-8FA0-FF3AEEAB8276}" sibTransId="{62358DD3-EBAD-4F11-898A-FDD587737CD5}"/>
    <dgm:cxn modelId="{377EAC55-9CA3-9947-A07E-A95CE32DAB1C}" type="presOf" srcId="{2463AEEE-EEC2-42FA-8FE6-3192816C49DC}" destId="{05CDC4DE-B336-4AE9-88EE-3DECBB98331E}" srcOrd="1" destOrd="2" presId="urn:microsoft.com/office/officeart/2005/8/layout/hProcess4"/>
    <dgm:cxn modelId="{ACD39BA7-BC95-4401-AC80-88C7098F6873}" srcId="{F82DBC69-9270-4605-A597-EDEE9CDA5CB5}" destId="{8F564872-A973-419F-B0C1-79C7275F9EF9}" srcOrd="1" destOrd="0" parTransId="{9E17348F-C9C6-4B66-BD62-60F614C0630D}" sibTransId="{D64776B3-63B4-48CD-832C-B43797FC62F2}"/>
    <dgm:cxn modelId="{880115CB-E8DE-4083-A123-CECF1979A9DB}" srcId="{964CD56B-957E-46DE-9264-9C4F55F3DA90}" destId="{BCBCC912-BB4D-4E82-8AD8-C9D4B7247E1D}" srcOrd="1" destOrd="0" parTransId="{C59768DF-58F9-4D88-9446-BA2B2AF6D7D3}" sibTransId="{2E16AB05-6FE6-4D7E-9256-7602AC230766}"/>
    <dgm:cxn modelId="{058A0658-E40D-4A4E-887B-23B5CB9B7EE2}" srcId="{292E15F1-FCDE-4C4F-A575-0665F88856AD}" destId="{D9B8AD9E-B6F3-4AA9-B8AA-D6A85E039823}" srcOrd="1" destOrd="0" parTransId="{C84FBBA8-A9F5-44D5-AE62-79A8D1C1F95E}" sibTransId="{DC0DD447-4C01-476B-8591-FD07A5F08CC4}"/>
    <dgm:cxn modelId="{3BAAC098-4CC9-4504-BD5B-139A4ACC1B4C}" srcId="{292E15F1-FCDE-4C4F-A575-0665F88856AD}" destId="{B5A5A042-CA69-4647-9114-79680ABEF6C3}" srcOrd="0" destOrd="0" parTransId="{C409F7F3-E6D7-404C-A4F2-406E79B06B1F}" sibTransId="{0F979494-EAD0-457B-BC82-E792A6D5CAB5}"/>
    <dgm:cxn modelId="{D1C80D36-6ACC-0941-8577-2A68966E2945}" type="presOf" srcId="{D1D6B852-A2AE-4A25-9CAB-E2741C096633}" destId="{BAF45D74-6B31-4F23-8A0A-CE815D29FE81}" srcOrd="0" destOrd="2" presId="urn:microsoft.com/office/officeart/2005/8/layout/hProcess4"/>
    <dgm:cxn modelId="{3DA0B99C-0CE8-7844-93E2-E67D9467F55E}" type="presOf" srcId="{D9B8AD9E-B6F3-4AA9-B8AA-D6A85E039823}" destId="{BAF45D74-6B31-4F23-8A0A-CE815D29FE81}" srcOrd="0" destOrd="1" presId="urn:microsoft.com/office/officeart/2005/8/layout/hProcess4"/>
    <dgm:cxn modelId="{D2E0E933-4A0D-C547-9692-AF8F62D7D232}" type="presOf" srcId="{F82DBC69-9270-4605-A597-EDEE9CDA5CB5}" destId="{61EE2874-E8F1-40A1-A391-D91B333547D8}" srcOrd="0" destOrd="0" presId="urn:microsoft.com/office/officeart/2005/8/layout/hProcess4"/>
    <dgm:cxn modelId="{1B22FF88-603E-441A-A43A-D9299FF79734}" srcId="{F82DBC69-9270-4605-A597-EDEE9CDA5CB5}" destId="{BCBB5E09-9E7A-4A08-A9EE-91612CD0AC3A}" srcOrd="0" destOrd="0" parTransId="{585248F7-B5AC-406B-BDB8-789C760DCA66}" sibTransId="{853DF1EA-3650-4C76-A990-6614D738FE9B}"/>
    <dgm:cxn modelId="{D012D78C-A502-3240-9BBB-CB210483DA19}" type="presOf" srcId="{BCBCC912-BB4D-4E82-8AD8-C9D4B7247E1D}" destId="{86E45F61-4C44-486B-9C6C-4E0F50337596}" srcOrd="0" destOrd="1" presId="urn:microsoft.com/office/officeart/2005/8/layout/hProcess4"/>
    <dgm:cxn modelId="{24D78C29-F297-2845-B2DE-68E153F7B3DB}" type="presOf" srcId="{BCBB5E09-9E7A-4A08-A9EE-91612CD0AC3A}" destId="{729C4708-3DFA-4213-B6CC-1934800997D1}" srcOrd="0" destOrd="0" presId="urn:microsoft.com/office/officeart/2005/8/layout/hProcess4"/>
    <dgm:cxn modelId="{8543E914-8B70-FB42-944D-49947D0521CC}" type="presOf" srcId="{D1D6B852-A2AE-4A25-9CAB-E2741C096633}" destId="{B28C0C0C-27E3-4E64-84DA-5F70F9D4754A}" srcOrd="1" destOrd="2" presId="urn:microsoft.com/office/officeart/2005/8/layout/hProcess4"/>
    <dgm:cxn modelId="{33F605C6-DF8F-43E5-95B4-3618D98ADB05}" srcId="{964CD56B-957E-46DE-9264-9C4F55F3DA90}" destId="{6063D257-A419-40DC-917F-1BDBA476D11D}" srcOrd="0" destOrd="0" parTransId="{F9D6C496-D5CD-4E85-9163-AB31EBBC49ED}" sibTransId="{8B0C7799-317B-4230-8C65-D08894ECA45C}"/>
    <dgm:cxn modelId="{5000F3EE-812D-1040-9E79-BF5F0CC25BEF}" type="presOf" srcId="{B5A5A042-CA69-4647-9114-79680ABEF6C3}" destId="{BAF45D74-6B31-4F23-8A0A-CE815D29FE81}" srcOrd="0" destOrd="0" presId="urn:microsoft.com/office/officeart/2005/8/layout/hProcess4"/>
    <dgm:cxn modelId="{8EF52BFA-745F-1D45-B0D6-3B4A86B77BBB}" type="presOf" srcId="{B9118237-A6CC-45C5-91F5-10797C1302A1}" destId="{86E45F61-4C44-486B-9C6C-4E0F50337596}" srcOrd="0" destOrd="2" presId="urn:microsoft.com/office/officeart/2005/8/layout/hProcess4"/>
    <dgm:cxn modelId="{CB780D51-9019-9946-9C28-9D95C0DB57A1}" type="presOf" srcId="{2463AEEE-EEC2-42FA-8FE6-3192816C49DC}" destId="{729C4708-3DFA-4213-B6CC-1934800997D1}" srcOrd="0" destOrd="2" presId="urn:microsoft.com/office/officeart/2005/8/layout/hProcess4"/>
    <dgm:cxn modelId="{3E1826E6-889C-AE48-82F0-FFC955BB44BF}" type="presOf" srcId="{B9118237-A6CC-45C5-91F5-10797C1302A1}" destId="{7801686C-640D-40C5-96AF-BDF8761E17FE}" srcOrd="1" destOrd="2" presId="urn:microsoft.com/office/officeart/2005/8/layout/hProcess4"/>
    <dgm:cxn modelId="{A7051954-A7A5-44B0-8062-C4996B945504}" srcId="{03C7BF8B-F433-4151-88CF-01506E6E9913}" destId="{964CD56B-957E-46DE-9264-9C4F55F3DA90}" srcOrd="1" destOrd="0" parTransId="{A69AE2BE-EE9D-427A-B4BD-97065D258167}" sibTransId="{1390453E-EACF-4441-81E8-3EFEEE270AA1}"/>
    <dgm:cxn modelId="{C091E296-1D4F-144B-8BA9-0474CCF0F8F7}" type="presOf" srcId="{62358DD3-EBAD-4F11-898A-FDD587737CD5}" destId="{B5900772-C3EA-4497-AC8C-E78903646956}" srcOrd="0" destOrd="0" presId="urn:microsoft.com/office/officeart/2005/8/layout/hProcess4"/>
    <dgm:cxn modelId="{09C1799B-7CD2-4046-8366-4F6D1CB208BB}" type="presOf" srcId="{BCBCC912-BB4D-4E82-8AD8-C9D4B7247E1D}" destId="{7801686C-640D-40C5-96AF-BDF8761E17FE}" srcOrd="1" destOrd="1" presId="urn:microsoft.com/office/officeart/2005/8/layout/hProcess4"/>
    <dgm:cxn modelId="{111DC5B5-457D-4EDF-88DE-4EE0EA191BDB}" srcId="{292E15F1-FCDE-4C4F-A575-0665F88856AD}" destId="{D1D6B852-A2AE-4A25-9CAB-E2741C096633}" srcOrd="2" destOrd="0" parTransId="{C91C3049-696D-45AD-8669-7720708C2789}" sibTransId="{5430AADD-7D40-41D8-AF94-F17F10090E37}"/>
    <dgm:cxn modelId="{8220E38B-8630-AE42-9E32-9BA6C5A0BBF2}" type="presOf" srcId="{292E15F1-FCDE-4C4F-A575-0665F88856AD}" destId="{821047E5-13AD-491C-A456-01FE44209597}" srcOrd="0" destOrd="0" presId="urn:microsoft.com/office/officeart/2005/8/layout/hProcess4"/>
    <dgm:cxn modelId="{D3551FF6-A727-AD43-B704-50E499FF16AD}" type="presParOf" srcId="{12D66C7C-BE01-44BD-8DBA-5FCAF4B5F403}" destId="{B440871C-571B-4B52-832F-BE7440CE189A}" srcOrd="0" destOrd="0" presId="urn:microsoft.com/office/officeart/2005/8/layout/hProcess4"/>
    <dgm:cxn modelId="{D01A3BC3-E0B0-B145-A89B-9A4C827A4445}" type="presParOf" srcId="{12D66C7C-BE01-44BD-8DBA-5FCAF4B5F403}" destId="{7E43881A-BAE8-41E6-B7E1-7D67575C1BE5}" srcOrd="1" destOrd="0" presId="urn:microsoft.com/office/officeart/2005/8/layout/hProcess4"/>
    <dgm:cxn modelId="{E9209981-6429-5F4B-A973-CD2D4153B82B}" type="presParOf" srcId="{12D66C7C-BE01-44BD-8DBA-5FCAF4B5F403}" destId="{88C985CF-74C5-4D23-9327-E4C747196C05}" srcOrd="2" destOrd="0" presId="urn:microsoft.com/office/officeart/2005/8/layout/hProcess4"/>
    <dgm:cxn modelId="{1CDB759E-0F9C-D840-ACFC-C37DBC6F4812}" type="presParOf" srcId="{88C985CF-74C5-4D23-9327-E4C747196C05}" destId="{B281F9A0-DBA8-4827-9209-2245B55ED382}" srcOrd="0" destOrd="0" presId="urn:microsoft.com/office/officeart/2005/8/layout/hProcess4"/>
    <dgm:cxn modelId="{C166FBB7-1395-8544-8A60-2B6C0A61CE04}" type="presParOf" srcId="{B281F9A0-DBA8-4827-9209-2245B55ED382}" destId="{08C2183B-78C3-4F6D-9491-35E7BC2DE47B}" srcOrd="0" destOrd="0" presId="urn:microsoft.com/office/officeart/2005/8/layout/hProcess4"/>
    <dgm:cxn modelId="{CD820682-0395-8341-95C8-1270AB2873C1}" type="presParOf" srcId="{B281F9A0-DBA8-4827-9209-2245B55ED382}" destId="{729C4708-3DFA-4213-B6CC-1934800997D1}" srcOrd="1" destOrd="0" presId="urn:microsoft.com/office/officeart/2005/8/layout/hProcess4"/>
    <dgm:cxn modelId="{D3B22D20-591F-734A-95C4-46B8DCEC7182}" type="presParOf" srcId="{B281F9A0-DBA8-4827-9209-2245B55ED382}" destId="{05CDC4DE-B336-4AE9-88EE-3DECBB98331E}" srcOrd="2" destOrd="0" presId="urn:microsoft.com/office/officeart/2005/8/layout/hProcess4"/>
    <dgm:cxn modelId="{485F2E68-C83B-8B4C-A3CF-B806CC3057E6}" type="presParOf" srcId="{B281F9A0-DBA8-4827-9209-2245B55ED382}" destId="{61EE2874-E8F1-40A1-A391-D91B333547D8}" srcOrd="3" destOrd="0" presId="urn:microsoft.com/office/officeart/2005/8/layout/hProcess4"/>
    <dgm:cxn modelId="{7B66268F-B573-9344-89E6-5E9EA7916394}" type="presParOf" srcId="{B281F9A0-DBA8-4827-9209-2245B55ED382}" destId="{2B8A56A9-096D-492E-9A51-3DD34BF02CDB}" srcOrd="4" destOrd="0" presId="urn:microsoft.com/office/officeart/2005/8/layout/hProcess4"/>
    <dgm:cxn modelId="{6BA57791-2219-2545-87B3-64F0144AFCE1}" type="presParOf" srcId="{88C985CF-74C5-4D23-9327-E4C747196C05}" destId="{B5900772-C3EA-4497-AC8C-E78903646956}" srcOrd="1" destOrd="0" presId="urn:microsoft.com/office/officeart/2005/8/layout/hProcess4"/>
    <dgm:cxn modelId="{35259040-71EE-4A44-BD17-AAB6C31CD747}" type="presParOf" srcId="{88C985CF-74C5-4D23-9327-E4C747196C05}" destId="{78E600D5-8E2B-4699-A7D4-1A3E854DD74D}" srcOrd="2" destOrd="0" presId="urn:microsoft.com/office/officeart/2005/8/layout/hProcess4"/>
    <dgm:cxn modelId="{B9666B3C-4BFA-CD4A-BE69-7F9D19C17D0D}" type="presParOf" srcId="{78E600D5-8E2B-4699-A7D4-1A3E854DD74D}" destId="{49284D70-3C7E-48EE-980A-72EE1C238791}" srcOrd="0" destOrd="0" presId="urn:microsoft.com/office/officeart/2005/8/layout/hProcess4"/>
    <dgm:cxn modelId="{8F0ECD85-A52B-E849-9CE5-4C73D6BB3759}" type="presParOf" srcId="{78E600D5-8E2B-4699-A7D4-1A3E854DD74D}" destId="{86E45F61-4C44-486B-9C6C-4E0F50337596}" srcOrd="1" destOrd="0" presId="urn:microsoft.com/office/officeart/2005/8/layout/hProcess4"/>
    <dgm:cxn modelId="{A7E5F947-83E0-DC40-A169-B74884C9C54D}" type="presParOf" srcId="{78E600D5-8E2B-4699-A7D4-1A3E854DD74D}" destId="{7801686C-640D-40C5-96AF-BDF8761E17FE}" srcOrd="2" destOrd="0" presId="urn:microsoft.com/office/officeart/2005/8/layout/hProcess4"/>
    <dgm:cxn modelId="{677FA596-6ECA-B044-8516-F5F3795853FF}" type="presParOf" srcId="{78E600D5-8E2B-4699-A7D4-1A3E854DD74D}" destId="{632EC015-FB61-4C5B-80B0-40BED587AC83}" srcOrd="3" destOrd="0" presId="urn:microsoft.com/office/officeart/2005/8/layout/hProcess4"/>
    <dgm:cxn modelId="{DFCE8B6F-648B-5A4C-B309-87D07C53F688}" type="presParOf" srcId="{78E600D5-8E2B-4699-A7D4-1A3E854DD74D}" destId="{D5EE1ED6-10FF-4330-8570-2C420A1A9620}" srcOrd="4" destOrd="0" presId="urn:microsoft.com/office/officeart/2005/8/layout/hProcess4"/>
    <dgm:cxn modelId="{EB35E552-DDCB-1149-836F-84A596AE97A2}" type="presParOf" srcId="{88C985CF-74C5-4D23-9327-E4C747196C05}" destId="{992E1986-9415-45F9-B404-7862E2462003}" srcOrd="3" destOrd="0" presId="urn:microsoft.com/office/officeart/2005/8/layout/hProcess4"/>
    <dgm:cxn modelId="{6C62F17A-AF59-2846-9D20-4836A41589AA}" type="presParOf" srcId="{88C985CF-74C5-4D23-9327-E4C747196C05}" destId="{C059F6B2-3E36-4315-A03B-582F0EBC0F26}" srcOrd="4" destOrd="0" presId="urn:microsoft.com/office/officeart/2005/8/layout/hProcess4"/>
    <dgm:cxn modelId="{9F81B836-CD3A-0C46-9385-0203852B72CF}" type="presParOf" srcId="{C059F6B2-3E36-4315-A03B-582F0EBC0F26}" destId="{279EAD7D-8E1F-4ACA-9210-5E0EA3858141}" srcOrd="0" destOrd="0" presId="urn:microsoft.com/office/officeart/2005/8/layout/hProcess4"/>
    <dgm:cxn modelId="{F53F39FE-81B0-5B4C-8CA3-9B0E38415634}" type="presParOf" srcId="{C059F6B2-3E36-4315-A03B-582F0EBC0F26}" destId="{BAF45D74-6B31-4F23-8A0A-CE815D29FE81}" srcOrd="1" destOrd="0" presId="urn:microsoft.com/office/officeart/2005/8/layout/hProcess4"/>
    <dgm:cxn modelId="{9548D76A-E656-0249-A60D-E878D396EBDB}" type="presParOf" srcId="{C059F6B2-3E36-4315-A03B-582F0EBC0F26}" destId="{B28C0C0C-27E3-4E64-84DA-5F70F9D4754A}" srcOrd="2" destOrd="0" presId="urn:microsoft.com/office/officeart/2005/8/layout/hProcess4"/>
    <dgm:cxn modelId="{5FF4F825-1206-7043-A2F3-C9D36CB6344B}" type="presParOf" srcId="{C059F6B2-3E36-4315-A03B-582F0EBC0F26}" destId="{821047E5-13AD-491C-A456-01FE44209597}" srcOrd="3" destOrd="0" presId="urn:microsoft.com/office/officeart/2005/8/layout/hProcess4"/>
    <dgm:cxn modelId="{1310F361-31A6-1146-84C1-7565697EE477}" type="presParOf" srcId="{C059F6B2-3E36-4315-A03B-582F0EBC0F26}" destId="{D6F825F9-E1DC-432C-9B08-37B08F7ED9CD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F2ABB3-FB5E-FE48-A9CB-FC2DB7E92717}">
      <dsp:nvSpPr>
        <dsp:cNvPr id="0" name=""/>
        <dsp:cNvSpPr/>
      </dsp:nvSpPr>
      <dsp:spPr>
        <a:xfrm>
          <a:off x="335914" y="2104"/>
          <a:ext cx="3075857" cy="1388902"/>
        </a:xfrm>
        <a:prstGeom prst="roundRect">
          <a:avLst/>
        </a:prstGeom>
        <a:solidFill>
          <a:schemeClr val="accent2">
            <a:lumMod val="75000"/>
            <a:alpha val="35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1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>
              <a:solidFill>
                <a:srgbClr val="000000"/>
              </a:solidFill>
            </a:rPr>
            <a:t>Transformation numérique</a:t>
          </a:r>
          <a:endParaRPr lang="en-US" sz="1700" kern="1200" dirty="0">
            <a:solidFill>
              <a:srgbClr val="000000"/>
            </a:solidFill>
          </a:endParaRPr>
        </a:p>
      </dsp:txBody>
      <dsp:txXfrm>
        <a:off x="403715" y="69905"/>
        <a:ext cx="2940255" cy="1253300"/>
      </dsp:txXfrm>
    </dsp:sp>
    <dsp:sp modelId="{15B4CA11-C2E3-5240-910C-1A5CB3D0EEB1}">
      <dsp:nvSpPr>
        <dsp:cNvPr id="0" name=""/>
        <dsp:cNvSpPr/>
      </dsp:nvSpPr>
      <dsp:spPr>
        <a:xfrm>
          <a:off x="335914" y="1460451"/>
          <a:ext cx="3092231" cy="1388902"/>
        </a:xfrm>
        <a:prstGeom prst="roundRect">
          <a:avLst/>
        </a:prstGeom>
        <a:solidFill>
          <a:srgbClr val="008000">
            <a:alpha val="25000"/>
          </a:srgbClr>
        </a:solidFill>
        <a:ln>
          <a:noFill/>
        </a:ln>
        <a:effectLst>
          <a:outerShdw blurRad="38100" dist="25400" dir="2700000" algn="br" rotWithShape="0">
            <a:srgbClr val="000000">
              <a:alpha val="1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600" kern="1200" dirty="0">
              <a:solidFill>
                <a:srgbClr val="000000"/>
              </a:solidFill>
              <a:latin typeface="Helvetica"/>
            </a:rPr>
            <a:t>Processus participatif</a:t>
          </a:r>
          <a:endParaRPr lang="en-US" sz="1600" kern="1200" dirty="0">
            <a:solidFill>
              <a:srgbClr val="000000"/>
            </a:solidFill>
            <a:latin typeface="Helvetica"/>
          </a:endParaRPr>
        </a:p>
      </dsp:txBody>
      <dsp:txXfrm>
        <a:off x="403715" y="1528252"/>
        <a:ext cx="2956629" cy="1253300"/>
      </dsp:txXfrm>
    </dsp:sp>
    <dsp:sp modelId="{8694E317-CA0A-9045-9DCC-ADAB6AFAABB1}">
      <dsp:nvSpPr>
        <dsp:cNvPr id="0" name=""/>
        <dsp:cNvSpPr/>
      </dsp:nvSpPr>
      <dsp:spPr>
        <a:xfrm>
          <a:off x="335914" y="2918799"/>
          <a:ext cx="3105383" cy="1388902"/>
        </a:xfrm>
        <a:prstGeom prst="roundRect">
          <a:avLst/>
        </a:prstGeom>
        <a:solidFill>
          <a:srgbClr val="E5243B">
            <a:alpha val="35000"/>
          </a:srgbClr>
        </a:solidFill>
        <a:ln>
          <a:noFill/>
        </a:ln>
        <a:effectLst>
          <a:outerShdw blurRad="38100" dist="25400" dir="2700000" algn="br" rotWithShape="0">
            <a:srgbClr val="000000">
              <a:alpha val="1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>
              <a:solidFill>
                <a:srgbClr val="000000"/>
              </a:solidFill>
              <a:latin typeface="Helvetica"/>
            </a:rPr>
            <a:t>L’impératif du contrat social</a:t>
          </a:r>
          <a:endParaRPr lang="en-US" sz="1600" kern="1200" dirty="0">
            <a:solidFill>
              <a:srgbClr val="000000"/>
            </a:solidFill>
            <a:latin typeface="Helvetica"/>
          </a:endParaRPr>
        </a:p>
      </dsp:txBody>
      <dsp:txXfrm>
        <a:off x="403715" y="2986600"/>
        <a:ext cx="2969781" cy="12533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9C4708-3DFA-4213-B6CC-1934800997D1}">
      <dsp:nvSpPr>
        <dsp:cNvPr id="0" name=""/>
        <dsp:cNvSpPr/>
      </dsp:nvSpPr>
      <dsp:spPr>
        <a:xfrm>
          <a:off x="0" y="2609809"/>
          <a:ext cx="3555773" cy="17415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/>
            <a:t>Édification d’États développementistes plus forts</a:t>
          </a:r>
          <a:endParaRPr lang="en-US" sz="1600" kern="1200" dirty="0"/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/>
            <a:t>Transformation économique structurelle rapide</a:t>
          </a:r>
          <a:endParaRPr lang="en-US" sz="1600" kern="1200" dirty="0"/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/>
            <a:t>Impact positif sur le développement humain</a:t>
          </a:r>
          <a:endParaRPr lang="en-US" sz="1600" kern="1200" dirty="0"/>
        </a:p>
      </dsp:txBody>
      <dsp:txXfrm>
        <a:off x="40077" y="2649886"/>
        <a:ext cx="3475619" cy="1288190"/>
      </dsp:txXfrm>
    </dsp:sp>
    <dsp:sp modelId="{B5900772-C3EA-4497-AC8C-E78903646956}">
      <dsp:nvSpPr>
        <dsp:cNvPr id="0" name=""/>
        <dsp:cNvSpPr/>
      </dsp:nvSpPr>
      <dsp:spPr>
        <a:xfrm rot="20882582">
          <a:off x="5403991" y="516099"/>
          <a:ext cx="4147751" cy="4147751"/>
        </a:xfrm>
        <a:prstGeom prst="leftCircularArrow">
          <a:avLst>
            <a:gd name="adj1" fmla="val 2602"/>
            <a:gd name="adj2" fmla="val 316121"/>
            <a:gd name="adj3" fmla="val 3055500"/>
            <a:gd name="adj4" fmla="val 9988357"/>
            <a:gd name="adj5" fmla="val 30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EE2874-E8F1-40A1-A391-D91B333547D8}">
      <dsp:nvSpPr>
        <dsp:cNvPr id="0" name=""/>
        <dsp:cNvSpPr/>
      </dsp:nvSpPr>
      <dsp:spPr>
        <a:xfrm>
          <a:off x="668135" y="1866116"/>
          <a:ext cx="2246242" cy="893256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noProof="0" dirty="0"/>
            <a:t>L’émergence PREND RACINE en Afrique</a:t>
          </a:r>
        </a:p>
      </dsp:txBody>
      <dsp:txXfrm>
        <a:off x="694298" y="1892279"/>
        <a:ext cx="2193916" cy="840930"/>
      </dsp:txXfrm>
    </dsp:sp>
    <dsp:sp modelId="{86E45F61-4C44-486B-9C6C-4E0F50337596}">
      <dsp:nvSpPr>
        <dsp:cNvPr id="0" name=""/>
        <dsp:cNvSpPr/>
      </dsp:nvSpPr>
      <dsp:spPr>
        <a:xfrm>
          <a:off x="4072040" y="1002870"/>
          <a:ext cx="3074451" cy="24143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0" rIns="123825" bIns="123825" numCol="1" spcCol="1270" anchor="t" anchorCtr="0">
          <a:noAutofit/>
        </a:bodyPr>
        <a:lstStyle/>
        <a:p>
          <a:pPr marL="118872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>
              <a:solidFill>
                <a:schemeClr val="tx1"/>
              </a:solidFill>
            </a:rPr>
            <a:t>L’élargissement </a:t>
          </a:r>
          <a:r>
            <a:rPr lang="fr-FR" sz="1400" kern="1200" dirty="0"/>
            <a:t>de l’espace budgétaire de l’État pour stimuler le développement</a:t>
          </a:r>
          <a:endParaRPr lang="en-US" sz="1400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/>
            <a:t>Innovation continue pour atteindre un seuil de productivité plus élevée</a:t>
          </a:r>
          <a:endParaRPr lang="en-US" sz="1400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/>
            <a:t>Intégration régionale et coopération pour promouvoir les biens et les synergies au plan régional</a:t>
          </a:r>
          <a:endParaRPr lang="en-US" sz="1400" kern="1200" dirty="0"/>
        </a:p>
      </dsp:txBody>
      <dsp:txXfrm>
        <a:off x="4127600" y="1575786"/>
        <a:ext cx="2963331" cy="1785853"/>
      </dsp:txXfrm>
    </dsp:sp>
    <dsp:sp modelId="{992E1986-9415-45F9-B404-7862E2462003}">
      <dsp:nvSpPr>
        <dsp:cNvPr id="0" name=""/>
        <dsp:cNvSpPr/>
      </dsp:nvSpPr>
      <dsp:spPr>
        <a:xfrm rot="20170125">
          <a:off x="1365031" y="245999"/>
          <a:ext cx="3812525" cy="3812525"/>
        </a:xfrm>
        <a:prstGeom prst="circularArrow">
          <a:avLst>
            <a:gd name="adj1" fmla="val 2831"/>
            <a:gd name="adj2" fmla="val 345758"/>
            <a:gd name="adj3" fmla="val 19689197"/>
            <a:gd name="adj4" fmla="val 12785976"/>
            <a:gd name="adj5" fmla="val 330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2EC015-FB61-4C5B-80B0-40BED587AC83}">
      <dsp:nvSpPr>
        <dsp:cNvPr id="0" name=""/>
        <dsp:cNvSpPr/>
      </dsp:nvSpPr>
      <dsp:spPr>
        <a:xfrm>
          <a:off x="4435121" y="674757"/>
          <a:ext cx="2322188" cy="9043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noProof="0" dirty="0"/>
            <a:t>MAIS sa VIABILITÉ À LONG TERME exige </a:t>
          </a:r>
        </a:p>
      </dsp:txBody>
      <dsp:txXfrm>
        <a:off x="4461609" y="701245"/>
        <a:ext cx="2269212" cy="851401"/>
      </dsp:txXfrm>
    </dsp:sp>
    <dsp:sp modelId="{BAF45D74-6B31-4F23-8A0A-CE815D29FE81}">
      <dsp:nvSpPr>
        <dsp:cNvPr id="0" name=""/>
        <dsp:cNvSpPr/>
      </dsp:nvSpPr>
      <dsp:spPr>
        <a:xfrm>
          <a:off x="7705501" y="1041380"/>
          <a:ext cx="2527022" cy="26329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/>
            <a:t>Renforcement de la participation des citoyens et des acteurs non étatiques</a:t>
          </a:r>
          <a:endParaRPr lang="en-US" sz="1400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/>
            <a:t>Dialogue politique inclusif impliquant l’ensemble des parties prenantes pour éviter les perturbations suite à un changement de leadership</a:t>
          </a:r>
          <a:endParaRPr lang="en-US" sz="1400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/>
            <a:t>Bâtir des contrats sociaux solides</a:t>
          </a:r>
          <a:endParaRPr lang="en-US" sz="1400" kern="1200" dirty="0"/>
        </a:p>
      </dsp:txBody>
      <dsp:txXfrm>
        <a:off x="7766092" y="1101971"/>
        <a:ext cx="2405840" cy="1947530"/>
      </dsp:txXfrm>
    </dsp:sp>
    <dsp:sp modelId="{821047E5-13AD-491C-A456-01FE44209597}">
      <dsp:nvSpPr>
        <dsp:cNvPr id="0" name=""/>
        <dsp:cNvSpPr/>
      </dsp:nvSpPr>
      <dsp:spPr>
        <a:xfrm>
          <a:off x="7808221" y="298678"/>
          <a:ext cx="2246242" cy="893256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/>
            <a:t>des impératifs de DURABILITÉ</a:t>
          </a:r>
          <a:endParaRPr lang="en-US" sz="2000" kern="1200" dirty="0"/>
        </a:p>
      </dsp:txBody>
      <dsp:txXfrm>
        <a:off x="7834384" y="324841"/>
        <a:ext cx="2193916" cy="840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Helvetica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8305B1-8BD0-724C-81F3-8BE1273689E7}" type="datetimeFigureOut">
              <a:rPr lang="en-US" smtClean="0">
                <a:latin typeface="Helvetica"/>
              </a:rPr>
              <a:t>3/24/17</a:t>
            </a:fld>
            <a:endParaRPr lang="en-US" dirty="0">
              <a:latin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Helvetic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D4BE6-28A9-2041-9367-91185E2C45AA}" type="slidenum">
              <a:rPr lang="en-US" smtClean="0">
                <a:latin typeface="Helvetica"/>
              </a:rPr>
              <a:t>‹#›</a:t>
            </a:fld>
            <a:endParaRPr lang="en-US" dirty="0"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4608966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Helvetica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Helvetica"/>
              </a:defRPr>
            </a:lvl1pPr>
          </a:lstStyle>
          <a:p>
            <a:fld id="{64A4B05C-23FC-48A7-AFF5-7B4A0B6DE0F6}" type="datetimeFigureOut">
              <a:rPr lang="en-US" smtClean="0"/>
              <a:pPr/>
              <a:t>3/24/17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Helvetica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Helvetica"/>
              </a:defRPr>
            </a:lvl1pPr>
          </a:lstStyle>
          <a:p>
            <a:fld id="{A2EC30D2-3158-4D58-A39A-6D0E9D92AD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7832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Helvetica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Helvetica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Helvetica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Helvetica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Helvetica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C30D2-3158-4D58-A39A-6D0E9D92AD9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876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C30D2-3158-4D58-A39A-6D0E9D92AD9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560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C30D2-3158-4D58-A39A-6D0E9D92AD9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221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C30D2-3158-4D58-A39A-6D0E9D92AD9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22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C30D2-3158-4D58-A39A-6D0E9D92AD9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027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V="1">
            <a:off x="0" y="6294663"/>
            <a:ext cx="12192001" cy="1493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8000" spc="-50" baseline="0">
                <a:solidFill>
                  <a:srgbClr val="0070C0"/>
                </a:solidFill>
                <a:latin typeface="Helvetica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41823" y="6454011"/>
            <a:ext cx="2472271" cy="365125"/>
          </a:xfrm>
          <a:prstGeom prst="rect">
            <a:avLst/>
          </a:prstGeom>
        </p:spPr>
        <p:txBody>
          <a:bodyPr/>
          <a:lstStyle>
            <a:lvl1pPr>
              <a:defRPr sz="1400"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/>
              </a:defRPr>
            </a:lvl1pPr>
          </a:lstStyle>
          <a:p>
            <a:fld id="{2D766A7E-79F6-354E-BAE1-90E9212F1A9C}" type="datetime1">
              <a:rPr lang="en-US" smtClean="0"/>
              <a:pPr/>
              <a:t>3/24/17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38241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31639" y="6358664"/>
            <a:ext cx="11660361" cy="49801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66" y="1994458"/>
            <a:ext cx="3638121" cy="401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079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 flipV="1">
            <a:off x="0" y="6294663"/>
            <a:ext cx="12192001" cy="1493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3175" y="6359979"/>
            <a:ext cx="12188825" cy="49801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0" y="286603"/>
            <a:ext cx="9726930" cy="1450757"/>
          </a:xfrm>
        </p:spPr>
        <p:txBody>
          <a:bodyPr/>
          <a:lstStyle>
            <a:lvl1pPr marL="0">
              <a:defRPr>
                <a:solidFill>
                  <a:srgbClr val="0070C0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50" y="1802676"/>
            <a:ext cx="9726929" cy="4066418"/>
          </a:xfrm>
        </p:spPr>
        <p:txBody>
          <a:bodyPr/>
          <a:lstStyle>
            <a:lvl2pPr>
              <a:defRPr>
                <a:latin typeface="Cambria" panose="02040503050406030204" pitchFamily="18" charset="0"/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5pPr>
              <a:defRPr sz="100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 txBox="1">
            <a:spLocks/>
          </p:cNvSpPr>
          <p:nvPr/>
        </p:nvSpPr>
        <p:spPr>
          <a:xfrm>
            <a:off x="1241823" y="6454011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0" kern="120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Helvetica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3824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9013"/>
            <a:ext cx="1428750" cy="157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154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V="1">
            <a:off x="0" y="6294663"/>
            <a:ext cx="12192001" cy="1493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8000" spc="-50" baseline="0">
                <a:solidFill>
                  <a:srgbClr val="0070C0"/>
                </a:solidFill>
                <a:latin typeface="Helvetica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41823" y="6454011"/>
            <a:ext cx="2472271" cy="365125"/>
          </a:xfrm>
          <a:prstGeom prst="rect">
            <a:avLst/>
          </a:prstGeom>
        </p:spPr>
        <p:txBody>
          <a:bodyPr/>
          <a:lstStyle>
            <a:lvl1pPr>
              <a:defRPr sz="1400"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/>
              </a:defRPr>
            </a:lvl1pPr>
          </a:lstStyle>
          <a:p>
            <a:fld id="{4D9F9A9A-1B5F-7246-85B3-9A40B4A073DE}" type="datetime1">
              <a:rPr lang="en-US" smtClean="0"/>
              <a:pPr/>
              <a:t>3/24/17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38241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-1" y="6367131"/>
            <a:ext cx="12192001" cy="49933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91018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0" y="286603"/>
            <a:ext cx="9726930" cy="1450757"/>
          </a:xfrm>
        </p:spPr>
        <p:txBody>
          <a:bodyPr/>
          <a:lstStyle>
            <a:lvl1pPr marL="0">
              <a:defRPr>
                <a:solidFill>
                  <a:srgbClr val="0070C0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50" y="1802676"/>
            <a:ext cx="9726929" cy="4066418"/>
          </a:xfrm>
        </p:spPr>
        <p:txBody>
          <a:bodyPr/>
          <a:lstStyle>
            <a:lvl2pPr>
              <a:defRPr>
                <a:latin typeface="Cambria" panose="02040503050406030204" pitchFamily="18" charset="0"/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5pPr>
              <a:defRPr sz="100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 txBox="1">
            <a:spLocks/>
          </p:cNvSpPr>
          <p:nvPr/>
        </p:nvSpPr>
        <p:spPr>
          <a:xfrm>
            <a:off x="1241823" y="6454011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0" kern="120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Helvetica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38241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F713C-F9C1-44EB-B18F-DDAC07B91D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493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V="1">
            <a:off x="0" y="6294663"/>
            <a:ext cx="12192001" cy="1493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8000" spc="-50" baseline="0">
                <a:solidFill>
                  <a:srgbClr val="0070C0"/>
                </a:solidFill>
                <a:latin typeface="Helvetica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41823" y="6454011"/>
            <a:ext cx="2472271" cy="365125"/>
          </a:xfrm>
          <a:prstGeom prst="rect">
            <a:avLst/>
          </a:prstGeom>
        </p:spPr>
        <p:txBody>
          <a:bodyPr/>
          <a:lstStyle>
            <a:lvl1pPr>
              <a:defRPr sz="1400"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fld id="{4D9F9A9A-1B5F-7246-85B3-9A40B4A073DE}" type="datetime1">
              <a:rPr lang="en-US" smtClean="0">
                <a:solidFill>
                  <a:prstClr val="white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pPr/>
              <a:t>3/24/17</a:t>
            </a:fld>
            <a:endParaRPr lang="en-US" dirty="0">
              <a:solidFill>
                <a:prstClr val="white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Calibri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38241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-1" y="6367131"/>
            <a:ext cx="12192001" cy="49933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91018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0" y="286603"/>
            <a:ext cx="9726930" cy="1450757"/>
          </a:xfrm>
        </p:spPr>
        <p:txBody>
          <a:bodyPr/>
          <a:lstStyle>
            <a:lvl1pPr marL="0">
              <a:defRPr>
                <a:solidFill>
                  <a:srgbClr val="0070C0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50" y="1802676"/>
            <a:ext cx="9726929" cy="4066418"/>
          </a:xfrm>
        </p:spPr>
        <p:txBody>
          <a:bodyPr/>
          <a:lstStyle>
            <a:lvl2pPr>
              <a:defRPr>
                <a:latin typeface="Cambria" panose="02040503050406030204" pitchFamily="18" charset="0"/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5pPr>
              <a:defRPr sz="100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 txBox="1">
            <a:spLocks/>
          </p:cNvSpPr>
          <p:nvPr/>
        </p:nvSpPr>
        <p:spPr>
          <a:xfrm>
            <a:off x="1241823" y="6454011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0" kern="120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prstClr val="white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Calibri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38241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F713C-F9C1-44EB-B18F-DDAC07B91D8C}" type="slidenum">
              <a:rPr lang="en-US" smtClean="0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5493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file://localhost/Users/SebastianVenable/Dropbox/UNDP/UNDP%20OCADER/Conferences/Emergence%20conference/logo-ciea_no_words.png" TargetMode="External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file://localhost/Users/SebastianVenable/Dropbox/UNDP/UNDP%20OCADER/Conferences/Emergence%20conference/logo-ciea_no_words.png" TargetMode="External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file://localhost/Users/SebastianVenable/Dropbox/UNDP/UNDP%20OCADER/Conferences/Emergence%20conference/logo-ciea_no_words.png" TargetMode="External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68960" y="6313954"/>
            <a:ext cx="11623041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  <a:latin typeface="Helvetica"/>
              </a:defRPr>
            </a:lvl1pPr>
          </a:lstStyle>
          <a:p>
            <a:fld id="{006F713C-F9C1-44EB-B18F-DDAC07B91D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89280" y="6358664"/>
            <a:ext cx="11602720" cy="49801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382410"/>
          </a:xfrm>
          <a:prstGeom prst="rect">
            <a:avLst/>
          </a:prstGeom>
        </p:spPr>
      </p:pic>
      <p:pic>
        <p:nvPicPr>
          <p:cNvPr id="4" name="logo-ciea_no_words.png" descr="/Users/SebastianVenable/Dropbox/UNDP/UNDP OCADER/Conferences/Emergence conference/logo-ciea_no_words.png"/>
          <p:cNvPicPr>
            <a:picLocks noChangeAspect="1"/>
          </p:cNvPicPr>
          <p:nvPr userDrawn="1"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6" y="6329680"/>
            <a:ext cx="505408" cy="495300"/>
          </a:xfrm>
          <a:prstGeom prst="rect">
            <a:avLst/>
          </a:prstGeom>
        </p:spPr>
      </p:pic>
      <p:pic>
        <p:nvPicPr>
          <p:cNvPr id="5" name="Picture 4" descr="PNUD_Logo-Bleu-Tagline_Noir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029" y="118397"/>
            <a:ext cx="547322" cy="142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916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bg2">
              <a:lumMod val="50000"/>
            </a:schemeClr>
          </a:solidFill>
          <a:latin typeface="Helvetica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Cambria" panose="02040503050406030204" pitchFamily="18" charset="0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bg2">
              <a:lumMod val="50000"/>
            </a:schemeClr>
          </a:solidFill>
          <a:latin typeface="Helvetica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Helvetica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59625" y="6325059"/>
            <a:ext cx="11561911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  <a:latin typeface="Helvetica"/>
              </a:defRPr>
            </a:lvl1pPr>
          </a:lstStyle>
          <a:p>
            <a:fld id="{006F713C-F9C1-44EB-B18F-DDAC07B91D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59626" y="6358665"/>
            <a:ext cx="11532374" cy="49933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382410"/>
          </a:xfrm>
          <a:prstGeom prst="rect">
            <a:avLst/>
          </a:prstGeom>
        </p:spPr>
      </p:pic>
      <p:pic>
        <p:nvPicPr>
          <p:cNvPr id="4" name="logo-ciea_no_words.png" descr="/Users/SebastianVenable/Dropbox/UNDP/UNDP OCADER/Conferences/Emergence conference/logo-ciea_no_words.png"/>
          <p:cNvPicPr>
            <a:picLocks noChangeAspect="1"/>
          </p:cNvPicPr>
          <p:nvPr userDrawn="1"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0" y="6360160"/>
            <a:ext cx="495040" cy="485140"/>
          </a:xfrm>
          <a:prstGeom prst="rect">
            <a:avLst/>
          </a:prstGeom>
        </p:spPr>
      </p:pic>
      <p:pic>
        <p:nvPicPr>
          <p:cNvPr id="12" name="Picture 11" descr="PNUD_Logo-Bleu-Tagline_Noir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431" y="118397"/>
            <a:ext cx="515785" cy="134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824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bg2">
              <a:lumMod val="50000"/>
            </a:schemeClr>
          </a:solidFill>
          <a:latin typeface="Helvetica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Cambria" panose="02040503050406030204" pitchFamily="18" charset="0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bg2">
              <a:lumMod val="50000"/>
            </a:schemeClr>
          </a:solidFill>
          <a:latin typeface="Helvetica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Helvetica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59625" y="6325059"/>
            <a:ext cx="11561911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06F713C-F9C1-44EB-B18F-DDAC07B91D8C}" type="slidenum">
              <a:rPr lang="en-US" smtClean="0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9626" y="6358665"/>
            <a:ext cx="11532374" cy="49933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382410"/>
          </a:xfrm>
          <a:prstGeom prst="rect">
            <a:avLst/>
          </a:prstGeom>
        </p:spPr>
      </p:pic>
      <p:pic>
        <p:nvPicPr>
          <p:cNvPr id="14" name="logo-ciea_no_words.png" descr="/Users/SebastianVenable/Dropbox/UNDP/UNDP OCADER/Conferences/Emergence conference/logo-ciea_no_words.png"/>
          <p:cNvPicPr>
            <a:picLocks noChangeAspect="1"/>
          </p:cNvPicPr>
          <p:nvPr userDrawn="1"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6" y="6339840"/>
            <a:ext cx="505408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824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bg2">
              <a:lumMod val="50000"/>
            </a:schemeClr>
          </a:solidFill>
          <a:latin typeface="Helvetica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Cambria" panose="02040503050406030204" pitchFamily="18" charset="0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6" Type="http://schemas.openxmlformats.org/officeDocument/2006/relationships/image" Target="../media/image16.emf"/><Relationship Id="rId7" Type="http://schemas.openxmlformats.org/officeDocument/2006/relationships/image" Target="../media/image17.emf"/><Relationship Id="rId8" Type="http://schemas.openxmlformats.org/officeDocument/2006/relationships/image" Target="../media/image18.em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5.emf"/><Relationship Id="rId5" Type="http://schemas.openxmlformats.org/officeDocument/2006/relationships/image" Target="../media/image17.emf"/><Relationship Id="rId6" Type="http://schemas.openxmlformats.org/officeDocument/2006/relationships/image" Target="../media/image18.emf"/><Relationship Id="rId7" Type="http://schemas.openxmlformats.org/officeDocument/2006/relationships/image" Target="../media/image12.emf"/><Relationship Id="rId8" Type="http://schemas.openxmlformats.org/officeDocument/2006/relationships/image" Target="../media/image16.emf"/><Relationship Id="rId9" Type="http://schemas.openxmlformats.org/officeDocument/2006/relationships/image" Target="../media/image14.e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Relationship Id="rId3" Type="http://schemas.openxmlformats.org/officeDocument/2006/relationships/image" Target="file://localhost/Users/SebastianVenable/Dropbox/UNDP/UNDP%20OCADER/Conferences/Emergence%20conference/Multifactor%20productivity.pn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file://localhost/Users/SebastianVenable/Dropbox/UNDP/UNDP%20General%20Information/africa.jpg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emf"/><Relationship Id="rId5" Type="http://schemas.openxmlformats.org/officeDocument/2006/relationships/image" Target="../media/image11.e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25495" y="3024289"/>
            <a:ext cx="3625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8000"/>
                </a:solidFill>
                <a:latin typeface="Arial"/>
                <a:cs typeface="Arial"/>
              </a:rPr>
              <a:t>Abidjan, Côte d’Ivoire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211097" y="5603107"/>
            <a:ext cx="6828503" cy="840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70000"/>
              </a:lnSpc>
              <a:spcBef>
                <a:spcPts val="900"/>
              </a:spcBef>
              <a:spcAft>
                <a:spcPts val="0"/>
              </a:spcAft>
            </a:pPr>
            <a:r>
              <a:rPr lang="en-US" sz="1300" b="1" dirty="0">
                <a:solidFill>
                  <a:schemeClr val="tx1"/>
                </a:solidFill>
              </a:rPr>
              <a:t>Abdoulaye Mar Dieye</a:t>
            </a:r>
          </a:p>
          <a:p>
            <a:pPr algn="r">
              <a:lnSpc>
                <a:spcPct val="70000"/>
              </a:lnSpc>
              <a:spcBef>
                <a:spcPts val="900"/>
              </a:spcBef>
              <a:spcAft>
                <a:spcPts val="0"/>
              </a:spcAft>
            </a:pPr>
            <a:r>
              <a:rPr lang="en-US" sz="1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Administrateur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assistant et </a:t>
            </a:r>
            <a:r>
              <a:rPr lang="fr-FR" sz="1300" b="1" dirty="0">
                <a:solidFill>
                  <a:srgbClr val="000000"/>
                </a:solidFill>
              </a:rPr>
              <a:t>Directeur</a:t>
            </a:r>
            <a:r>
              <a:rPr lang="fr-FR" sz="1300" b="1" dirty="0">
                <a:solidFill>
                  <a:schemeClr val="tx1"/>
                </a:solidFill>
              </a:rPr>
              <a:t> du Bureau régional </a:t>
            </a:r>
          </a:p>
          <a:p>
            <a:pPr algn="r">
              <a:lnSpc>
                <a:spcPct val="70000"/>
              </a:lnSpc>
              <a:spcBef>
                <a:spcPts val="900"/>
              </a:spcBef>
              <a:spcAft>
                <a:spcPts val="0"/>
              </a:spcAft>
            </a:pPr>
            <a:r>
              <a:rPr lang="fr-FR" sz="1300" b="1" dirty="0">
                <a:solidFill>
                  <a:schemeClr val="tx1"/>
                </a:solidFill>
              </a:rPr>
              <a:t>du PNUD pour l'Afrique</a:t>
            </a:r>
            <a:endParaRPr lang="en-US" sz="13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6029" y="4224460"/>
            <a:ext cx="9365196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2400" i="1" dirty="0">
                <a:solidFill>
                  <a:srgbClr val="800000"/>
                </a:solidFill>
                <a:latin typeface="Arial"/>
                <a:cs typeface="Arial"/>
              </a:rPr>
              <a:t>«</a:t>
            </a:r>
            <a:r>
              <a:rPr lang="fr-FR" sz="2400" i="1" dirty="0">
                <a:solidFill>
                  <a:srgbClr val="800000"/>
                </a:solidFill>
                <a:latin typeface="Arial"/>
                <a:cs typeface="Arial"/>
              </a:rPr>
              <a:t>Analyse transversale </a:t>
            </a:r>
            <a:r>
              <a:rPr lang="fr-FR" sz="2400" i="1" dirty="0">
                <a:solidFill>
                  <a:srgbClr val="800000"/>
                </a:solidFill>
                <a:latin typeface="Arial"/>
                <a:cs typeface="Arial"/>
              </a:rPr>
              <a:t>d'études de cas relatives à l’expérience de certains pays </a:t>
            </a:r>
            <a:r>
              <a:rPr lang="fr-FR" sz="2400" i="1" dirty="0">
                <a:solidFill>
                  <a:srgbClr val="800000"/>
                </a:solidFill>
                <a:latin typeface="Arial"/>
                <a:cs typeface="Arial"/>
              </a:rPr>
              <a:t>africains</a:t>
            </a:r>
            <a:r>
              <a:rPr lang="fr-FR" sz="2400" i="1" dirty="0">
                <a:solidFill>
                  <a:srgbClr val="800000"/>
                </a:solidFill>
                <a:latin typeface="Arial"/>
                <a:cs typeface="Arial"/>
              </a:rPr>
              <a:t> dans leur marche vers l’émergence </a:t>
            </a:r>
            <a:r>
              <a:rPr lang="en-US" sz="2400" i="1" dirty="0">
                <a:solidFill>
                  <a:srgbClr val="800000"/>
                </a:solidFill>
                <a:latin typeface="Arial"/>
                <a:cs typeface="Arial"/>
              </a:rPr>
              <a:t>:</a:t>
            </a:r>
          </a:p>
          <a:p>
            <a:pPr algn="ctr">
              <a:lnSpc>
                <a:spcPct val="110000"/>
              </a:lnSpc>
            </a:pPr>
            <a:r>
              <a:rPr lang="fr-FR" sz="2400" i="1" dirty="0">
                <a:solidFill>
                  <a:srgbClr val="800000"/>
                </a:solidFill>
                <a:latin typeface="Arial"/>
                <a:cs typeface="Arial"/>
              </a:rPr>
              <a:t>bilan, leçons apprises et perspectives d’avenir</a:t>
            </a:r>
            <a:r>
              <a:rPr lang="en-US" sz="2400" i="1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it-IT" sz="2400" i="1" dirty="0">
                <a:solidFill>
                  <a:srgbClr val="800000"/>
                </a:solidFill>
                <a:latin typeface="Arial"/>
                <a:cs typeface="Arial"/>
              </a:rPr>
              <a:t>»</a:t>
            </a:r>
            <a:endParaRPr lang="en-US" sz="2400" i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4000" y="1965163"/>
            <a:ext cx="117642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cap="all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2</a:t>
            </a:r>
            <a:r>
              <a:rPr lang="fr-FR" sz="2800" b="1" cap="all" baseline="3000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ème</a:t>
            </a:r>
            <a:r>
              <a:rPr lang="fr-FR" sz="2800" b="1" cap="all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 conférence Internationale SUR</a:t>
            </a:r>
          </a:p>
          <a:p>
            <a:pPr algn="ctr"/>
            <a:r>
              <a:rPr lang="fr-FR" sz="2800" b="1" cap="all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L’Émergence DE L'Afrique (CIEA-II)</a:t>
            </a:r>
            <a:endParaRPr lang="fr-FR" sz="2800" b="1" cap="all" dirty="0">
              <a:solidFill>
                <a:schemeClr val="bg2">
                  <a:lumMod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25495" y="3509250"/>
            <a:ext cx="3625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FF00"/>
                </a:solidFill>
                <a:latin typeface="Arial"/>
                <a:cs typeface="Arial"/>
              </a:rPr>
              <a:t>28 – 30 mars 2017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55" y="219882"/>
            <a:ext cx="2340428" cy="97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171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Oval 66"/>
          <p:cNvSpPr/>
          <p:nvPr/>
        </p:nvSpPr>
        <p:spPr>
          <a:xfrm>
            <a:off x="4045894" y="5343070"/>
            <a:ext cx="1206500" cy="12065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20" name="Group 19"/>
          <p:cNvGrpSpPr/>
          <p:nvPr/>
        </p:nvGrpSpPr>
        <p:grpSpPr>
          <a:xfrm>
            <a:off x="3706619" y="4994734"/>
            <a:ext cx="1845124" cy="1845124"/>
            <a:chOff x="4178311" y="4922166"/>
            <a:chExt cx="1845124" cy="1845124"/>
          </a:xfrm>
        </p:grpSpPr>
        <p:pic>
          <p:nvPicPr>
            <p:cNvPr id="50" name="Picture 49" descr="Brown gear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8311" y="4922166"/>
              <a:ext cx="1845124" cy="1845124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4485903" y="5182640"/>
              <a:ext cx="1212191" cy="14003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/>
              <a:r>
                <a:rPr lang="fr-FR" sz="1600" b="1" dirty="0"/>
                <a:t>5</a:t>
              </a:r>
              <a:r>
                <a:rPr lang="fr-FR" sz="1400" dirty="0"/>
                <a:t>.  </a:t>
              </a:r>
            </a:p>
            <a:p>
              <a:pPr lvl="0" algn="ctr"/>
              <a:r>
                <a:rPr lang="fr-FR" sz="1100" b="1" dirty="0">
                  <a:solidFill>
                    <a:srgbClr val="800000"/>
                  </a:solidFill>
                </a:rPr>
                <a:t>Les coût de </a:t>
              </a:r>
            </a:p>
            <a:p>
              <a:pPr lvl="0" algn="ctr"/>
              <a:r>
                <a:rPr lang="fr-FR" sz="1100" b="1" dirty="0">
                  <a:solidFill>
                    <a:srgbClr val="800000"/>
                  </a:solidFill>
                </a:rPr>
                <a:t>production </a:t>
              </a:r>
            </a:p>
            <a:p>
              <a:pPr lvl="0" algn="ctr"/>
              <a:r>
                <a:rPr lang="fr-FR" sz="1100" dirty="0"/>
                <a:t>sont en moyenne </a:t>
              </a:r>
            </a:p>
            <a:p>
              <a:pPr lvl="0" algn="ctr"/>
              <a:r>
                <a:rPr lang="fr-FR" sz="1100" dirty="0"/>
                <a:t>encore </a:t>
              </a:r>
            </a:p>
            <a:p>
              <a:pPr lvl="0" algn="ctr"/>
              <a:r>
                <a:rPr lang="fr-FR" sz="1100" dirty="0"/>
                <a:t>élevés </a:t>
              </a:r>
            </a:p>
            <a:p>
              <a:pPr algn="ctr"/>
              <a:endParaRPr lang="fr-FR" sz="1400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1230429" y="6415543"/>
            <a:ext cx="773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Helvetica"/>
              </a:rPr>
              <a:t>9 / 16</a:t>
            </a: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483555" y="805226"/>
            <a:ext cx="10337592" cy="6277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rgbClr val="0070C0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fr-FR" sz="3200" dirty="0">
                <a:latin typeface="Helvetica"/>
              </a:rPr>
              <a:t>Stratégies et politiques d’émergence</a:t>
            </a:r>
          </a:p>
        </p:txBody>
      </p:sp>
      <p:sp>
        <p:nvSpPr>
          <p:cNvPr id="7" name="Rectangle 6"/>
          <p:cNvSpPr/>
          <p:nvPr/>
        </p:nvSpPr>
        <p:spPr>
          <a:xfrm>
            <a:off x="203826" y="-9407"/>
            <a:ext cx="28630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  <a:latin typeface="Helvetica"/>
              </a:rPr>
              <a:t>C.  Stratégies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24857" y="1359133"/>
            <a:ext cx="949727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</a:rPr>
              <a:t>C.3 </a:t>
            </a:r>
            <a:r>
              <a:rPr lang="fr-FR" sz="2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</a:rPr>
              <a:t>Amélioration de la transformation économique structurelle... MAIS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3742023" y="1968507"/>
            <a:ext cx="1901830" cy="1651000"/>
            <a:chOff x="3932514" y="2177140"/>
            <a:chExt cx="1901830" cy="1651000"/>
          </a:xfrm>
        </p:grpSpPr>
        <p:pic>
          <p:nvPicPr>
            <p:cNvPr id="55" name="Picture 54" descr="Orange gear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3991" y="2177140"/>
              <a:ext cx="1651000" cy="16510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3932514" y="2400053"/>
              <a:ext cx="190183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fr-FR" sz="1600" b="1" dirty="0"/>
                <a:t>1.  </a:t>
              </a:r>
            </a:p>
            <a:p>
              <a:pPr lvl="0" algn="ctr"/>
              <a:r>
                <a:rPr lang="fr-FR" sz="1200" b="1" dirty="0">
                  <a:solidFill>
                    <a:srgbClr val="800000"/>
                  </a:solidFill>
                </a:rPr>
                <a:t>Productivité multifactorielle</a:t>
              </a:r>
            </a:p>
            <a:p>
              <a:pPr lvl="0" algn="ctr"/>
              <a:r>
                <a:rPr lang="fr-FR" sz="1200" b="1" dirty="0">
                  <a:solidFill>
                    <a:srgbClr val="800000"/>
                  </a:solidFill>
                </a:rPr>
                <a:t> </a:t>
              </a:r>
              <a:r>
                <a:rPr lang="fr-FR" sz="1200" dirty="0"/>
                <a:t>améliorée</a:t>
              </a:r>
              <a:r>
                <a:rPr lang="fr-FR" sz="1400" dirty="0"/>
                <a:t> 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671807" y="3129640"/>
            <a:ext cx="2394858" cy="2394858"/>
            <a:chOff x="5134428" y="2975433"/>
            <a:chExt cx="2394858" cy="2394858"/>
          </a:xfrm>
        </p:grpSpPr>
        <p:pic>
          <p:nvPicPr>
            <p:cNvPr id="13" name="Picture 12" descr="Magenta gear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4428" y="2975433"/>
              <a:ext cx="2394858" cy="2394858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241351" y="3398102"/>
              <a:ext cx="2159002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100000"/>
                </a:lnSpc>
              </a:pPr>
              <a:r>
                <a:rPr lang="fr-FR" sz="1600" b="1" dirty="0">
                  <a:solidFill>
                    <a:srgbClr val="800000"/>
                  </a:solidFill>
                </a:rPr>
                <a:t>7.</a:t>
              </a:r>
              <a:r>
                <a:rPr lang="fr-FR" sz="2000" b="1" dirty="0">
                  <a:solidFill>
                    <a:srgbClr val="800000"/>
                  </a:solidFill>
                </a:rPr>
                <a:t>  </a:t>
              </a:r>
            </a:p>
            <a:p>
              <a:pPr lvl="0" algn="ctr">
                <a:lnSpc>
                  <a:spcPct val="100000"/>
                </a:lnSpc>
              </a:pPr>
              <a:r>
                <a:rPr lang="fr-FR" sz="1100" b="1" dirty="0">
                  <a:solidFill>
                    <a:srgbClr val="800000"/>
                  </a:solidFill>
                </a:rPr>
                <a:t>Innovation </a:t>
              </a:r>
              <a:r>
                <a:rPr lang="fr-FR" sz="1100" dirty="0"/>
                <a:t>valorisée, </a:t>
              </a:r>
            </a:p>
            <a:p>
              <a:pPr lvl="0" algn="ctr">
                <a:lnSpc>
                  <a:spcPct val="100000"/>
                </a:lnSpc>
              </a:pPr>
              <a:r>
                <a:rPr lang="fr-FR" sz="1100" dirty="0"/>
                <a:t>mais faible </a:t>
              </a:r>
            </a:p>
            <a:p>
              <a:pPr lvl="0" algn="ctr">
                <a:lnSpc>
                  <a:spcPct val="100000"/>
                </a:lnSpc>
              </a:pPr>
              <a:r>
                <a:rPr lang="fr-FR" sz="1100" dirty="0"/>
                <a:t>investissement en </a:t>
              </a:r>
            </a:p>
            <a:p>
              <a:pPr lvl="0" algn="ctr">
                <a:lnSpc>
                  <a:spcPct val="100000"/>
                </a:lnSpc>
              </a:pPr>
              <a:r>
                <a:rPr lang="fr-FR" sz="1100" dirty="0"/>
                <a:t>recherche et </a:t>
              </a:r>
            </a:p>
            <a:p>
              <a:pPr lvl="0" algn="ctr">
                <a:lnSpc>
                  <a:spcPct val="100000"/>
                </a:lnSpc>
              </a:pPr>
              <a:r>
                <a:rPr lang="fr-FR" sz="1100" dirty="0"/>
                <a:t>développement 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6115646" y="1991617"/>
            <a:ext cx="2584823" cy="1936792"/>
            <a:chOff x="6115646" y="2109540"/>
            <a:chExt cx="2584823" cy="1936792"/>
          </a:xfrm>
        </p:grpSpPr>
        <p:pic>
          <p:nvPicPr>
            <p:cNvPr id="54" name="Picture 53" descr="Grey gear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87300">
              <a:off x="6400369" y="2109540"/>
              <a:ext cx="1936792" cy="1936792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115646" y="2414424"/>
              <a:ext cx="2584823" cy="1184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spcAft>
                  <a:spcPts val="0"/>
                </a:spcAft>
              </a:pPr>
              <a:r>
                <a:rPr lang="fr-FR" sz="1600" b="1" dirty="0"/>
                <a:t>2.</a:t>
              </a:r>
              <a:r>
                <a:rPr lang="fr-FR" sz="1200" b="1" dirty="0"/>
                <a:t>  </a:t>
              </a:r>
            </a:p>
            <a:p>
              <a:pPr lvl="0" algn="ctr">
                <a:spcAft>
                  <a:spcPts val="0"/>
                </a:spcAft>
              </a:pPr>
              <a:r>
                <a:rPr lang="fr-FR" sz="1100" dirty="0"/>
                <a:t>Passage des  </a:t>
              </a:r>
            </a:p>
            <a:p>
              <a:pPr lvl="0" algn="ctr">
                <a:spcAft>
                  <a:spcPts val="0"/>
                </a:spcAft>
              </a:pPr>
              <a:r>
                <a:rPr lang="fr-FR" sz="1100" b="1" dirty="0">
                  <a:solidFill>
                    <a:srgbClr val="800000"/>
                  </a:solidFill>
                </a:rPr>
                <a:t>secteurs à faible</a:t>
              </a:r>
            </a:p>
            <a:p>
              <a:pPr lvl="0" algn="ctr">
                <a:spcAft>
                  <a:spcPts val="0"/>
                </a:spcAft>
              </a:pPr>
              <a:r>
                <a:rPr lang="fr-FR" sz="1100" b="1" dirty="0">
                  <a:solidFill>
                    <a:srgbClr val="800000"/>
                  </a:solidFill>
                </a:rPr>
                <a:t> productivité aux </a:t>
              </a:r>
            </a:p>
            <a:p>
              <a:pPr lvl="0" algn="ctr">
                <a:spcAft>
                  <a:spcPts val="0"/>
                </a:spcAft>
              </a:pPr>
              <a:r>
                <a:rPr lang="fr-FR" sz="1100" b="1" dirty="0">
                  <a:solidFill>
                    <a:srgbClr val="800000"/>
                  </a:solidFill>
                </a:rPr>
                <a:t>secteurs à forte</a:t>
              </a:r>
            </a:p>
            <a:p>
              <a:pPr lvl="0" algn="ctr">
                <a:spcAft>
                  <a:spcPts val="0"/>
                </a:spcAft>
              </a:pPr>
              <a:r>
                <a:rPr lang="fr-FR" sz="1100" b="1" dirty="0">
                  <a:solidFill>
                    <a:srgbClr val="800000"/>
                  </a:solidFill>
                </a:rPr>
                <a:t>productivité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159012" y="2993580"/>
            <a:ext cx="2636148" cy="2636148"/>
            <a:chOff x="852718" y="2549073"/>
            <a:chExt cx="2636148" cy="2636148"/>
          </a:xfrm>
        </p:grpSpPr>
        <p:pic>
          <p:nvPicPr>
            <p:cNvPr id="6" name="Picture 5" descr="Green gear_2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718" y="2549073"/>
              <a:ext cx="2636148" cy="263614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331072" y="3033080"/>
              <a:ext cx="161364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fr-FR" sz="1600" b="1" dirty="0">
                  <a:solidFill>
                    <a:srgbClr val="000000"/>
                  </a:solidFill>
                </a:rPr>
                <a:t>6.  </a:t>
              </a:r>
            </a:p>
            <a:p>
              <a:pPr lvl="0" algn="ctr"/>
              <a:r>
                <a:rPr lang="fr-FR" sz="1100" dirty="0">
                  <a:solidFill>
                    <a:srgbClr val="000000"/>
                  </a:solidFill>
                </a:rPr>
                <a:t>Progrès réalisés dans </a:t>
              </a:r>
            </a:p>
            <a:p>
              <a:pPr lvl="0" algn="ctr"/>
              <a:r>
                <a:rPr lang="fr-FR" sz="1100" dirty="0">
                  <a:solidFill>
                    <a:srgbClr val="000000"/>
                  </a:solidFill>
                </a:rPr>
                <a:t>le développement des infrastructures ; mais le </a:t>
              </a:r>
              <a:r>
                <a:rPr lang="fr-FR" sz="1100" b="1" dirty="0">
                  <a:solidFill>
                    <a:srgbClr val="800000"/>
                  </a:solidFill>
                </a:rPr>
                <a:t>déficit en matière d'infrastructures </a:t>
              </a:r>
              <a:r>
                <a:rPr lang="fr-FR" sz="1100" dirty="0">
                  <a:solidFill>
                    <a:srgbClr val="000000"/>
                  </a:solidFill>
                </a:rPr>
                <a:t>reste une contrainte réelle </a:t>
              </a:r>
            </a:p>
            <a:p>
              <a:pPr algn="ctr"/>
              <a:endParaRPr lang="fr-FR" sz="1400" dirty="0">
                <a:solidFill>
                  <a:srgbClr val="000000"/>
                </a:solidFill>
              </a:endParaRPr>
            </a:p>
          </p:txBody>
        </p:sp>
      </p:grpSp>
      <p:pic>
        <p:nvPicPr>
          <p:cNvPr id="23" name="Picture 22" descr="Asset 13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290" y="3710215"/>
            <a:ext cx="1923142" cy="1923142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7312621" y="4130680"/>
            <a:ext cx="109068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>
                <a:solidFill>
                  <a:srgbClr val="000000"/>
                </a:solidFill>
              </a:rPr>
              <a:t>3. </a:t>
            </a:r>
          </a:p>
          <a:p>
            <a:pPr algn="ctr"/>
            <a:r>
              <a:rPr lang="fr-FR" sz="1200" b="1" dirty="0">
                <a:solidFill>
                  <a:srgbClr val="800000"/>
                </a:solidFill>
              </a:rPr>
              <a:t>Compétitivité </a:t>
            </a:r>
          </a:p>
          <a:p>
            <a:pPr algn="ctr"/>
            <a:r>
              <a:rPr lang="fr-FR" sz="1200" b="1" dirty="0">
                <a:solidFill>
                  <a:srgbClr val="800000"/>
                </a:solidFill>
              </a:rPr>
              <a:t>globale </a:t>
            </a:r>
          </a:p>
          <a:p>
            <a:pPr algn="ctr"/>
            <a:r>
              <a:rPr lang="fr-FR" sz="1200" dirty="0"/>
              <a:t>améliorée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996223" y="5092710"/>
            <a:ext cx="1602012" cy="1602012"/>
            <a:chOff x="6096004" y="5165278"/>
            <a:chExt cx="1602012" cy="1602012"/>
          </a:xfrm>
        </p:grpSpPr>
        <p:pic>
          <p:nvPicPr>
            <p:cNvPr id="9" name="Picture 8" descr="Asset 11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4" y="5165278"/>
              <a:ext cx="1602012" cy="1602012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6253595" y="5422403"/>
              <a:ext cx="1257552" cy="1045539"/>
              <a:chOff x="6362447" y="5703604"/>
              <a:chExt cx="1257552" cy="1045539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6502400" y="5740401"/>
                <a:ext cx="1008742" cy="100874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6362447" y="5703604"/>
                <a:ext cx="1257552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fr-FR" sz="1600" b="1" dirty="0">
                    <a:solidFill>
                      <a:srgbClr val="000000"/>
                    </a:solidFill>
                  </a:rPr>
                  <a:t>4.  </a:t>
                </a:r>
              </a:p>
              <a:p>
                <a:pPr lvl="0" algn="ctr"/>
                <a:r>
                  <a:rPr lang="fr-FR" sz="1100" dirty="0">
                    <a:solidFill>
                      <a:srgbClr val="000000"/>
                    </a:solidFill>
                  </a:rPr>
                  <a:t>Promotion de la</a:t>
                </a:r>
              </a:p>
              <a:p>
                <a:pPr lvl="0" algn="ctr"/>
                <a:r>
                  <a:rPr lang="fr-FR" sz="1100" b="1" dirty="0">
                    <a:solidFill>
                      <a:srgbClr val="800000"/>
                    </a:solidFill>
                  </a:rPr>
                  <a:t>résilience économique </a:t>
                </a:r>
                <a:r>
                  <a:rPr lang="fr-FR" sz="1400" dirty="0">
                    <a:solidFill>
                      <a:srgbClr val="000000"/>
                    </a:solidFill>
                  </a:rPr>
                  <a:t>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66865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30429" y="6397365"/>
            <a:ext cx="96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Helvetica"/>
              </a:rPr>
              <a:t>10 / 16</a:t>
            </a: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483555" y="805226"/>
            <a:ext cx="10337592" cy="6277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rgbClr val="0070C0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fr-FR" sz="3200" dirty="0">
                <a:latin typeface="Helvetica"/>
              </a:rPr>
              <a:t>Stratégies et politiques d’émergence</a:t>
            </a:r>
          </a:p>
        </p:txBody>
      </p:sp>
      <p:sp>
        <p:nvSpPr>
          <p:cNvPr id="7" name="Rectangle 6"/>
          <p:cNvSpPr/>
          <p:nvPr/>
        </p:nvSpPr>
        <p:spPr>
          <a:xfrm>
            <a:off x="203826" y="-9407"/>
            <a:ext cx="28630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  <a:latin typeface="Helvetica"/>
              </a:rPr>
              <a:t>C.  Stratégies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43249" y="1302437"/>
            <a:ext cx="1043235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</a:rPr>
              <a:t>C.4</a:t>
            </a:r>
            <a:r>
              <a:rPr lang="fr-FR" sz="2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</a:rPr>
              <a:t> Transformation structurelle : exemples de meilleures pratiques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15787" y="1951511"/>
            <a:ext cx="4307464" cy="1254189"/>
          </a:xfrm>
          <a:prstGeom prst="rect">
            <a:avLst/>
          </a:prstGeom>
          <a:solidFill>
            <a:srgbClr val="FF6600">
              <a:alpha val="10000"/>
            </a:srgbClr>
          </a:solidFill>
        </p:spPr>
        <p:txBody>
          <a:bodyPr wrap="square" rtlCol="0">
            <a:spAutoFit/>
          </a:bodyPr>
          <a:lstStyle/>
          <a:p>
            <a:pPr marL="454025" algn="ctr"/>
            <a:r>
              <a:rPr lang="fr-FR" sz="1300" b="1" dirty="0">
                <a:solidFill>
                  <a:srgbClr val="FF6600"/>
                </a:solidFill>
              </a:rPr>
              <a:t>La productivité totale des facteurs augmente</a:t>
            </a:r>
          </a:p>
          <a:p>
            <a:pPr marL="454025" algn="ctr"/>
            <a:r>
              <a:rPr lang="fr-FR" sz="1100" dirty="0"/>
              <a:t>dans nombre de pays par le biais de la </a:t>
            </a:r>
          </a:p>
          <a:p>
            <a:pPr marL="454025" algn="ctr"/>
            <a:r>
              <a:rPr lang="fr-FR" sz="1400" dirty="0"/>
              <a:t> transformation institutionnelle</a:t>
            </a:r>
          </a:p>
          <a:p>
            <a:pPr marL="454025" algn="ctr">
              <a:spcBef>
                <a:spcPts val="300"/>
              </a:spcBef>
            </a:pPr>
            <a:r>
              <a:rPr lang="fr-FR" sz="1100" dirty="0">
                <a:solidFill>
                  <a:srgbClr val="7030A0"/>
                </a:solidFill>
              </a:rPr>
              <a:t>Conduite progressive de réformes de l'État au</a:t>
            </a:r>
            <a:r>
              <a:rPr lang="fr-FR" sz="1050" dirty="0"/>
              <a:t> </a:t>
            </a:r>
            <a:r>
              <a:rPr lang="fr-FR" sz="1100" dirty="0">
                <a:solidFill>
                  <a:srgbClr val="FF6600"/>
                </a:solidFill>
              </a:rPr>
              <a:t>Cap Vert</a:t>
            </a:r>
          </a:p>
          <a:p>
            <a:pPr marL="454025" algn="ctr">
              <a:spcBef>
                <a:spcPts val="300"/>
              </a:spcBef>
            </a:pPr>
            <a:r>
              <a:rPr lang="fr-FR" sz="1100" dirty="0">
                <a:solidFill>
                  <a:srgbClr val="7030A0"/>
                </a:solidFill>
              </a:rPr>
              <a:t>Institutions nationales de productivité</a:t>
            </a:r>
            <a:endParaRPr lang="fr-FR" sz="1050" dirty="0">
              <a:solidFill>
                <a:srgbClr val="FF0000"/>
              </a:solidFill>
            </a:endParaRPr>
          </a:p>
          <a:p>
            <a:pPr marL="454025" algn="ctr"/>
            <a:r>
              <a:rPr lang="fr-FR" sz="1050" dirty="0"/>
              <a:t>en</a:t>
            </a:r>
            <a:r>
              <a:rPr lang="fr-FR" sz="1050" dirty="0">
                <a:solidFill>
                  <a:srgbClr val="FF6600"/>
                </a:solidFill>
              </a:rPr>
              <a:t> Tanzanie, </a:t>
            </a:r>
            <a:r>
              <a:rPr lang="fr-FR" sz="1050" dirty="0"/>
              <a:t>au</a:t>
            </a:r>
            <a:r>
              <a:rPr lang="fr-FR" sz="1050" dirty="0">
                <a:solidFill>
                  <a:srgbClr val="FF6600"/>
                </a:solidFill>
              </a:rPr>
              <a:t> Kenya, </a:t>
            </a:r>
            <a:r>
              <a:rPr lang="fr-FR" sz="1050" dirty="0"/>
              <a:t>en</a:t>
            </a:r>
            <a:r>
              <a:rPr lang="fr-FR" sz="1050" dirty="0">
                <a:solidFill>
                  <a:srgbClr val="FF6600"/>
                </a:solidFill>
              </a:rPr>
              <a:t> Ouganda </a:t>
            </a:r>
            <a:r>
              <a:rPr lang="fr-FR" sz="1050" dirty="0"/>
              <a:t>et en</a:t>
            </a:r>
            <a:r>
              <a:rPr lang="fr-FR" sz="1050" dirty="0">
                <a:solidFill>
                  <a:srgbClr val="FF6600"/>
                </a:solidFill>
              </a:rPr>
              <a:t> Afrique du Sud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15787" y="3279168"/>
            <a:ext cx="4307647" cy="1661993"/>
          </a:xfrm>
          <a:prstGeom prst="rect">
            <a:avLst/>
          </a:prstGeom>
          <a:solidFill>
            <a:schemeClr val="bg1">
              <a:lumMod val="8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marL="517525" algn="ctr"/>
            <a:r>
              <a:rPr lang="fr-FR" sz="1400" dirty="0"/>
              <a:t>L’ASS a connu une désindustrialisation</a:t>
            </a:r>
          </a:p>
          <a:p>
            <a:pPr marL="517525" algn="ctr"/>
            <a:r>
              <a:rPr lang="fr-FR" sz="1050" dirty="0"/>
              <a:t>(2000-2015), la part du secteur manufacturier ayant chuté de </a:t>
            </a:r>
            <a:r>
              <a:rPr lang="fr-FR" sz="1200" dirty="0"/>
              <a:t>7,5%</a:t>
            </a:r>
            <a:r>
              <a:rPr lang="fr-FR" sz="1400" dirty="0"/>
              <a:t> </a:t>
            </a:r>
            <a:r>
              <a:rPr lang="fr-FR" sz="1100" dirty="0"/>
              <a:t>MAIS </a:t>
            </a:r>
            <a:r>
              <a:rPr lang="fr-FR" sz="1400" b="1" dirty="0"/>
              <a:t>la situation s’améliore</a:t>
            </a:r>
          </a:p>
          <a:p>
            <a:pPr marL="517525">
              <a:spcBef>
                <a:spcPts val="600"/>
              </a:spcBef>
            </a:pPr>
            <a:r>
              <a:rPr lang="fr-FR" sz="1000" dirty="0"/>
              <a:t>L’opération</a:t>
            </a:r>
            <a:r>
              <a:rPr lang="fr-FR" sz="1050" dirty="0"/>
              <a:t> </a:t>
            </a:r>
            <a:r>
              <a:rPr lang="fr-FR" sz="1100" b="1" dirty="0">
                <a:solidFill>
                  <a:schemeClr val="accent2">
                    <a:lumMod val="50000"/>
                  </a:schemeClr>
                </a:solidFill>
              </a:rPr>
              <a:t>Phakisa</a:t>
            </a:r>
            <a:r>
              <a:rPr lang="fr-FR" sz="11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r-FR" sz="1000" dirty="0"/>
              <a:t>stimule les chaînes de valeur en </a:t>
            </a:r>
            <a:r>
              <a:rPr lang="fr-FR" sz="1100" dirty="0">
                <a:solidFill>
                  <a:srgbClr val="FF0000"/>
                </a:solidFill>
              </a:rPr>
              <a:t>Afrique du Sud</a:t>
            </a:r>
          </a:p>
          <a:p>
            <a:pPr marL="517525"/>
            <a:r>
              <a:rPr lang="fr-FR" sz="1100" b="1" dirty="0">
                <a:solidFill>
                  <a:schemeClr val="accent2">
                    <a:lumMod val="50000"/>
                  </a:schemeClr>
                </a:solidFill>
              </a:rPr>
              <a:t>Politiques de contenu local </a:t>
            </a:r>
            <a:r>
              <a:rPr lang="fr-FR" sz="1100" b="1" dirty="0">
                <a:solidFill>
                  <a:srgbClr val="7030A0"/>
                </a:solidFill>
              </a:rPr>
              <a:t> </a:t>
            </a:r>
            <a:r>
              <a:rPr lang="fr-FR" sz="1000" dirty="0"/>
              <a:t>dans le secteur du pétrole et du gaz en </a:t>
            </a:r>
            <a:r>
              <a:rPr lang="fr-FR" sz="1100" dirty="0">
                <a:solidFill>
                  <a:srgbClr val="FF0000"/>
                </a:solidFill>
              </a:rPr>
              <a:t>Tanzanie et en Ouganda  </a:t>
            </a:r>
          </a:p>
          <a:p>
            <a:pPr marL="517525"/>
            <a:r>
              <a:rPr lang="fr-FR" sz="1100" b="1" dirty="0">
                <a:solidFill>
                  <a:srgbClr val="5F2C16"/>
                </a:solidFill>
              </a:rPr>
              <a:t>L'esprit d'entreprise </a:t>
            </a:r>
            <a:r>
              <a:rPr lang="fr-FR" sz="1100" dirty="0">
                <a:solidFill>
                  <a:srgbClr val="FF0000"/>
                </a:solidFill>
              </a:rPr>
              <a:t> </a:t>
            </a:r>
            <a:r>
              <a:rPr lang="fr-FR" sz="1050" dirty="0"/>
              <a:t>agit comme un accélérateur de l'émergence à </a:t>
            </a:r>
            <a:r>
              <a:rPr lang="fr-FR" sz="1100" dirty="0">
                <a:solidFill>
                  <a:srgbClr val="FF0000"/>
                </a:solidFill>
              </a:rPr>
              <a:t>Maurice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15786" y="5053487"/>
            <a:ext cx="4315332" cy="1184940"/>
          </a:xfrm>
          <a:prstGeom prst="rect">
            <a:avLst/>
          </a:prstGeom>
          <a:solidFill>
            <a:srgbClr val="19486A">
              <a:alpha val="10000"/>
            </a:srgbClr>
          </a:solidFill>
        </p:spPr>
        <p:txBody>
          <a:bodyPr wrap="square" rtlCol="0">
            <a:spAutoFit/>
          </a:bodyPr>
          <a:lstStyle/>
          <a:p>
            <a:pPr marL="398463" algn="ctr"/>
            <a:r>
              <a:rPr lang="fr-FR" sz="1300" dirty="0">
                <a:solidFill>
                  <a:schemeClr val="bg2">
                    <a:lumMod val="50000"/>
                  </a:schemeClr>
                </a:solidFill>
              </a:rPr>
              <a:t>La compétitivité globale s’améliore</a:t>
            </a:r>
          </a:p>
          <a:p>
            <a:pPr marL="398463" algn="ctr"/>
            <a:r>
              <a:rPr lang="fr-FR" sz="1200" dirty="0"/>
              <a:t> </a:t>
            </a:r>
            <a:r>
              <a:rPr lang="fr-FR" sz="1100" dirty="0"/>
              <a:t>notamment en Afrique du Sud, au Rwanda, </a:t>
            </a:r>
          </a:p>
          <a:p>
            <a:pPr marL="398463" algn="ctr"/>
            <a:r>
              <a:rPr lang="fr-FR" sz="1100" dirty="0"/>
              <a:t>au Maroc, au Kenya et en Côte d’Ivoire</a:t>
            </a:r>
            <a:endParaRPr lang="fr-FR" sz="1400" dirty="0"/>
          </a:p>
          <a:p>
            <a:pPr marL="398463"/>
            <a:r>
              <a:rPr lang="fr-FR" sz="1100" b="1" dirty="0">
                <a:solidFill>
                  <a:srgbClr val="4C9F38"/>
                </a:solidFill>
              </a:rPr>
              <a:t>Des institutions transparentes et réactives </a:t>
            </a:r>
            <a:r>
              <a:rPr lang="fr-FR" sz="1050" dirty="0"/>
              <a:t>au </a:t>
            </a:r>
            <a:r>
              <a:rPr lang="fr-FR" sz="1100" dirty="0">
                <a:solidFill>
                  <a:srgbClr val="FF0000"/>
                </a:solidFill>
              </a:rPr>
              <a:t>Rwanda</a:t>
            </a:r>
            <a:endParaRPr lang="fr-FR" sz="1300" dirty="0">
              <a:solidFill>
                <a:srgbClr val="FF0000"/>
              </a:solidFill>
            </a:endParaRPr>
          </a:p>
          <a:p>
            <a:pPr marL="398463"/>
            <a:r>
              <a:rPr lang="fr-FR" sz="1100" b="1" dirty="0">
                <a:solidFill>
                  <a:srgbClr val="4C9F38"/>
                </a:solidFill>
              </a:rPr>
              <a:t>Maturité technologique </a:t>
            </a:r>
            <a:r>
              <a:rPr lang="fr-FR" sz="1100" dirty="0"/>
              <a:t>et</a:t>
            </a:r>
            <a:r>
              <a:rPr lang="fr-FR" sz="1100" b="1" dirty="0"/>
              <a:t> </a:t>
            </a:r>
            <a:r>
              <a:rPr lang="fr-FR" sz="1100" b="1" dirty="0">
                <a:solidFill>
                  <a:srgbClr val="4C9F38"/>
                </a:solidFill>
              </a:rPr>
              <a:t>efficacité des marchés des produits </a:t>
            </a:r>
            <a:r>
              <a:rPr lang="fr-FR" sz="1100" dirty="0"/>
              <a:t>et</a:t>
            </a:r>
            <a:r>
              <a:rPr lang="fr-FR" sz="1100" b="1" dirty="0"/>
              <a:t> </a:t>
            </a:r>
            <a:r>
              <a:rPr lang="fr-FR" sz="1100" b="1" dirty="0">
                <a:solidFill>
                  <a:srgbClr val="4C9F38"/>
                </a:solidFill>
              </a:rPr>
              <a:t>du travail au</a:t>
            </a:r>
            <a:r>
              <a:rPr lang="fr-FR" sz="1100" dirty="0"/>
              <a:t> </a:t>
            </a:r>
            <a:r>
              <a:rPr lang="fr-FR" sz="1100" dirty="0">
                <a:solidFill>
                  <a:srgbClr val="FF0000"/>
                </a:solidFill>
              </a:rPr>
              <a:t>Cap Vert, </a:t>
            </a:r>
            <a:r>
              <a:rPr lang="fr-FR" sz="1100" dirty="0"/>
              <a:t>au </a:t>
            </a:r>
            <a:r>
              <a:rPr lang="fr-FR" sz="1100" dirty="0">
                <a:solidFill>
                  <a:srgbClr val="FF0000"/>
                </a:solidFill>
              </a:rPr>
              <a:t>Maroc </a:t>
            </a:r>
            <a:r>
              <a:rPr lang="fr-FR" sz="1100" dirty="0"/>
              <a:t>et</a:t>
            </a:r>
            <a:r>
              <a:rPr lang="fr-FR" sz="1100" dirty="0">
                <a:solidFill>
                  <a:srgbClr val="FF0000"/>
                </a:solidFill>
              </a:rPr>
              <a:t> </a:t>
            </a:r>
            <a:r>
              <a:rPr lang="fr-FR" sz="1100" dirty="0"/>
              <a:t>en </a:t>
            </a:r>
            <a:r>
              <a:rPr lang="fr-FR" sz="1100" dirty="0">
                <a:solidFill>
                  <a:srgbClr val="FF0000"/>
                </a:solidFill>
              </a:rPr>
              <a:t>Afrique du Sud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248401" y="1901054"/>
            <a:ext cx="3971364" cy="1400383"/>
          </a:xfrm>
          <a:prstGeom prst="rect">
            <a:avLst/>
          </a:prstGeom>
          <a:solidFill>
            <a:srgbClr val="660066">
              <a:alpha val="5000"/>
            </a:srgbClr>
          </a:solidFill>
        </p:spPr>
        <p:txBody>
          <a:bodyPr wrap="square" rtlCol="0">
            <a:spAutoFit/>
          </a:bodyPr>
          <a:lstStyle/>
          <a:p>
            <a:pPr marL="688975" algn="ctr"/>
            <a:r>
              <a:rPr lang="fr-FR" sz="1300" dirty="0">
                <a:solidFill>
                  <a:srgbClr val="660066"/>
                </a:solidFill>
              </a:rPr>
              <a:t>La diversification économique s’améliore</a:t>
            </a:r>
            <a:r>
              <a:rPr lang="fr-FR" sz="1300" dirty="0"/>
              <a:t> </a:t>
            </a:r>
          </a:p>
          <a:p>
            <a:pPr marL="688975" algn="ctr"/>
            <a:r>
              <a:rPr lang="fr-FR" sz="1200" dirty="0"/>
              <a:t>au Maroc, en Tunisie, en Afrique du Sud,</a:t>
            </a:r>
          </a:p>
          <a:p>
            <a:pPr marL="688975" algn="ctr"/>
            <a:r>
              <a:rPr lang="fr-FR" sz="1200" dirty="0"/>
              <a:t>à Maurice, au Kenya et au Sénégal</a:t>
            </a:r>
          </a:p>
          <a:p>
            <a:pPr marL="974725" indent="-285750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rgbClr val="7030A0"/>
                </a:solidFill>
              </a:rPr>
              <a:t>Zone franche industrielle d'exportation, tourisme et externalisation </a:t>
            </a:r>
            <a:r>
              <a:rPr lang="fr-FR" sz="1050" dirty="0"/>
              <a:t>à </a:t>
            </a:r>
            <a:r>
              <a:rPr lang="fr-FR" sz="1200" dirty="0">
                <a:solidFill>
                  <a:srgbClr val="FF0000"/>
                </a:solidFill>
              </a:rPr>
              <a:t>Maurice</a:t>
            </a:r>
          </a:p>
          <a:p>
            <a:pPr marL="974725" indent="-285750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rgbClr val="7030A0"/>
                </a:solidFill>
              </a:rPr>
              <a:t>Production horticole </a:t>
            </a:r>
            <a:r>
              <a:rPr lang="fr-FR" sz="1050" dirty="0"/>
              <a:t>au </a:t>
            </a:r>
            <a:r>
              <a:rPr lang="fr-FR" sz="1200" dirty="0">
                <a:solidFill>
                  <a:srgbClr val="FF0000"/>
                </a:solidFill>
              </a:rPr>
              <a:t>Sénégal</a:t>
            </a:r>
          </a:p>
          <a:p>
            <a:pPr marL="974725" indent="-285750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rgbClr val="7030A0"/>
                </a:solidFill>
              </a:rPr>
              <a:t>Tourisme, télécoms et textile </a:t>
            </a:r>
            <a:r>
              <a:rPr lang="fr-FR" sz="1100" dirty="0"/>
              <a:t>au </a:t>
            </a:r>
            <a:r>
              <a:rPr lang="fr-FR" sz="1200" dirty="0">
                <a:solidFill>
                  <a:srgbClr val="FF0000"/>
                </a:solidFill>
              </a:rPr>
              <a:t>Maroc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10850" y="3439149"/>
            <a:ext cx="4108915" cy="1554272"/>
          </a:xfrm>
          <a:prstGeom prst="rect">
            <a:avLst/>
          </a:prstGeom>
          <a:solidFill>
            <a:schemeClr val="accent2">
              <a:lumMod val="50000"/>
              <a:alpha val="10000"/>
            </a:schemeClr>
          </a:solidFill>
        </p:spPr>
        <p:txBody>
          <a:bodyPr wrap="square" rtlCol="0">
            <a:spAutoFit/>
          </a:bodyPr>
          <a:lstStyle/>
          <a:p>
            <a:pPr marL="688975" algn="ctr"/>
            <a:r>
              <a:rPr lang="fr-FR" sz="1300" dirty="0">
                <a:solidFill>
                  <a:schemeClr val="accent2">
                    <a:lumMod val="50000"/>
                  </a:schemeClr>
                </a:solidFill>
              </a:rPr>
              <a:t>Des taux d'emprunt bas sont indispensables pour la transformation économique :</a:t>
            </a:r>
          </a:p>
          <a:p>
            <a:pPr marL="688975" algn="ctr"/>
            <a:r>
              <a:rPr lang="fr-FR" sz="1300" dirty="0">
                <a:solidFill>
                  <a:schemeClr val="accent2">
                    <a:lumMod val="50000"/>
                  </a:schemeClr>
                </a:solidFill>
              </a:rPr>
              <a:t>taux à un chiffre </a:t>
            </a:r>
          </a:p>
          <a:p>
            <a:pPr marL="688975" algn="ctr"/>
            <a:r>
              <a:rPr lang="fr-FR" sz="1100" dirty="0">
                <a:solidFill>
                  <a:srgbClr val="FF0000"/>
                </a:solidFill>
              </a:rPr>
              <a:t>en Côte d’Ivoire, au Sénégal, à Maurice </a:t>
            </a:r>
          </a:p>
          <a:p>
            <a:pPr marL="688975" algn="ctr"/>
            <a:r>
              <a:rPr lang="fr-FR" sz="1100" dirty="0">
                <a:solidFill>
                  <a:srgbClr val="FF0000"/>
                </a:solidFill>
              </a:rPr>
              <a:t>et en Afrique du Sud</a:t>
            </a:r>
          </a:p>
          <a:p>
            <a:pPr marL="688975" algn="ctr"/>
            <a:r>
              <a:rPr lang="fr-FR" sz="1000" dirty="0">
                <a:solidFill>
                  <a:srgbClr val="000000"/>
                </a:solidFill>
              </a:rPr>
              <a:t>mais toujours élevés, entre </a:t>
            </a:r>
            <a:r>
              <a:rPr lang="fr-FR" sz="1100" dirty="0">
                <a:solidFill>
                  <a:schemeClr val="accent3">
                    <a:lumMod val="50000"/>
                  </a:schemeClr>
                </a:solidFill>
              </a:rPr>
              <a:t>31 % </a:t>
            </a:r>
            <a:r>
              <a:rPr lang="fr-FR" sz="1000" dirty="0">
                <a:solidFill>
                  <a:srgbClr val="000000"/>
                </a:solidFill>
              </a:rPr>
              <a:t>et</a:t>
            </a:r>
            <a:r>
              <a:rPr lang="fr-FR" sz="1100" dirty="0">
                <a:solidFill>
                  <a:schemeClr val="accent3">
                    <a:lumMod val="50000"/>
                  </a:schemeClr>
                </a:solidFill>
              </a:rPr>
              <a:t> 57 % </a:t>
            </a:r>
            <a:r>
              <a:rPr lang="fr-FR" sz="1000" dirty="0">
                <a:solidFill>
                  <a:srgbClr val="000000"/>
                </a:solidFill>
              </a:rPr>
              <a:t>dans certains pays. </a:t>
            </a:r>
          </a:p>
          <a:p>
            <a:pPr marL="688975" algn="ctr"/>
            <a:r>
              <a:rPr lang="fr-FR" sz="1200" b="1" dirty="0">
                <a:solidFill>
                  <a:srgbClr val="7030A0"/>
                </a:solidFill>
              </a:rPr>
              <a:t>Les faibles taux d'inflation </a:t>
            </a:r>
            <a:r>
              <a:rPr lang="fr-F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dans ces pays rendent possibles les taux d’emprunt peu élevés</a:t>
            </a:r>
            <a:endParaRPr lang="fr-FR" sz="1100" dirty="0">
              <a:solidFill>
                <a:srgbClr val="8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316371" y="3555868"/>
            <a:ext cx="1719286" cy="2646878"/>
          </a:xfrm>
          <a:prstGeom prst="rect">
            <a:avLst/>
          </a:prstGeom>
          <a:solidFill>
            <a:srgbClr val="800000">
              <a:alpha val="1000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fr-FR" sz="1600" b="1" dirty="0">
              <a:solidFill>
                <a:srgbClr val="C5192D"/>
              </a:solidFill>
            </a:endParaRPr>
          </a:p>
          <a:p>
            <a:pPr algn="ctr"/>
            <a:r>
              <a:rPr lang="fr-FR" sz="1400" b="1" dirty="0">
                <a:solidFill>
                  <a:srgbClr val="C5192D"/>
                </a:solidFill>
              </a:rPr>
              <a:t>Amélioration </a:t>
            </a:r>
          </a:p>
          <a:p>
            <a:pPr algn="ctr"/>
            <a:r>
              <a:rPr lang="fr-FR" sz="1400" b="1" dirty="0">
                <a:solidFill>
                  <a:srgbClr val="C5192D"/>
                </a:solidFill>
              </a:rPr>
              <a:t>de la capacité d'innovation</a:t>
            </a:r>
          </a:p>
          <a:p>
            <a:pPr algn="ctr"/>
            <a:r>
              <a:rPr lang="fr-FR" sz="1200" b="1" dirty="0"/>
              <a:t>Les investissements massifs dans les pôles technologiques </a:t>
            </a:r>
            <a:endParaRPr lang="fr-FR" sz="1100" dirty="0">
              <a:solidFill>
                <a:srgbClr val="FF0000"/>
              </a:solidFill>
            </a:endParaRPr>
          </a:p>
          <a:p>
            <a:pPr algn="ctr"/>
            <a:r>
              <a:rPr lang="fr-FR" sz="1200" dirty="0"/>
              <a:t>en </a:t>
            </a:r>
            <a:r>
              <a:rPr lang="fr-FR" sz="1200" dirty="0">
                <a:solidFill>
                  <a:srgbClr val="C5192D"/>
                </a:solidFill>
              </a:rPr>
              <a:t>Afrique du Sud,</a:t>
            </a:r>
          </a:p>
          <a:p>
            <a:pPr algn="ctr"/>
            <a:r>
              <a:rPr lang="fr-FR" sz="1200" dirty="0"/>
              <a:t>au </a:t>
            </a:r>
            <a:r>
              <a:rPr lang="fr-FR" sz="1200" dirty="0">
                <a:solidFill>
                  <a:srgbClr val="C5192D"/>
                </a:solidFill>
              </a:rPr>
              <a:t>Kenya,</a:t>
            </a:r>
          </a:p>
          <a:p>
            <a:pPr algn="ctr"/>
            <a:r>
              <a:rPr lang="fr-FR" sz="1200" dirty="0"/>
              <a:t>au </a:t>
            </a:r>
            <a:r>
              <a:rPr lang="fr-FR" sz="1200" dirty="0">
                <a:solidFill>
                  <a:srgbClr val="C5192D"/>
                </a:solidFill>
              </a:rPr>
              <a:t>Sénégal </a:t>
            </a:r>
            <a:r>
              <a:rPr lang="fr-FR" sz="1100" dirty="0"/>
              <a:t>et en </a:t>
            </a:r>
            <a:r>
              <a:rPr lang="fr-FR" sz="1200" dirty="0">
                <a:solidFill>
                  <a:srgbClr val="C5192D"/>
                </a:solidFill>
              </a:rPr>
              <a:t>Tanzanie </a:t>
            </a:r>
          </a:p>
          <a:p>
            <a:pPr algn="ctr"/>
            <a:r>
              <a:rPr lang="fr-FR" sz="1200" b="1" dirty="0"/>
              <a:t>stimulent les innovations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110850" y="5026926"/>
            <a:ext cx="4108915" cy="1397443"/>
          </a:xfrm>
          <a:prstGeom prst="rect">
            <a:avLst/>
          </a:prstGeom>
          <a:solidFill>
            <a:srgbClr val="008000">
              <a:alpha val="10000"/>
            </a:srgbClr>
          </a:solidFill>
        </p:spPr>
        <p:txBody>
          <a:bodyPr wrap="square" rtlCol="0">
            <a:spAutoFit/>
          </a:bodyPr>
          <a:lstStyle/>
          <a:p>
            <a:pPr marL="688975" algn="ctr"/>
            <a:r>
              <a:rPr lang="fr-FR" sz="1300" dirty="0">
                <a:solidFill>
                  <a:srgbClr val="008000"/>
                </a:solidFill>
              </a:rPr>
              <a:t>L’indice des infrastructures en Afrique </a:t>
            </a:r>
            <a:r>
              <a:rPr lang="fr-FR" sz="1050" dirty="0">
                <a:solidFill>
                  <a:srgbClr val="008000"/>
                </a:solidFill>
              </a:rPr>
              <a:t>est</a:t>
            </a:r>
          </a:p>
          <a:p>
            <a:pPr marL="688975" algn="ctr"/>
            <a:r>
              <a:rPr lang="fr-FR" sz="1300" dirty="0">
                <a:solidFill>
                  <a:srgbClr val="008000"/>
                </a:solidFill>
              </a:rPr>
              <a:t>le plus élevé</a:t>
            </a:r>
            <a:r>
              <a:rPr lang="fr-FR" sz="1300" dirty="0"/>
              <a:t> </a:t>
            </a:r>
            <a:r>
              <a:rPr lang="fr-FR" sz="1050" dirty="0"/>
              <a:t>en </a:t>
            </a:r>
            <a:r>
              <a:rPr lang="fr-FR" sz="1100" dirty="0">
                <a:solidFill>
                  <a:schemeClr val="bg2">
                    <a:lumMod val="50000"/>
                  </a:schemeClr>
                </a:solidFill>
              </a:rPr>
              <a:t>Afrique du Sud, </a:t>
            </a:r>
            <a:r>
              <a:rPr lang="fr-FR" sz="1100" dirty="0"/>
              <a:t>à </a:t>
            </a:r>
            <a:r>
              <a:rPr lang="fr-FR" sz="1100" dirty="0">
                <a:solidFill>
                  <a:schemeClr val="bg2">
                    <a:lumMod val="50000"/>
                  </a:schemeClr>
                </a:solidFill>
              </a:rPr>
              <a:t>Maurice, </a:t>
            </a:r>
            <a:r>
              <a:rPr lang="fr-FR" sz="1100" dirty="0"/>
              <a:t>au </a:t>
            </a:r>
            <a:r>
              <a:rPr lang="fr-FR" sz="1100" dirty="0">
                <a:solidFill>
                  <a:schemeClr val="bg2">
                    <a:lumMod val="50000"/>
                  </a:schemeClr>
                </a:solidFill>
              </a:rPr>
              <a:t>Maroc </a:t>
            </a:r>
            <a:r>
              <a:rPr lang="fr-FR" sz="1100" dirty="0"/>
              <a:t>et à</a:t>
            </a:r>
            <a:r>
              <a:rPr lang="fr-FR" sz="1100" dirty="0">
                <a:solidFill>
                  <a:schemeClr val="bg2">
                    <a:lumMod val="50000"/>
                  </a:schemeClr>
                </a:solidFill>
              </a:rPr>
              <a:t> Cabo Verde</a:t>
            </a:r>
          </a:p>
          <a:p>
            <a:pPr marL="688975" algn="ctr"/>
            <a:r>
              <a:rPr lang="fr-FR" sz="1200" b="1" dirty="0">
                <a:solidFill>
                  <a:srgbClr val="008000"/>
                </a:solidFill>
              </a:rPr>
              <a:t> Les dépenses d’infrastructure élevées </a:t>
            </a:r>
            <a:r>
              <a:rPr lang="fr-FR" sz="1000" dirty="0"/>
              <a:t>en sont la cause </a:t>
            </a:r>
            <a:r>
              <a:rPr lang="fr-FR" sz="1200" dirty="0"/>
              <a:t> </a:t>
            </a:r>
            <a:r>
              <a:rPr lang="fr-FR" sz="1300" dirty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fr-FR" sz="1050" dirty="0">
                <a:solidFill>
                  <a:schemeClr val="bg2">
                    <a:lumMod val="50000"/>
                  </a:schemeClr>
                </a:solidFill>
              </a:rPr>
              <a:t>par ex., </a:t>
            </a:r>
            <a:r>
              <a:rPr lang="fr-FR" sz="1200" dirty="0">
                <a:solidFill>
                  <a:schemeClr val="bg2">
                    <a:lumMod val="50000"/>
                  </a:schemeClr>
                </a:solidFill>
              </a:rPr>
              <a:t>15 % du PIB à </a:t>
            </a:r>
            <a:r>
              <a:rPr lang="fr-FR" sz="1200" dirty="0">
                <a:solidFill>
                  <a:srgbClr val="FF0000"/>
                </a:solidFill>
              </a:rPr>
              <a:t>Cabo Verde</a:t>
            </a:r>
            <a:r>
              <a:rPr lang="fr-FR" sz="1300" dirty="0">
                <a:solidFill>
                  <a:schemeClr val="bg2">
                    <a:lumMod val="50000"/>
                  </a:schemeClr>
                </a:solidFill>
              </a:rPr>
              <a:t>)</a:t>
            </a:r>
          </a:p>
          <a:p>
            <a:pPr marL="688975">
              <a:spcBef>
                <a:spcPts val="100"/>
              </a:spcBef>
            </a:pPr>
            <a:r>
              <a:rPr lang="fr-FR" sz="1000" b="1" dirty="0"/>
              <a:t>L'écart en matière d'infrastructure est un obstacle dans de nombreux pays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37893" y="1912847"/>
            <a:ext cx="1671948" cy="1451436"/>
            <a:chOff x="3932514" y="2177140"/>
            <a:chExt cx="1901830" cy="1651000"/>
          </a:xfrm>
        </p:grpSpPr>
        <p:pic>
          <p:nvPicPr>
            <p:cNvPr id="25" name="Picture 24" descr="Orange gear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3991" y="2177140"/>
              <a:ext cx="1651000" cy="1651000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3932514" y="2400052"/>
              <a:ext cx="1901830" cy="936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fr-FR" sz="1300" b="1" dirty="0"/>
                <a:t>1.</a:t>
              </a:r>
              <a:r>
                <a:rPr lang="fr-FR" sz="1600" b="1" dirty="0"/>
                <a:t>  </a:t>
              </a:r>
            </a:p>
            <a:p>
              <a:pPr lvl="0" algn="ctr"/>
              <a:r>
                <a:rPr lang="fr-FR" sz="1050" b="1" dirty="0">
                  <a:solidFill>
                    <a:srgbClr val="800000"/>
                  </a:solidFill>
                </a:rPr>
                <a:t>Productivité multifactorielle</a:t>
              </a:r>
            </a:p>
            <a:p>
              <a:pPr lvl="0" algn="ctr"/>
              <a:r>
                <a:rPr lang="fr-FR" sz="1050" b="1" dirty="0">
                  <a:solidFill>
                    <a:srgbClr val="800000"/>
                  </a:solidFill>
                </a:rPr>
                <a:t> </a:t>
              </a:r>
              <a:r>
                <a:rPr lang="fr-FR" sz="1050" dirty="0"/>
                <a:t>améliorée 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-71336" y="3371874"/>
            <a:ext cx="1976335" cy="1479097"/>
            <a:chOff x="6090912" y="2143248"/>
            <a:chExt cx="2584823" cy="1936792"/>
          </a:xfrm>
        </p:grpSpPr>
        <p:pic>
          <p:nvPicPr>
            <p:cNvPr id="36" name="Picture 35" descr="Grey gear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87300">
              <a:off x="6400369" y="2143248"/>
              <a:ext cx="1936792" cy="1936792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6090912" y="2484103"/>
              <a:ext cx="2584823" cy="1192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80000"/>
                </a:lnSpc>
                <a:spcAft>
                  <a:spcPts val="0"/>
                </a:spcAft>
              </a:pPr>
              <a:r>
                <a:rPr lang="fr-FR" sz="1300" b="1" dirty="0"/>
                <a:t>2.</a:t>
              </a:r>
              <a:r>
                <a:rPr lang="fr-FR" sz="1400" b="1" dirty="0"/>
                <a:t>  </a:t>
              </a:r>
            </a:p>
            <a:p>
              <a:pPr lvl="0" algn="ctr">
                <a:lnSpc>
                  <a:spcPct val="80000"/>
                </a:lnSpc>
                <a:spcAft>
                  <a:spcPts val="0"/>
                </a:spcAft>
              </a:pPr>
              <a:r>
                <a:rPr lang="fr-FR" sz="1000" dirty="0"/>
                <a:t>Passage des </a:t>
              </a:r>
            </a:p>
            <a:p>
              <a:pPr lvl="0" algn="ctr">
                <a:lnSpc>
                  <a:spcPct val="80000"/>
                </a:lnSpc>
                <a:spcAft>
                  <a:spcPts val="0"/>
                </a:spcAft>
              </a:pPr>
              <a:r>
                <a:rPr lang="fr-FR" sz="1000" b="1" dirty="0">
                  <a:solidFill>
                    <a:srgbClr val="800000"/>
                  </a:solidFill>
                </a:rPr>
                <a:t>secteurs à faible </a:t>
              </a:r>
            </a:p>
            <a:p>
              <a:pPr lvl="0" algn="ctr">
                <a:lnSpc>
                  <a:spcPct val="80000"/>
                </a:lnSpc>
                <a:spcAft>
                  <a:spcPts val="0"/>
                </a:spcAft>
              </a:pPr>
              <a:r>
                <a:rPr lang="fr-FR" sz="1000" b="1" dirty="0">
                  <a:solidFill>
                    <a:srgbClr val="800000"/>
                  </a:solidFill>
                </a:rPr>
                <a:t>productivité aux </a:t>
              </a:r>
            </a:p>
            <a:p>
              <a:pPr lvl="0" algn="ctr">
                <a:lnSpc>
                  <a:spcPct val="80000"/>
                </a:lnSpc>
                <a:spcAft>
                  <a:spcPts val="0"/>
                </a:spcAft>
              </a:pPr>
              <a:r>
                <a:rPr lang="fr-FR" sz="1000" b="1" dirty="0">
                  <a:solidFill>
                    <a:srgbClr val="800000"/>
                  </a:solidFill>
                </a:rPr>
                <a:t>secteurs à forte </a:t>
              </a:r>
            </a:p>
            <a:p>
              <a:pPr lvl="0" algn="ctr">
                <a:lnSpc>
                  <a:spcPct val="80000"/>
                </a:lnSpc>
                <a:spcAft>
                  <a:spcPts val="0"/>
                </a:spcAft>
              </a:pPr>
              <a:r>
                <a:rPr lang="fr-FR" sz="1000" b="1" dirty="0">
                  <a:solidFill>
                    <a:srgbClr val="800000"/>
                  </a:solidFill>
                </a:rPr>
                <a:t>productivit</a:t>
              </a:r>
              <a:r>
                <a:rPr lang="fr-FR" sz="1050" b="1" dirty="0">
                  <a:solidFill>
                    <a:srgbClr val="800000"/>
                  </a:solidFill>
                </a:rPr>
                <a:t>é</a:t>
              </a:r>
            </a:p>
          </p:txBody>
        </p:sp>
      </p:grpSp>
      <p:pic>
        <p:nvPicPr>
          <p:cNvPr id="39" name="Picture 38" descr="Asset 13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8" y="4857138"/>
            <a:ext cx="1396996" cy="1396996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03826" y="5186597"/>
            <a:ext cx="1215399" cy="695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FR" sz="1300" b="1" dirty="0">
                <a:solidFill>
                  <a:srgbClr val="000000"/>
                </a:solidFill>
              </a:rPr>
              <a:t>3.</a:t>
            </a:r>
            <a:r>
              <a:rPr lang="fr-FR" sz="1600" b="1" dirty="0">
                <a:solidFill>
                  <a:srgbClr val="000000"/>
                </a:solidFill>
              </a:rPr>
              <a:t> </a:t>
            </a:r>
          </a:p>
          <a:p>
            <a:pPr algn="ctr">
              <a:lnSpc>
                <a:spcPct val="80000"/>
              </a:lnSpc>
            </a:pPr>
            <a:r>
              <a:rPr lang="fr-FR" sz="1100" b="1" dirty="0">
                <a:solidFill>
                  <a:srgbClr val="800000"/>
                </a:solidFill>
              </a:rPr>
              <a:t>Compétitivité globale </a:t>
            </a:r>
          </a:p>
          <a:p>
            <a:pPr algn="ctr">
              <a:lnSpc>
                <a:spcPct val="80000"/>
              </a:lnSpc>
            </a:pPr>
            <a:r>
              <a:rPr lang="fr-FR" sz="1100" dirty="0"/>
              <a:t>améliorée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5423250" y="1920155"/>
            <a:ext cx="1596675" cy="1524158"/>
            <a:chOff x="6096003" y="5165279"/>
            <a:chExt cx="1602012" cy="1602012"/>
          </a:xfrm>
        </p:grpSpPr>
        <p:pic>
          <p:nvPicPr>
            <p:cNvPr id="43" name="Picture 42" descr="Asset 1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3" y="5165279"/>
              <a:ext cx="1602012" cy="1602012"/>
            </a:xfrm>
            <a:prstGeom prst="rect">
              <a:avLst/>
            </a:prstGeom>
          </p:spPr>
        </p:pic>
        <p:grpSp>
          <p:nvGrpSpPr>
            <p:cNvPr id="44" name="Group 43"/>
            <p:cNvGrpSpPr/>
            <p:nvPr/>
          </p:nvGrpSpPr>
          <p:grpSpPr>
            <a:xfrm>
              <a:off x="6253594" y="5459200"/>
              <a:ext cx="1298987" cy="1008742"/>
              <a:chOff x="6362446" y="5740401"/>
              <a:chExt cx="1298987" cy="1008742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6502400" y="5740401"/>
                <a:ext cx="1008742" cy="100874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6362446" y="5769166"/>
                <a:ext cx="1298987" cy="834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lnSpc>
                    <a:spcPct val="80000"/>
                  </a:lnSpc>
                </a:pPr>
                <a:r>
                  <a:rPr lang="fr-FR" sz="1300" b="1" dirty="0">
                    <a:solidFill>
                      <a:srgbClr val="000000"/>
                    </a:solidFill>
                  </a:rPr>
                  <a:t>4.  </a:t>
                </a:r>
              </a:p>
              <a:p>
                <a:pPr lvl="0" algn="ctr">
                  <a:lnSpc>
                    <a:spcPct val="80000"/>
                  </a:lnSpc>
                </a:pPr>
                <a:r>
                  <a:rPr lang="fr-FR" sz="1100" dirty="0"/>
                  <a:t>Promotion </a:t>
                </a:r>
              </a:p>
              <a:p>
                <a:pPr lvl="0" algn="ctr">
                  <a:lnSpc>
                    <a:spcPct val="80000"/>
                  </a:lnSpc>
                </a:pPr>
                <a:r>
                  <a:rPr lang="fr-FR" sz="1100" dirty="0"/>
                  <a:t>de la</a:t>
                </a:r>
              </a:p>
              <a:p>
                <a:pPr lvl="0" algn="ctr">
                  <a:lnSpc>
                    <a:spcPct val="80000"/>
                  </a:lnSpc>
                </a:pPr>
                <a:r>
                  <a:rPr lang="fr-FR" sz="1100" b="1" dirty="0">
                    <a:solidFill>
                      <a:srgbClr val="800000"/>
                    </a:solidFill>
                  </a:rPr>
                  <a:t> résilience   économique </a:t>
                </a:r>
                <a:r>
                  <a:rPr lang="fr-FR" sz="1100" dirty="0">
                    <a:solidFill>
                      <a:srgbClr val="000000"/>
                    </a:solidFill>
                  </a:rPr>
                  <a:t> </a:t>
                </a: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5486498" y="3477864"/>
            <a:ext cx="1378360" cy="1322822"/>
            <a:chOff x="9599663" y="372507"/>
            <a:chExt cx="1378360" cy="1322822"/>
          </a:xfrm>
        </p:grpSpPr>
        <p:sp>
          <p:nvSpPr>
            <p:cNvPr id="4" name="Oval 3"/>
            <p:cNvSpPr/>
            <p:nvPr/>
          </p:nvSpPr>
          <p:spPr>
            <a:xfrm>
              <a:off x="9844550" y="594272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9599663" y="372507"/>
              <a:ext cx="1378360" cy="1322822"/>
              <a:chOff x="4178311" y="4796447"/>
              <a:chExt cx="1845124" cy="1845124"/>
            </a:xfrm>
          </p:grpSpPr>
          <p:pic>
            <p:nvPicPr>
              <p:cNvPr id="48" name="Picture 47" descr="Brown gear.pdf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78311" y="4796447"/>
                <a:ext cx="1845124" cy="1845124"/>
              </a:xfrm>
              <a:prstGeom prst="rect">
                <a:avLst/>
              </a:prstGeom>
            </p:spPr>
          </p:pic>
          <p:sp>
            <p:nvSpPr>
              <p:cNvPr id="49" name="TextBox 48"/>
              <p:cNvSpPr txBox="1"/>
              <p:nvPr/>
            </p:nvSpPr>
            <p:spPr>
              <a:xfrm>
                <a:off x="4475419" y="5299203"/>
                <a:ext cx="1246501" cy="935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lnSpc>
                    <a:spcPct val="80000"/>
                  </a:lnSpc>
                </a:pPr>
                <a:r>
                  <a:rPr lang="fr-FR" sz="1300" b="1" dirty="0"/>
                  <a:t>5</a:t>
                </a:r>
                <a:r>
                  <a:rPr lang="fr-FR" sz="1300" dirty="0"/>
                  <a:t>.  </a:t>
                </a:r>
              </a:p>
              <a:p>
                <a:pPr lvl="0" algn="ctr">
                  <a:lnSpc>
                    <a:spcPct val="80000"/>
                  </a:lnSpc>
                </a:pPr>
                <a:r>
                  <a:rPr lang="fr-FR" sz="850" b="1" dirty="0">
                    <a:solidFill>
                      <a:srgbClr val="800000"/>
                    </a:solidFill>
                  </a:rPr>
                  <a:t>Le coût de production </a:t>
                </a:r>
                <a:r>
                  <a:rPr lang="fr-FR" sz="850" dirty="0"/>
                  <a:t>reste en moyenne encore élevé</a:t>
                </a:r>
              </a:p>
            </p:txBody>
          </p:sp>
        </p:grpSp>
      </p:grpSp>
      <p:grpSp>
        <p:nvGrpSpPr>
          <p:cNvPr id="51" name="Group 50"/>
          <p:cNvGrpSpPr/>
          <p:nvPr/>
        </p:nvGrpSpPr>
        <p:grpSpPr>
          <a:xfrm>
            <a:off x="5431119" y="4875261"/>
            <a:ext cx="1513962" cy="1448597"/>
            <a:chOff x="1161138" y="2857493"/>
            <a:chExt cx="2019308" cy="2019308"/>
          </a:xfrm>
        </p:grpSpPr>
        <p:pic>
          <p:nvPicPr>
            <p:cNvPr id="52" name="Picture 51" descr="Green gear_2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1138" y="2857493"/>
              <a:ext cx="2019308" cy="2019308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1359121" y="3300307"/>
              <a:ext cx="1610133" cy="1041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80000"/>
                </a:lnSpc>
              </a:pPr>
              <a:r>
                <a:rPr lang="fr-FR" sz="1300" b="1" dirty="0">
                  <a:solidFill>
                    <a:srgbClr val="000000"/>
                  </a:solidFill>
                </a:rPr>
                <a:t>6.</a:t>
              </a:r>
              <a:r>
                <a:rPr lang="fr-FR" sz="1400" b="1" dirty="0">
                  <a:solidFill>
                    <a:srgbClr val="000000"/>
                  </a:solidFill>
                </a:rPr>
                <a:t>  </a:t>
              </a:r>
            </a:p>
            <a:p>
              <a:pPr lvl="0" algn="ctr">
                <a:lnSpc>
                  <a:spcPct val="80000"/>
                </a:lnSpc>
              </a:pPr>
              <a:r>
                <a:rPr lang="fr-FR" sz="850" dirty="0">
                  <a:solidFill>
                    <a:srgbClr val="000000"/>
                  </a:solidFill>
                </a:rPr>
                <a:t>Progrès dans le </a:t>
              </a:r>
              <a:r>
                <a:rPr lang="fr-FR" sz="850" b="1" dirty="0">
                  <a:solidFill>
                    <a:srgbClr val="800000"/>
                  </a:solidFill>
                </a:rPr>
                <a:t>développement </a:t>
              </a:r>
            </a:p>
            <a:p>
              <a:pPr lvl="0" algn="ctr">
                <a:lnSpc>
                  <a:spcPct val="80000"/>
                </a:lnSpc>
              </a:pPr>
              <a:r>
                <a:rPr lang="fr-FR" sz="850" b="1" dirty="0">
                  <a:solidFill>
                    <a:srgbClr val="800000"/>
                  </a:solidFill>
                </a:rPr>
                <a:t>des </a:t>
              </a:r>
            </a:p>
            <a:p>
              <a:pPr lvl="0" algn="ctr">
                <a:lnSpc>
                  <a:spcPct val="80000"/>
                </a:lnSpc>
              </a:pPr>
              <a:r>
                <a:rPr lang="fr-FR" sz="850" b="1" dirty="0">
                  <a:solidFill>
                    <a:srgbClr val="800000"/>
                  </a:solidFill>
                </a:rPr>
                <a:t>infrastructures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0219765" y="2063064"/>
            <a:ext cx="1866392" cy="1772080"/>
            <a:chOff x="5134428" y="2975433"/>
            <a:chExt cx="2394858" cy="2394858"/>
          </a:xfrm>
        </p:grpSpPr>
        <p:pic>
          <p:nvPicPr>
            <p:cNvPr id="55" name="Picture 54" descr="Magenta gear.pdf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4428" y="2975433"/>
              <a:ext cx="2394858" cy="2394858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>
              <a:off x="5241350" y="3398102"/>
              <a:ext cx="2159003" cy="1371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80000"/>
                </a:lnSpc>
              </a:pPr>
              <a:r>
                <a:rPr lang="fr-FR" sz="1300" b="1" dirty="0">
                  <a:solidFill>
                    <a:srgbClr val="800000"/>
                  </a:solidFill>
                </a:rPr>
                <a:t>7.  </a:t>
              </a:r>
            </a:p>
            <a:p>
              <a:pPr lvl="0" algn="ctr">
                <a:lnSpc>
                  <a:spcPct val="80000"/>
                </a:lnSpc>
              </a:pPr>
              <a:r>
                <a:rPr lang="fr-FR" sz="1000" b="1" dirty="0">
                  <a:solidFill>
                    <a:srgbClr val="800000"/>
                  </a:solidFill>
                </a:rPr>
                <a:t>Innovation </a:t>
              </a:r>
            </a:p>
            <a:p>
              <a:pPr lvl="0" algn="ctr">
                <a:lnSpc>
                  <a:spcPct val="80000"/>
                </a:lnSpc>
              </a:pPr>
              <a:r>
                <a:rPr lang="fr-FR" sz="1000" dirty="0"/>
                <a:t>valorisée, </a:t>
              </a:r>
            </a:p>
            <a:p>
              <a:pPr lvl="0" algn="ctr">
                <a:lnSpc>
                  <a:spcPct val="80000"/>
                </a:lnSpc>
              </a:pPr>
              <a:r>
                <a:rPr lang="fr-FR" sz="1000" dirty="0"/>
                <a:t>mais faible </a:t>
              </a:r>
            </a:p>
            <a:p>
              <a:pPr lvl="0" algn="ctr">
                <a:lnSpc>
                  <a:spcPct val="80000"/>
                </a:lnSpc>
              </a:pPr>
              <a:r>
                <a:rPr lang="fr-FR" sz="1000" dirty="0"/>
                <a:t>investissement </a:t>
              </a:r>
            </a:p>
            <a:p>
              <a:pPr lvl="0" algn="ctr">
                <a:lnSpc>
                  <a:spcPct val="80000"/>
                </a:lnSpc>
              </a:pPr>
              <a:r>
                <a:rPr lang="fr-FR" sz="1000" dirty="0"/>
                <a:t>en recherche et </a:t>
              </a:r>
            </a:p>
            <a:p>
              <a:pPr lvl="0" algn="ctr">
                <a:lnSpc>
                  <a:spcPct val="80000"/>
                </a:lnSpc>
              </a:pPr>
              <a:r>
                <a:rPr lang="fr-FR" sz="1000" dirty="0"/>
                <a:t>développement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5885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87497" y="6207499"/>
            <a:ext cx="11610258" cy="6964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aphicFrame>
        <p:nvGraphicFramePr>
          <p:cNvPr id="23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107664"/>
              </p:ext>
            </p:extLst>
          </p:nvPr>
        </p:nvGraphicFramePr>
        <p:xfrm>
          <a:off x="262195" y="2064116"/>
          <a:ext cx="11569290" cy="4804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51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954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203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2030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68808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762271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rgbClr val="203A4E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600" b="0" kern="1200" dirty="0">
                          <a:solidFill>
                            <a:srgbClr val="203A4E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400" b="0" kern="1200" dirty="0">
                          <a:solidFill>
                            <a:srgbClr val="203A4E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 dirty="0">
                          <a:solidFill>
                            <a:srgbClr val="203A4E"/>
                          </a:solidFill>
                          <a:latin typeface="+mn-lt"/>
                          <a:ea typeface="+mn-ea"/>
                          <a:cs typeface="+mn-cs"/>
                        </a:rPr>
                        <a:t>Dans la plupart des pays émergents, la transformation économique structurelle s’est accompagnée d'une amélioration du développement humain et vice-versa, par ex., </a:t>
                      </a:r>
                      <a:endParaRPr lang="en-US" sz="1200" b="0" i="1" kern="1200" dirty="0">
                        <a:solidFill>
                          <a:srgbClr val="203A4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à Maurice, au Gabon et en Afrique du Sud</a:t>
                      </a:r>
                      <a:r>
                        <a:rPr lang="en-US" sz="1200" b="1" i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  <a:p>
                      <a:endParaRPr lang="en-US" sz="1300" dirty="0"/>
                    </a:p>
                  </a:txBody>
                  <a:tcPr>
                    <a:solidFill>
                      <a:schemeClr val="bg2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b="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noProof="0" dirty="0">
                          <a:solidFill>
                            <a:schemeClr val="tx1"/>
                          </a:solidFill>
                        </a:rPr>
                        <a:t>2.</a:t>
                      </a:r>
                      <a:r>
                        <a:rPr lang="fr-FR" sz="2800" b="1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2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L’augmentation des investissements dans l'éducation donne des résultats améliorés </a:t>
                      </a:r>
                      <a:r>
                        <a:rPr lang="fr-FR" sz="105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(par ex., </a:t>
                      </a:r>
                      <a:r>
                        <a:rPr lang="fr-FR" sz="1050" b="1" kern="1200" noProof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en Côte d'Ivoire, en</a:t>
                      </a:r>
                      <a:r>
                        <a:rPr lang="fr-FR" sz="1050" b="1" kern="1200" baseline="0" noProof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050" b="1" kern="1200" noProof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Éthiopie et au Kenya</a:t>
                      </a:r>
                      <a:r>
                        <a:rPr lang="fr-FR" sz="1050" b="0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fr-FR" sz="12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MAIS la qualité de l’enseignement, les taux de passage d’un cycle à l’autre et le renforcement des compétences méritent de bénéficier d'une priorité stratégique.</a:t>
                      </a:r>
                      <a:endParaRPr lang="fr-FR" sz="12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kern="1200" noProof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r>
                        <a:rPr lang="fr-FR" sz="2800" b="1" kern="1200" noProof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fr-FR" sz="1200" b="0" kern="1200" noProof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L’accroissement des investissements dans les secteurs de la santé génère des dividendes </a:t>
                      </a:r>
                      <a:r>
                        <a:rPr lang="fr-FR" sz="1000" b="0" kern="1200" baseline="0" noProof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(par ex., </a:t>
                      </a:r>
                      <a:r>
                        <a:rPr lang="fr-FR" sz="1000" b="1" kern="1200" baseline="0" noProof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à Maurice et à Cabo Verde</a:t>
                      </a:r>
                      <a:r>
                        <a:rPr lang="fr-FR" sz="1000" b="0" kern="1200" baseline="0" noProof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), </a:t>
                      </a:r>
                      <a:r>
                        <a:rPr lang="fr-FR" sz="1200" b="0" kern="1200" noProof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MAIS des mesures accélérées sont nécessaires pour une population plus productive et en bonne santé.</a:t>
                      </a:r>
                      <a:endParaRPr lang="fr-FR" sz="1200" b="0" noProof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  <a:alpha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endParaRPr lang="fr-FR" sz="14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fr-FR" sz="12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Exemples probants de protection sociale en Afrique </a:t>
                      </a:r>
                      <a:endParaRPr lang="fr-FR" sz="1200" b="0" kern="1200" noProof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fr-FR" sz="1200" b="1" kern="1200" noProof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Cabo Verde :</a:t>
                      </a:r>
                      <a:r>
                        <a:rPr lang="fr-FR" sz="1200" b="0" kern="1200" baseline="0" noProof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kern="1200" noProof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expansion du système des retraites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fr-FR" sz="1200" b="1" kern="1200" noProof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Sénégal : </a:t>
                      </a:r>
                      <a:r>
                        <a:rPr lang="fr-FR" sz="1200" b="0" i="1" kern="1200" noProof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Régime des allocations familiales</a:t>
                      </a:r>
                      <a:r>
                        <a:rPr lang="fr-FR" sz="1200" b="0" kern="1200" noProof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et couverture universelle des soins de santé</a:t>
                      </a:r>
                      <a:endParaRPr lang="fr-FR" sz="1200" b="0" i="0" kern="1200" noProof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rtl="0">
                        <a:buFont typeface="Arial"/>
                        <a:buChar char="•"/>
                      </a:pPr>
                      <a:r>
                        <a:rPr lang="fr-FR" sz="1200" b="1" i="0" kern="1200" noProof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Tanzanie :</a:t>
                      </a:r>
                      <a:r>
                        <a:rPr lang="fr-FR" sz="1200" b="0" i="0" kern="1200" noProof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Fonds d'action sociale</a:t>
                      </a:r>
                    </a:p>
                    <a:p>
                      <a:pPr marL="285750" indent="-285750" rtl="0">
                        <a:buFont typeface="Arial"/>
                        <a:buChar char="•"/>
                      </a:pPr>
                      <a:r>
                        <a:rPr lang="fr-FR" sz="1200" b="1" i="0" kern="1200" noProof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Éthiopie :</a:t>
                      </a:r>
                      <a:r>
                        <a:rPr lang="fr-FR" sz="1200" b="0" i="0" kern="1200" baseline="0" noProof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0" kern="1200" noProof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Programme de filet de sécurité productif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fr-FR" sz="1200" b="1" i="0" kern="1200" noProof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Ouganda : </a:t>
                      </a:r>
                      <a:r>
                        <a:rPr lang="fr-FR" sz="1200" b="0" i="0" kern="1200" noProof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Programme d’aide sociale pour l’autonomisation des femmes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fr-FR" sz="1200" b="1" i="0" kern="1200" noProof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Maurice : </a:t>
                      </a:r>
                      <a:r>
                        <a:rPr lang="fr-FR" sz="1200" b="0" i="0" kern="1200" noProof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Pension de retraite de base</a:t>
                      </a:r>
                      <a:r>
                        <a:rPr lang="fr-FR" sz="1200" b="0" i="1" kern="1200" noProof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( Basic Retirement</a:t>
                      </a:r>
                      <a:r>
                        <a:rPr lang="fr-FR" sz="1200" b="0" i="1" kern="1200" baseline="0" noProof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noProof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Pension</a:t>
                      </a:r>
                      <a:r>
                        <a:rPr lang="fr-FR" sz="1200" b="0" i="0" kern="1200" noProof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fr-FR" sz="1200" b="1" i="0" kern="1200" noProof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Afrique</a:t>
                      </a:r>
                      <a:r>
                        <a:rPr lang="fr-FR" sz="1200" b="1" i="0" kern="1200" baseline="0" noProof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du Sud : </a:t>
                      </a:r>
                      <a:r>
                        <a:rPr lang="fr-FR" sz="1200" b="0" i="0" kern="1200" noProof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système de protection sociale à large assise</a:t>
                      </a:r>
                      <a:endParaRPr lang="fr-FR" sz="1200" b="0" noProof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9885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</a:t>
                      </a:r>
                      <a:r>
                        <a:rPr lang="en-US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L’autonomisation et le développement des jeunes est un outil essentiel pour accélérer l'émergence.  [L’initiative </a:t>
                      </a:r>
                      <a:r>
                        <a:rPr lang="fr-FR" sz="12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Youth Connekt</a:t>
                      </a:r>
                      <a:r>
                        <a:rPr lang="fr-FR" sz="12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au </a:t>
                      </a:r>
                      <a:r>
                        <a:rPr lang="fr-FR" sz="1200" b="1" kern="1200" noProof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Rwanda</a:t>
                      </a:r>
                      <a:r>
                        <a:rPr lang="fr-FR" sz="12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le </a:t>
                      </a:r>
                      <a:r>
                        <a:rPr lang="fr-FR" sz="12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Service national des jeunes</a:t>
                      </a:r>
                      <a:r>
                        <a:rPr lang="fr-FR" sz="12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au </a:t>
                      </a:r>
                      <a:r>
                        <a:rPr lang="fr-FR" sz="1200" kern="1200" noProof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Nigéria</a:t>
                      </a:r>
                      <a:r>
                        <a:rPr lang="fr-FR" sz="1200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et le </a:t>
                      </a:r>
                      <a:r>
                        <a:rPr lang="fr-FR" sz="12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Projet Shongai </a:t>
                      </a:r>
                      <a:r>
                        <a:rPr lang="fr-FR" sz="12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 </a:t>
                      </a:r>
                      <a:r>
                        <a:rPr lang="fr-FR" sz="1200" b="1" kern="1200" noProof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Bénin</a:t>
                      </a:r>
                      <a:r>
                        <a:rPr lang="fr-FR" sz="12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].</a:t>
                      </a:r>
                      <a:endParaRPr lang="fr-FR" sz="1200" noProof="0" dirty="0"/>
                    </a:p>
                  </a:txBody>
                  <a:tcPr>
                    <a:solidFill>
                      <a:schemeClr val="bg2">
                        <a:lumMod val="7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  <a:r>
                        <a:rPr lang="fr-FR" sz="20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fr-FR" sz="12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 poursuite plus dynamique des programmes d'inclusion sociale et de développement communautaire </a:t>
                      </a:r>
                      <a:r>
                        <a:rPr lang="fr-FR" sz="105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[PUDC – </a:t>
                      </a:r>
                      <a:r>
                        <a:rPr lang="fr-FR" sz="1050" b="1" kern="1200" noProof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Sénégal </a:t>
                      </a:r>
                      <a:r>
                        <a:rPr lang="fr-FR" sz="105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 les programmes de travail décent en </a:t>
                      </a:r>
                      <a:r>
                        <a:rPr lang="fr-FR" sz="1050" b="1" kern="1200" noProof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Afrique du Sud </a:t>
                      </a:r>
                      <a:r>
                        <a:rPr lang="fr-FR" sz="105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 le programme VUP au  </a:t>
                      </a:r>
                      <a:r>
                        <a:rPr lang="fr-FR" sz="1050" b="1" kern="1200" noProof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Rwanda</a:t>
                      </a:r>
                      <a:r>
                        <a:rPr lang="fr-FR" sz="1050" b="0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05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 le fonds de péréquation du </a:t>
                      </a:r>
                      <a:r>
                        <a:rPr lang="fr-FR" sz="1050" b="1" kern="1200" noProof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Kenya</a:t>
                      </a:r>
                      <a:r>
                        <a:rPr lang="fr-FR" sz="1050" b="0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05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 le régime de retraite du Zanzibar en</a:t>
                      </a:r>
                      <a:r>
                        <a:rPr lang="fr-FR" sz="1050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050" b="1" kern="1200" baseline="0" noProof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Tanzanie</a:t>
                      </a:r>
                      <a:r>
                        <a:rPr lang="fr-FR" sz="105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].</a:t>
                      </a:r>
                      <a:endParaRPr lang="fr-FR" sz="1050" noProof="0" dirty="0"/>
                    </a:p>
                  </a:txBody>
                  <a:tcPr>
                    <a:solidFill>
                      <a:schemeClr val="bg2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noProof="0" dirty="0">
                          <a:solidFill>
                            <a:srgbClr val="000000"/>
                          </a:solidFill>
                        </a:rPr>
                        <a:t>4.</a:t>
                      </a:r>
                      <a:r>
                        <a:rPr lang="fr-FR" sz="2000" b="1" noProof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fr-FR" sz="1200" b="1" kern="1200" noProof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fr-FR" sz="1200" b="0" kern="1200" noProof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L’élargissement des</a:t>
                      </a:r>
                      <a:r>
                        <a:rPr lang="fr-FR" sz="1200" b="0" kern="1200" baseline="0" noProof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kern="1200" noProof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programmes de protection sociale et de la couverture sociale favorise l’inclusion et aide à réduire la pauvreté et l'inégalité des revenus</a:t>
                      </a:r>
                      <a:r>
                        <a:rPr lang="fr-FR" sz="1300" b="0" kern="1200" noProof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fr-FR" sz="1300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  <a:alpha val="7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5806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</a:t>
                      </a:r>
                      <a:r>
                        <a:rPr lang="en-US" sz="28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L’Afrique continue de combler l'écart entre les genres, MAIS l’inégalité de genre sur le marché du travail </a:t>
                      </a:r>
                      <a:r>
                        <a:rPr lang="fr-F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coûté à elle seule à l’Afrique subsaharienne près de </a:t>
                      </a:r>
                      <a:r>
                        <a:rPr lang="fr-FR" sz="12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105 milliards de dollars US </a:t>
                      </a:r>
                      <a:r>
                        <a:rPr lang="fr-F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2014, soit 6 % de son PIB</a:t>
                      </a:r>
                      <a:r>
                        <a:rPr lang="en-US" sz="1200" b="1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US" sz="1200" b="0" dirty="0"/>
                    </a:p>
                  </a:txBody>
                  <a:tcPr marT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943639" y="6400801"/>
            <a:ext cx="96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Helvetica"/>
              </a:rPr>
              <a:t>11 / 16</a:t>
            </a: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483555" y="805226"/>
            <a:ext cx="10337592" cy="6277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rgbClr val="0070C0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fr-FR" sz="3200" dirty="0">
                <a:latin typeface="Helvetica"/>
              </a:rPr>
              <a:t>Stratégies et politiques d’émergence</a:t>
            </a:r>
          </a:p>
        </p:txBody>
      </p:sp>
      <p:sp>
        <p:nvSpPr>
          <p:cNvPr id="7" name="Rectangle 6"/>
          <p:cNvSpPr/>
          <p:nvPr/>
        </p:nvSpPr>
        <p:spPr>
          <a:xfrm>
            <a:off x="203826" y="-9407"/>
            <a:ext cx="28630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  <a:latin typeface="Helvetica"/>
              </a:rPr>
              <a:t>C.  Stratégies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96669" y="1359133"/>
            <a:ext cx="7753654" cy="537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</a:rPr>
              <a:t>C.5 </a:t>
            </a:r>
            <a:r>
              <a:rPr lang="fr-FR" sz="2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</a:rPr>
              <a:t>Politiques de développement social et humain</a:t>
            </a:r>
          </a:p>
        </p:txBody>
      </p:sp>
      <p:pic>
        <p:nvPicPr>
          <p:cNvPr id="8" name="Multifactor productivity.png" descr="/Users/SebastianVenable/Dropbox/UNDP/UNDP OCADER/Conferences/Emergence conference/Multifactor productivity.png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067" y="2340230"/>
            <a:ext cx="2945448" cy="1599648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9142413" y="4243060"/>
            <a:ext cx="0" cy="2176823"/>
          </a:xfrm>
          <a:prstGeom prst="line">
            <a:avLst/>
          </a:prstGeom>
          <a:ln w="38100">
            <a:solidFill>
              <a:schemeClr val="bg2">
                <a:lumMod val="75000"/>
                <a:alpha val="7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732681" y="4217581"/>
            <a:ext cx="5184389" cy="4807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Left-Right Arrow 23"/>
          <p:cNvSpPr/>
          <p:nvPr/>
        </p:nvSpPr>
        <p:spPr>
          <a:xfrm>
            <a:off x="8909880" y="5350414"/>
            <a:ext cx="520884" cy="320762"/>
          </a:xfrm>
          <a:prstGeom prst="leftRightArrow">
            <a:avLst/>
          </a:prstGeom>
          <a:solidFill>
            <a:schemeClr val="bg2">
              <a:lumMod val="25000"/>
              <a:alpha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Isosceles Triangle 24"/>
          <p:cNvSpPr/>
          <p:nvPr/>
        </p:nvSpPr>
        <p:spPr>
          <a:xfrm rot="5400000">
            <a:off x="4146221" y="2928886"/>
            <a:ext cx="1060704" cy="274711"/>
          </a:xfrm>
          <a:prstGeom prst="triangle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27" name="Isosceles Triangle 26"/>
          <p:cNvSpPr/>
          <p:nvPr/>
        </p:nvSpPr>
        <p:spPr>
          <a:xfrm rot="10800000">
            <a:off x="7448226" y="4080706"/>
            <a:ext cx="1060704" cy="274711"/>
          </a:xfrm>
          <a:prstGeom prst="triangle">
            <a:avLst/>
          </a:prstGeom>
          <a:solidFill>
            <a:schemeClr val="bg2">
              <a:lumMod val="25000"/>
              <a:alpha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28" name="Isosceles Triangle 27"/>
          <p:cNvSpPr/>
          <p:nvPr/>
        </p:nvSpPr>
        <p:spPr>
          <a:xfrm rot="10800000">
            <a:off x="2720549" y="5989824"/>
            <a:ext cx="1060704" cy="274711"/>
          </a:xfrm>
          <a:prstGeom prst="triangle">
            <a:avLst/>
          </a:prstGeom>
          <a:solidFill>
            <a:schemeClr val="bg2">
              <a:lumMod val="25000"/>
              <a:alpha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715217" y="4210597"/>
            <a:ext cx="5428" cy="2647403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Isosceles Triangle 32"/>
          <p:cNvSpPr/>
          <p:nvPr/>
        </p:nvSpPr>
        <p:spPr>
          <a:xfrm rot="16200000" flipH="1">
            <a:off x="6292931" y="5399890"/>
            <a:ext cx="1060704" cy="274711"/>
          </a:xfrm>
          <a:prstGeom prst="triangle">
            <a:avLst/>
          </a:prstGeom>
          <a:solidFill>
            <a:schemeClr val="bg2">
              <a:lumMod val="25000"/>
              <a:alpha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4" name="Right Arrow 3"/>
          <p:cNvSpPr/>
          <p:nvPr/>
        </p:nvSpPr>
        <p:spPr>
          <a:xfrm>
            <a:off x="1450897" y="2595956"/>
            <a:ext cx="428466" cy="941363"/>
          </a:xfrm>
          <a:prstGeom prst="rightArrow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093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30429" y="6344907"/>
            <a:ext cx="96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Helvetica"/>
              </a:rPr>
              <a:t>12 / 16</a:t>
            </a: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696599" y="805226"/>
            <a:ext cx="10337592" cy="6277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rgbClr val="0070C0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fr-FR" sz="3200" dirty="0">
                <a:latin typeface="Helvetica"/>
              </a:rPr>
              <a:t>Stratégies et politiques d’émergence</a:t>
            </a:r>
          </a:p>
        </p:txBody>
      </p:sp>
      <p:sp>
        <p:nvSpPr>
          <p:cNvPr id="7" name="Rectangle 6"/>
          <p:cNvSpPr/>
          <p:nvPr/>
        </p:nvSpPr>
        <p:spPr>
          <a:xfrm>
            <a:off x="203826" y="-9407"/>
            <a:ext cx="28630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  <a:latin typeface="Helvetica"/>
              </a:rPr>
              <a:t>D.  Stratégies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06714" y="1359133"/>
            <a:ext cx="924737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</a:rPr>
              <a:t>D1</a:t>
            </a:r>
            <a:r>
              <a:rPr lang="fr-FR" i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</a:rPr>
              <a:t>. Gouvernance, politiques institutionnelles et économie politique de l’émergence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25340" y="3805326"/>
            <a:ext cx="4966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/>
              <a:t>1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308929" y="2585357"/>
            <a:ext cx="2331362" cy="3610416"/>
          </a:xfrm>
          <a:prstGeom prst="rect">
            <a:avLst/>
          </a:prstGeom>
          <a:solidFill>
            <a:srgbClr val="008000">
              <a:alpha val="7000"/>
            </a:srgbClr>
          </a:solidFill>
          <a:ln>
            <a:noFill/>
          </a:ln>
          <a:effectLst>
            <a:outerShdw blurRad="38100" dist="25400" dir="2700000" algn="br" rotWithShape="0">
              <a:srgbClr val="000000">
                <a:alpha val="1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5192D"/>
                </a:solidFill>
              </a:rPr>
              <a:t>La plupart des pays où la corruption est sévèrement contrôlée ont un indice de développement humain élevé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1148098" y="3341537"/>
            <a:ext cx="3092231" cy="1856393"/>
            <a:chOff x="337581" y="3316419"/>
            <a:chExt cx="3092231" cy="991392"/>
          </a:xfrm>
          <a:solidFill>
            <a:srgbClr val="008000">
              <a:alpha val="7000"/>
            </a:srgbClr>
          </a:solidFill>
        </p:grpSpPr>
        <p:sp>
          <p:nvSpPr>
            <p:cNvPr id="35" name="Rounded Rectangle 34"/>
            <p:cNvSpPr/>
            <p:nvPr/>
          </p:nvSpPr>
          <p:spPr>
            <a:xfrm>
              <a:off x="337581" y="3316419"/>
              <a:ext cx="3092231" cy="991392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ounded Rectangle 4"/>
            <p:cNvSpPr/>
            <p:nvPr/>
          </p:nvSpPr>
          <p:spPr>
            <a:xfrm>
              <a:off x="385977" y="3364815"/>
              <a:ext cx="2995439" cy="8946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32385" rIns="64770" bIns="32385" numCol="1" spcCol="1270" anchor="ctr" anchorCtr="0">
              <a:noAutofit/>
            </a:bodyPr>
            <a:lstStyle/>
            <a:p>
              <a:pPr lvl="0"/>
              <a:r>
                <a:rPr lang="fr-FR" sz="1600" dirty="0">
                  <a:solidFill>
                    <a:srgbClr val="000000"/>
                  </a:solidFill>
                  <a:latin typeface="Helvetica"/>
                </a:rPr>
                <a:t>Forte corrélation entre bonne gouvernance et normes sociales favorables, et croissance et développement humain</a:t>
              </a:r>
              <a:endParaRPr lang="fr-FR" sz="1600" dirty="0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6692994"/>
              </p:ext>
            </p:extLst>
          </p:nvPr>
        </p:nvGraphicFramePr>
        <p:xfrm>
          <a:off x="6965908" y="1847547"/>
          <a:ext cx="5119575" cy="4454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09952" y="5973097"/>
            <a:ext cx="281858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/>
              <a:t>Indice</a:t>
            </a:r>
            <a:r>
              <a:rPr lang="en-US" sz="1400" dirty="0"/>
              <a:t> de </a:t>
            </a:r>
            <a:r>
              <a:rPr lang="en-US" sz="1400" dirty="0" err="1"/>
              <a:t>Lutte</a:t>
            </a:r>
            <a:r>
              <a:rPr lang="en-US" sz="1400" dirty="0"/>
              <a:t> </a:t>
            </a:r>
            <a:r>
              <a:rPr lang="en-US" sz="1400" dirty="0" err="1"/>
              <a:t>contre</a:t>
            </a:r>
            <a:r>
              <a:rPr lang="en-US" sz="1400" dirty="0"/>
              <a:t> la corruption</a:t>
            </a:r>
          </a:p>
        </p:txBody>
      </p:sp>
      <p:sp>
        <p:nvSpPr>
          <p:cNvPr id="15" name="TextBox 14"/>
          <p:cNvSpPr txBox="1"/>
          <p:nvPr/>
        </p:nvSpPr>
        <p:spPr>
          <a:xfrm rot="16200000">
            <a:off x="5751871" y="3875533"/>
            <a:ext cx="281858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/>
              <a:t>Indice</a:t>
            </a:r>
            <a:r>
              <a:rPr lang="en-US" sz="1400" dirty="0"/>
              <a:t> du </a:t>
            </a:r>
            <a:r>
              <a:rPr lang="en-US" sz="1400" dirty="0" err="1"/>
              <a:t>développement</a:t>
            </a:r>
            <a:r>
              <a:rPr lang="en-US" sz="1400" dirty="0"/>
              <a:t> </a:t>
            </a:r>
            <a:r>
              <a:rPr lang="en-US" sz="1400" dirty="0" err="1"/>
              <a:t>humain</a:t>
            </a:r>
            <a:endParaRPr lang="en-US" sz="1400" dirty="0"/>
          </a:p>
        </p:txBody>
      </p:sp>
      <p:sp>
        <p:nvSpPr>
          <p:cNvPr id="4" name="Right Arrow 3"/>
          <p:cNvSpPr/>
          <p:nvPr/>
        </p:nvSpPr>
        <p:spPr>
          <a:xfrm>
            <a:off x="6516710" y="4391696"/>
            <a:ext cx="515155" cy="4121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8418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30429" y="6372225"/>
            <a:ext cx="96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Helvetica"/>
              </a:rPr>
              <a:t>13 / 16</a:t>
            </a: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696599" y="805226"/>
            <a:ext cx="10337592" cy="6277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rgbClr val="0070C0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fr-FR" sz="3200" dirty="0">
                <a:latin typeface="Helvetica"/>
              </a:rPr>
              <a:t>Stratégies et politiques d’émergence</a:t>
            </a:r>
          </a:p>
        </p:txBody>
      </p:sp>
      <p:sp>
        <p:nvSpPr>
          <p:cNvPr id="7" name="Rectangle 6"/>
          <p:cNvSpPr/>
          <p:nvPr/>
        </p:nvSpPr>
        <p:spPr>
          <a:xfrm>
            <a:off x="203826" y="-9407"/>
            <a:ext cx="28630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  <a:latin typeface="Helvetica"/>
              </a:rPr>
              <a:t>D.  Stratégies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6643" y="1359133"/>
            <a:ext cx="1001259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D.1 </a:t>
            </a:r>
            <a:r>
              <a:rPr lang="fr-FR" i="1" dirty="0">
                <a:latin typeface="Helvetica" panose="020B0604020202020204" pitchFamily="34" charset="0"/>
                <a:cs typeface="Helvetica" panose="020B0604020202020204" pitchFamily="34" charset="0"/>
              </a:rPr>
              <a:t>Gouvernance, politiques institutionnelles et économie politique de l’émergence </a:t>
            </a:r>
            <a:r>
              <a:rPr lang="fr-FR" i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(suite)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219677" y="3654614"/>
            <a:ext cx="7202129" cy="1107885"/>
          </a:xfrm>
          <a:prstGeom prst="rect">
            <a:avLst/>
          </a:prstGeom>
          <a:solidFill>
            <a:schemeClr val="bg2">
              <a:lumMod val="50000"/>
              <a:alpha val="10000"/>
            </a:schemeClr>
          </a:solidFill>
          <a:ln>
            <a:noFill/>
          </a:ln>
          <a:effectLst>
            <a:outerShdw blurRad="38100" dist="25400" dir="2700000" algn="b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58788" indent="-114300">
              <a:lnSpc>
                <a:spcPct val="80000"/>
              </a:lnSpc>
              <a:buFont typeface="Arial"/>
              <a:buChar char="•"/>
            </a:pPr>
            <a:r>
              <a:rPr lang="fr-FR" sz="1500" b="1" dirty="0">
                <a:solidFill>
                  <a:srgbClr val="000000"/>
                </a:solidFill>
              </a:rPr>
              <a:t>Société de développement des parcs industriels – et Metal and Engineering Corporation </a:t>
            </a:r>
            <a:r>
              <a:rPr lang="fr-FR" sz="1500" dirty="0">
                <a:solidFill>
                  <a:srgbClr val="000000"/>
                </a:solidFill>
              </a:rPr>
              <a:t>en </a:t>
            </a:r>
            <a:r>
              <a:rPr lang="fr-FR" sz="1500" dirty="0">
                <a:solidFill>
                  <a:srgbClr val="C00000"/>
                </a:solidFill>
              </a:rPr>
              <a:t>Éthiopie</a:t>
            </a:r>
          </a:p>
          <a:p>
            <a:pPr marL="458788" indent="-114300">
              <a:lnSpc>
                <a:spcPct val="80000"/>
              </a:lnSpc>
              <a:buFont typeface="Arial"/>
              <a:buChar char="•"/>
            </a:pPr>
            <a:r>
              <a:rPr lang="fr-FR" sz="1500" b="1" dirty="0">
                <a:solidFill>
                  <a:srgbClr val="000000"/>
                </a:solidFill>
              </a:rPr>
              <a:t>Entités de promotion des investissements </a:t>
            </a:r>
            <a:r>
              <a:rPr lang="fr-FR" sz="1500" dirty="0">
                <a:solidFill>
                  <a:srgbClr val="000000"/>
                </a:solidFill>
              </a:rPr>
              <a:t>au </a:t>
            </a:r>
            <a:r>
              <a:rPr lang="fr-FR" sz="1500" dirty="0">
                <a:solidFill>
                  <a:srgbClr val="C00000"/>
                </a:solidFill>
              </a:rPr>
              <a:t>Sénégal </a:t>
            </a:r>
            <a:r>
              <a:rPr lang="fr-FR" sz="1500" dirty="0">
                <a:solidFill>
                  <a:schemeClr val="tx1"/>
                </a:solidFill>
              </a:rPr>
              <a:t>(APIX) </a:t>
            </a:r>
            <a:r>
              <a:rPr lang="fr-FR" sz="1500" dirty="0">
                <a:solidFill>
                  <a:srgbClr val="000000"/>
                </a:solidFill>
              </a:rPr>
              <a:t>et en </a:t>
            </a:r>
            <a:r>
              <a:rPr lang="fr-FR" sz="1500" dirty="0">
                <a:solidFill>
                  <a:srgbClr val="C00000"/>
                </a:solidFill>
              </a:rPr>
              <a:t>Côte d’Ivoire </a:t>
            </a:r>
            <a:r>
              <a:rPr lang="fr-FR" sz="1500" dirty="0">
                <a:solidFill>
                  <a:srgbClr val="000000"/>
                </a:solidFill>
              </a:rPr>
              <a:t>(CEPICI)</a:t>
            </a:r>
          </a:p>
          <a:p>
            <a:pPr marL="458788" indent="-114300">
              <a:lnSpc>
                <a:spcPct val="80000"/>
              </a:lnSpc>
              <a:buFont typeface="Arial"/>
              <a:buChar char="•"/>
            </a:pPr>
            <a:r>
              <a:rPr lang="fr-FR" sz="1500" b="1" dirty="0">
                <a:solidFill>
                  <a:srgbClr val="000000"/>
                </a:solidFill>
              </a:rPr>
              <a:t>Zones économiques spéciales et zones industrielles et manufacturières </a:t>
            </a:r>
            <a:r>
              <a:rPr lang="fr-FR" sz="1500" dirty="0">
                <a:solidFill>
                  <a:srgbClr val="000000"/>
                </a:solidFill>
              </a:rPr>
              <a:t>au </a:t>
            </a:r>
            <a:r>
              <a:rPr lang="fr-FR" sz="1500" dirty="0">
                <a:solidFill>
                  <a:srgbClr val="C00000"/>
                </a:solidFill>
              </a:rPr>
              <a:t>Kenya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99468" y="3799187"/>
            <a:ext cx="4966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>
                <a:solidFill>
                  <a:srgbClr val="000000"/>
                </a:solidFill>
              </a:rPr>
              <a:t>3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1338556" y="2198538"/>
            <a:ext cx="3092231" cy="1221391"/>
            <a:chOff x="337581" y="3316419"/>
            <a:chExt cx="3092231" cy="991392"/>
          </a:xfrm>
        </p:grpSpPr>
        <p:sp>
          <p:nvSpPr>
            <p:cNvPr id="36" name="Rounded Rectangle 35"/>
            <p:cNvSpPr/>
            <p:nvPr/>
          </p:nvSpPr>
          <p:spPr>
            <a:xfrm>
              <a:off x="337581" y="3316419"/>
              <a:ext cx="3092231" cy="991392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Rounded Rectangle 4"/>
            <p:cNvSpPr/>
            <p:nvPr/>
          </p:nvSpPr>
          <p:spPr>
            <a:xfrm>
              <a:off x="385977" y="3364815"/>
              <a:ext cx="2995439" cy="894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32385" rIns="64770" bIns="3238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dirty="0">
                  <a:solidFill>
                    <a:srgbClr val="000000"/>
                  </a:solidFill>
                  <a:latin typeface="Helvetica"/>
                  <a:cs typeface="Helvetica"/>
                </a:rPr>
                <a:t>Mise en place d’une forte coordination institutionnelle et d’un suivi de l’émergence</a:t>
              </a:r>
              <a:endParaRPr lang="fr-FR" sz="1600" kern="1200" dirty="0">
                <a:solidFill>
                  <a:srgbClr val="000000"/>
                </a:solidFill>
                <a:latin typeface="Helvetica"/>
                <a:cs typeface="Helvetica"/>
              </a:endParaRPr>
            </a:p>
          </p:txBody>
        </p:sp>
      </p:grpSp>
      <p:sp>
        <p:nvSpPr>
          <p:cNvPr id="39" name="Rectangle 38"/>
          <p:cNvSpPr/>
          <p:nvPr/>
        </p:nvSpPr>
        <p:spPr>
          <a:xfrm>
            <a:off x="4317999" y="2198538"/>
            <a:ext cx="7095613" cy="1208023"/>
          </a:xfrm>
          <a:prstGeom prst="rect">
            <a:avLst/>
          </a:prstGeom>
          <a:solidFill>
            <a:schemeClr val="bg1">
              <a:lumMod val="75000"/>
              <a:alpha val="1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344488" indent="-114300">
              <a:lnSpc>
                <a:spcPct val="80000"/>
              </a:lnSpc>
              <a:buFont typeface="Arial"/>
              <a:buChar char="•"/>
            </a:pPr>
            <a:r>
              <a:rPr lang="fr-FR" sz="1500" b="1" dirty="0"/>
              <a:t>Bureau du Président </a:t>
            </a:r>
            <a:r>
              <a:rPr lang="fr-FR" sz="1500" dirty="0"/>
              <a:t>au </a:t>
            </a:r>
            <a:r>
              <a:rPr lang="fr-FR" sz="1500" dirty="0">
                <a:solidFill>
                  <a:srgbClr val="800000"/>
                </a:solidFill>
              </a:rPr>
              <a:t>Sénégal</a:t>
            </a:r>
            <a:r>
              <a:rPr lang="fr-FR" sz="1500" dirty="0"/>
              <a:t>   </a:t>
            </a:r>
          </a:p>
          <a:p>
            <a:pPr marL="344488" indent="-114300">
              <a:lnSpc>
                <a:spcPct val="80000"/>
              </a:lnSpc>
              <a:buFont typeface="Arial"/>
              <a:buChar char="•"/>
            </a:pPr>
            <a:r>
              <a:rPr lang="fr-FR" sz="1500" b="1" dirty="0"/>
              <a:t>Comité directeur national </a:t>
            </a:r>
            <a:r>
              <a:rPr lang="fr-FR" sz="1500" dirty="0"/>
              <a:t>au </a:t>
            </a:r>
            <a:r>
              <a:rPr lang="fr-FR" sz="1500" dirty="0">
                <a:solidFill>
                  <a:srgbClr val="800000"/>
                </a:solidFill>
              </a:rPr>
              <a:t>Rwanda</a:t>
            </a:r>
            <a:endParaRPr lang="fr-FR" sz="1500" dirty="0"/>
          </a:p>
          <a:p>
            <a:pPr marL="344488" indent="-114300">
              <a:lnSpc>
                <a:spcPct val="80000"/>
              </a:lnSpc>
              <a:buFont typeface="Arial"/>
              <a:buChar char="•"/>
            </a:pPr>
            <a:r>
              <a:rPr lang="fr-FR" sz="1500" b="1" dirty="0"/>
              <a:t>Commission nationale de planification </a:t>
            </a:r>
            <a:r>
              <a:rPr lang="fr-FR" sz="1500" dirty="0"/>
              <a:t>en </a:t>
            </a:r>
            <a:r>
              <a:rPr lang="fr-FR" sz="1500" dirty="0">
                <a:solidFill>
                  <a:srgbClr val="800000"/>
                </a:solidFill>
              </a:rPr>
              <a:t>Éthiopie</a:t>
            </a:r>
            <a:r>
              <a:rPr lang="fr-FR" sz="1500" dirty="0"/>
              <a:t> et en </a:t>
            </a:r>
            <a:r>
              <a:rPr lang="fr-FR" sz="1500" dirty="0">
                <a:solidFill>
                  <a:srgbClr val="800000"/>
                </a:solidFill>
              </a:rPr>
              <a:t>Tanzanie</a:t>
            </a:r>
            <a:endParaRPr lang="fr-FR" sz="1500" dirty="0"/>
          </a:p>
          <a:p>
            <a:pPr marL="344488" indent="-114300">
              <a:lnSpc>
                <a:spcPct val="80000"/>
              </a:lnSpc>
              <a:buFont typeface="Arial"/>
              <a:buChar char="•"/>
            </a:pPr>
            <a:r>
              <a:rPr lang="fr-FR" sz="1500" b="1" dirty="0"/>
              <a:t>Conseil d’administration de l’initiative Vision 2020 </a:t>
            </a:r>
            <a:r>
              <a:rPr lang="fr-FR" sz="1500" dirty="0"/>
              <a:t>au </a:t>
            </a:r>
            <a:r>
              <a:rPr lang="fr-FR" sz="1500" dirty="0">
                <a:solidFill>
                  <a:srgbClr val="800000"/>
                </a:solidFill>
              </a:rPr>
              <a:t>Kenya</a:t>
            </a:r>
          </a:p>
          <a:p>
            <a:pPr marL="344488" indent="-114300">
              <a:lnSpc>
                <a:spcPct val="80000"/>
              </a:lnSpc>
              <a:buFont typeface="Arial"/>
              <a:buChar char="•"/>
            </a:pPr>
            <a:r>
              <a:rPr lang="fr-FR" sz="1500" b="1" dirty="0"/>
              <a:t>Opération </a:t>
            </a:r>
            <a:r>
              <a:rPr lang="fr-FR" sz="1500" b="1" i="1" dirty="0"/>
              <a:t>Phakisa</a:t>
            </a:r>
            <a:r>
              <a:rPr lang="fr-FR" sz="1500" b="1" dirty="0"/>
              <a:t> </a:t>
            </a:r>
            <a:r>
              <a:rPr lang="fr-FR" sz="1500" dirty="0"/>
              <a:t>en </a:t>
            </a:r>
            <a:r>
              <a:rPr lang="fr-FR" sz="1500" dirty="0">
                <a:solidFill>
                  <a:srgbClr val="800000"/>
                </a:solidFill>
              </a:rPr>
              <a:t>Afrique du Sud </a:t>
            </a:r>
            <a:r>
              <a:rPr lang="fr-FR" sz="1500" dirty="0">
                <a:solidFill>
                  <a:schemeClr val="accent2">
                    <a:lumMod val="75000"/>
                  </a:schemeClr>
                </a:solidFill>
              </a:rPr>
              <a:t>(inspirée du modèle malaisien)</a:t>
            </a:r>
          </a:p>
          <a:p>
            <a:pPr marL="344488" indent="-114300">
              <a:lnSpc>
                <a:spcPct val="80000"/>
              </a:lnSpc>
              <a:buFont typeface="Arial"/>
              <a:buChar char="•"/>
            </a:pPr>
            <a:r>
              <a:rPr lang="fr-FR" sz="1500" b="1" dirty="0"/>
              <a:t>Initiative Big Results Now (BRN) </a:t>
            </a:r>
            <a:r>
              <a:rPr lang="fr-FR" sz="1500" dirty="0"/>
              <a:t>en </a:t>
            </a:r>
            <a:r>
              <a:rPr lang="fr-FR" sz="1500" dirty="0">
                <a:solidFill>
                  <a:srgbClr val="800000"/>
                </a:solidFill>
              </a:rPr>
              <a:t>Tanzanie</a:t>
            </a:r>
            <a:r>
              <a:rPr lang="fr-FR" sz="1500" dirty="0">
                <a:solidFill>
                  <a:schemeClr val="accent2">
                    <a:lumMod val="75000"/>
                  </a:schemeClr>
                </a:solidFill>
              </a:rPr>
              <a:t> (inspirée du modèle malaisien)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71039" y="2341782"/>
            <a:ext cx="4966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>
                <a:solidFill>
                  <a:srgbClr val="000000"/>
                </a:solidFill>
              </a:rPr>
              <a:t>2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1386952" y="4957028"/>
            <a:ext cx="3085381" cy="1300897"/>
            <a:chOff x="335914" y="2157"/>
            <a:chExt cx="3186027" cy="1037467"/>
          </a:xfrm>
        </p:grpSpPr>
        <p:sp>
          <p:nvSpPr>
            <p:cNvPr id="44" name="Rounded Rectangle 43"/>
            <p:cNvSpPr/>
            <p:nvPr/>
          </p:nvSpPr>
          <p:spPr>
            <a:xfrm>
              <a:off x="335914" y="2157"/>
              <a:ext cx="3092231" cy="1037467"/>
            </a:xfrm>
            <a:prstGeom prst="roundRect">
              <a:avLst/>
            </a:prstGeom>
            <a:solidFill>
              <a:srgbClr val="660066">
                <a:alpha val="25000"/>
              </a:srgb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Rounded Rectangle 4"/>
            <p:cNvSpPr/>
            <p:nvPr/>
          </p:nvSpPr>
          <p:spPr>
            <a:xfrm>
              <a:off x="366124" y="77587"/>
              <a:ext cx="3155817" cy="9620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550" dirty="0">
                  <a:solidFill>
                    <a:srgbClr val="000000"/>
                  </a:solidFill>
                  <a:latin typeface="Helvetica"/>
                </a:rPr>
                <a:t>Mise en place des réformes du secteur public susceptibles de réduire la corruption, d’améliorer l’efficacité et d’assurer la fourniture des services</a:t>
              </a:r>
              <a:endParaRPr lang="fr-FR" sz="1550" kern="1200" dirty="0">
                <a:solidFill>
                  <a:srgbClr val="000000"/>
                </a:solidFill>
                <a:latin typeface="Helvetica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799468" y="5132685"/>
            <a:ext cx="4966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526644" y="5051611"/>
            <a:ext cx="6895162" cy="1206313"/>
          </a:xfrm>
          <a:prstGeom prst="rect">
            <a:avLst/>
          </a:prstGeom>
          <a:solidFill>
            <a:srgbClr val="660066">
              <a:alpha val="10000"/>
            </a:srgbClr>
          </a:solidFill>
          <a:ln>
            <a:noFill/>
          </a:ln>
          <a:effectLst>
            <a:outerShdw blurRad="38100" dist="25400" dir="2700000" algn="b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r-FR" sz="1500" b="1" dirty="0">
                <a:solidFill>
                  <a:srgbClr val="000000"/>
                </a:solidFill>
              </a:rPr>
              <a:t>Contrats de performance </a:t>
            </a:r>
            <a:r>
              <a:rPr lang="fr-FR" sz="1500" dirty="0">
                <a:solidFill>
                  <a:srgbClr val="C00000"/>
                </a:solidFill>
              </a:rPr>
              <a:t>– Kenya</a:t>
            </a:r>
            <a:r>
              <a:rPr lang="fr-FR" sz="1500" dirty="0">
                <a:solidFill>
                  <a:srgbClr val="000000"/>
                </a:solidFill>
              </a:rPr>
              <a:t> et </a:t>
            </a:r>
            <a:r>
              <a:rPr lang="fr-FR" sz="1500" dirty="0">
                <a:solidFill>
                  <a:srgbClr val="C00000"/>
                </a:solidFill>
              </a:rPr>
              <a:t>Rwanda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r-FR" sz="1500" b="1" dirty="0">
                <a:solidFill>
                  <a:srgbClr val="000000"/>
                </a:solidFill>
              </a:rPr>
              <a:t>Recours au secteur privé pour gérer les entreprises publiques </a:t>
            </a:r>
            <a:r>
              <a:rPr lang="fr-FR" sz="1500" dirty="0">
                <a:solidFill>
                  <a:srgbClr val="C00000"/>
                </a:solidFill>
              </a:rPr>
              <a:t>– Rwanda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r-FR" sz="1500" b="1" dirty="0">
                <a:solidFill>
                  <a:schemeClr val="tx1"/>
                </a:solidFill>
              </a:rPr>
              <a:t>Haute autorité chargée de la lutte contre la corruption </a:t>
            </a:r>
            <a:r>
              <a:rPr lang="fr-FR" sz="1500" dirty="0">
                <a:solidFill>
                  <a:srgbClr val="C00000"/>
                </a:solidFill>
              </a:rPr>
              <a:t>– Cap Vert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r-FR" sz="1500" b="1" dirty="0">
                <a:solidFill>
                  <a:schemeClr val="tx1"/>
                </a:solidFill>
              </a:rPr>
              <a:t>Office national de lutte contre la fraude et la corruption (OFNAC) </a:t>
            </a:r>
            <a:r>
              <a:rPr lang="fr-FR" sz="1500" dirty="0">
                <a:solidFill>
                  <a:srgbClr val="C00000"/>
                </a:solidFill>
              </a:rPr>
              <a:t>–</a:t>
            </a:r>
            <a:r>
              <a:rPr lang="fr-FR" sz="1500" dirty="0">
                <a:solidFill>
                  <a:schemeClr val="tx1"/>
                </a:solidFill>
              </a:rPr>
              <a:t> </a:t>
            </a:r>
            <a:r>
              <a:rPr lang="fr-FR" sz="1500" dirty="0">
                <a:solidFill>
                  <a:srgbClr val="C00000"/>
                </a:solidFill>
              </a:rPr>
              <a:t>Sénégal 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1392985" y="3614457"/>
            <a:ext cx="2988515" cy="1148043"/>
            <a:chOff x="337581" y="2918799"/>
            <a:chExt cx="3092231" cy="1388902"/>
          </a:xfrm>
        </p:grpSpPr>
        <p:sp>
          <p:nvSpPr>
            <p:cNvPr id="31" name="Rounded Rectangle 30"/>
            <p:cNvSpPr/>
            <p:nvPr/>
          </p:nvSpPr>
          <p:spPr>
            <a:xfrm>
              <a:off x="337581" y="2918799"/>
              <a:ext cx="3092231" cy="1388902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Rounded Rectangle 4"/>
            <p:cNvSpPr/>
            <p:nvPr/>
          </p:nvSpPr>
          <p:spPr>
            <a:xfrm>
              <a:off x="405382" y="2986600"/>
              <a:ext cx="2956629" cy="12533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32385" rIns="64770" bIns="3238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dirty="0">
                  <a:solidFill>
                    <a:srgbClr val="000000"/>
                  </a:solidFill>
                  <a:latin typeface="Helvetica"/>
                  <a:cs typeface="Helvetica"/>
                </a:rPr>
                <a:t>Mise en place d’institutions spécialisées pour mettre en œuvre l’émergence</a:t>
              </a:r>
              <a:endParaRPr lang="fr-FR" sz="1600" kern="1200" dirty="0">
                <a:solidFill>
                  <a:srgbClr val="000000"/>
                </a:solidFill>
                <a:latin typeface="Helvetica"/>
                <a:cs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6749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850969" y="4912617"/>
            <a:ext cx="7567328" cy="1237812"/>
          </a:xfrm>
          <a:prstGeom prst="rect">
            <a:avLst/>
          </a:prstGeom>
          <a:solidFill>
            <a:srgbClr val="C5192D">
              <a:alpha val="10000"/>
            </a:srgbClr>
          </a:solidFill>
          <a:ln>
            <a:noFill/>
          </a:ln>
          <a:effectLst>
            <a:outerShdw blurRad="38100" dist="25400" dir="2700000" algn="b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285750">
              <a:buFont typeface="Arial" panose="020B0604020202020204" pitchFamily="34" charset="0"/>
              <a:buChar char="•"/>
            </a:pPr>
            <a:r>
              <a:rPr lang="fr-FR" sz="1500" b="1" dirty="0">
                <a:solidFill>
                  <a:srgbClr val="000000"/>
                </a:solidFill>
                <a:latin typeface="Helvetica"/>
                <a:cs typeface="Helvetica"/>
              </a:rPr>
              <a:t>Contrats de performances </a:t>
            </a:r>
            <a:r>
              <a:rPr lang="fr-FR" sz="1500" b="1" i="1" dirty="0">
                <a:solidFill>
                  <a:srgbClr val="000000"/>
                </a:solidFill>
                <a:latin typeface="Helvetica"/>
                <a:cs typeface="Helvetica"/>
              </a:rPr>
              <a:t>IMIHIGO </a:t>
            </a:r>
            <a:r>
              <a:rPr lang="fr-FR" sz="1500" b="1" dirty="0">
                <a:solidFill>
                  <a:srgbClr val="000000"/>
                </a:solidFill>
                <a:latin typeface="Helvetica"/>
                <a:cs typeface="Helvetica"/>
              </a:rPr>
              <a:t>(</a:t>
            </a:r>
            <a:r>
              <a:rPr lang="fr-FR" sz="1500" dirty="0">
                <a:solidFill>
                  <a:srgbClr val="000000"/>
                </a:solidFill>
                <a:latin typeface="Helvetica"/>
                <a:cs typeface="Helvetica"/>
              </a:rPr>
              <a:t>signés entre le Président et les institutions du gouvernement local) au </a:t>
            </a:r>
            <a:r>
              <a:rPr lang="fr-FR" sz="1500" dirty="0">
                <a:solidFill>
                  <a:srgbClr val="C00000"/>
                </a:solidFill>
                <a:latin typeface="Helvetica"/>
                <a:cs typeface="Helvetica"/>
              </a:rPr>
              <a:t>Rwanda</a:t>
            </a:r>
            <a:r>
              <a:rPr lang="fr-FR" sz="1500" dirty="0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</a:p>
          <a:p>
            <a:pPr marL="342900" indent="-285750">
              <a:buFont typeface="Arial" panose="020B0604020202020204" pitchFamily="34" charset="0"/>
              <a:buChar char="•"/>
            </a:pPr>
            <a:r>
              <a:rPr lang="fr-FR" sz="1500" b="1" dirty="0">
                <a:solidFill>
                  <a:srgbClr val="000000"/>
                </a:solidFill>
                <a:latin typeface="Helvetica"/>
                <a:cs typeface="Helvetica"/>
              </a:rPr>
              <a:t>Programme de responsabilité sociale </a:t>
            </a:r>
            <a:r>
              <a:rPr lang="fr-FR" sz="1500" dirty="0">
                <a:solidFill>
                  <a:srgbClr val="000000"/>
                </a:solidFill>
                <a:latin typeface="Helvetica"/>
                <a:cs typeface="Helvetica"/>
              </a:rPr>
              <a:t>(destiné à rendre les dirigeants locaux et les fournisseurs de services responsables de leurs actions au niveau communautaire) en </a:t>
            </a:r>
            <a:r>
              <a:rPr lang="fr-FR" sz="1500" dirty="0">
                <a:solidFill>
                  <a:srgbClr val="C00000"/>
                </a:solidFill>
                <a:latin typeface="Helvetica"/>
                <a:cs typeface="Helvetica"/>
              </a:rPr>
              <a:t>Tanzanie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230429" y="6368147"/>
            <a:ext cx="96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Helvetica"/>
              </a:rPr>
              <a:t>14 / 16</a:t>
            </a: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696599" y="805226"/>
            <a:ext cx="10337592" cy="6277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rgbClr val="0070C0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fr-FR" sz="3200" dirty="0">
                <a:latin typeface="Helvetica"/>
              </a:rPr>
              <a:t>Stratégies et politiques d’émergence</a:t>
            </a:r>
          </a:p>
        </p:txBody>
      </p:sp>
      <p:sp>
        <p:nvSpPr>
          <p:cNvPr id="7" name="Rectangle 6"/>
          <p:cNvSpPr/>
          <p:nvPr/>
        </p:nvSpPr>
        <p:spPr>
          <a:xfrm>
            <a:off x="203826" y="-9407"/>
            <a:ext cx="28630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  <a:latin typeface="Helvetica"/>
              </a:rPr>
              <a:t>D.  Stratégies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88761" y="1359133"/>
            <a:ext cx="9882377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</a:rPr>
              <a:t>D.1 </a:t>
            </a:r>
            <a:r>
              <a:rPr lang="fr-FR" i="1" dirty="0">
                <a:latin typeface="Helvetica" panose="020B0604020202020204" pitchFamily="34" charset="0"/>
                <a:cs typeface="Helvetica" panose="020B0604020202020204" pitchFamily="34" charset="0"/>
              </a:rPr>
              <a:t>Gouvernance, politiques institutionnelles et économie politique de l’émergence</a:t>
            </a:r>
            <a:r>
              <a:rPr lang="fr-FR" i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</a:rPr>
              <a:t> (suite)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5427489"/>
              </p:ext>
            </p:extLst>
          </p:nvPr>
        </p:nvGraphicFramePr>
        <p:xfrm>
          <a:off x="532558" y="1925487"/>
          <a:ext cx="10528709" cy="4309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Rectangle 11"/>
          <p:cNvSpPr/>
          <p:nvPr/>
        </p:nvSpPr>
        <p:spPr>
          <a:xfrm>
            <a:off x="3952177" y="2008880"/>
            <a:ext cx="3767610" cy="1229618"/>
          </a:xfrm>
          <a:prstGeom prst="rect">
            <a:avLst/>
          </a:prstGeom>
          <a:solidFill>
            <a:schemeClr val="accent3">
              <a:lumMod val="60000"/>
              <a:lumOff val="40000"/>
              <a:alpha val="10000"/>
            </a:schemeClr>
          </a:solidFill>
          <a:ln>
            <a:noFill/>
          </a:ln>
          <a:effectLst>
            <a:outerShdw blurRad="38100" dist="25400" dir="2700000" algn="b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14300" lvl="0" indent="-114300">
              <a:buFont typeface="Arial"/>
              <a:buChar char="•"/>
            </a:pPr>
            <a:r>
              <a:rPr lang="fr-FR" sz="1500" b="1" dirty="0">
                <a:solidFill>
                  <a:srgbClr val="000000"/>
                </a:solidFill>
              </a:rPr>
              <a:t>Paiement par téléphone mobile</a:t>
            </a:r>
            <a:r>
              <a:rPr lang="fr-FR" sz="1500" dirty="0">
                <a:solidFill>
                  <a:srgbClr val="000000"/>
                </a:solidFill>
              </a:rPr>
              <a:t> </a:t>
            </a:r>
            <a:r>
              <a:rPr lang="fr-FR" sz="1500" dirty="0">
                <a:solidFill>
                  <a:srgbClr val="C5192D"/>
                </a:solidFill>
              </a:rPr>
              <a:t>(</a:t>
            </a:r>
            <a:r>
              <a:rPr lang="fr-FR" sz="1500" dirty="0">
                <a:solidFill>
                  <a:srgbClr val="C00000"/>
                </a:solidFill>
              </a:rPr>
              <a:t>MPESA)</a:t>
            </a:r>
            <a:r>
              <a:rPr lang="fr-FR" sz="1500" dirty="0">
                <a:solidFill>
                  <a:srgbClr val="000000"/>
                </a:solidFill>
              </a:rPr>
              <a:t> </a:t>
            </a:r>
            <a:r>
              <a:rPr lang="fr-FR" sz="1500" dirty="0">
                <a:solidFill>
                  <a:srgbClr val="C00000"/>
                </a:solidFill>
              </a:rPr>
              <a:t>- Kenya</a:t>
            </a:r>
          </a:p>
          <a:p>
            <a:pPr marL="114300" lvl="0" indent="-114300">
              <a:buFont typeface="Arial"/>
              <a:buChar char="•"/>
            </a:pPr>
            <a:r>
              <a:rPr lang="fr-FR" sz="1500" b="1" dirty="0">
                <a:solidFill>
                  <a:srgbClr val="000000"/>
                </a:solidFill>
              </a:rPr>
              <a:t>Bourse de commerce (ECX) </a:t>
            </a:r>
            <a:r>
              <a:rPr lang="fr-FR" sz="1500" dirty="0">
                <a:solidFill>
                  <a:srgbClr val="C00000"/>
                </a:solidFill>
              </a:rPr>
              <a:t>-  Éthiopie</a:t>
            </a:r>
          </a:p>
          <a:p>
            <a:pPr marL="114300" lvl="0" indent="-114300">
              <a:buFont typeface="Arial"/>
              <a:buChar char="•"/>
            </a:pPr>
            <a:r>
              <a:rPr lang="fr-FR" sz="1500" b="1" dirty="0">
                <a:solidFill>
                  <a:schemeClr val="tx1"/>
                </a:solidFill>
              </a:rPr>
              <a:t>Cadastre spécifique à l’agriculture  </a:t>
            </a:r>
            <a:r>
              <a:rPr lang="fr-FR" sz="1500" dirty="0">
                <a:solidFill>
                  <a:srgbClr val="C00000"/>
                </a:solidFill>
              </a:rPr>
              <a:t>- Cabo Verde et Rwanda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925826" y="3469377"/>
            <a:ext cx="7431589" cy="1225522"/>
          </a:xfrm>
          <a:prstGeom prst="rect">
            <a:avLst/>
          </a:prstGeom>
          <a:solidFill>
            <a:srgbClr val="008000">
              <a:alpha val="10000"/>
            </a:srgbClr>
          </a:solidFill>
          <a:ln>
            <a:noFill/>
          </a:ln>
          <a:effectLst>
            <a:outerShdw blurRad="38100" dist="25400" dir="2700000" algn="b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fr-FR" sz="1500" b="1" dirty="0">
                <a:solidFill>
                  <a:schemeClr val="tx1"/>
                </a:solidFill>
                <a:latin typeface="Calibri"/>
                <a:cs typeface="Calibri"/>
              </a:rPr>
              <a:t>Conseil national du dialogue (Umushyikirano) – NUC </a:t>
            </a:r>
            <a:r>
              <a:rPr lang="fr-FR" sz="1600" dirty="0">
                <a:solidFill>
                  <a:schemeClr val="tx1"/>
                </a:solidFill>
                <a:latin typeface="+mj-lt"/>
              </a:rPr>
              <a:t>(</a:t>
            </a:r>
            <a:r>
              <a:rPr lang="fr-FR" sz="1200" dirty="0">
                <a:solidFill>
                  <a:schemeClr val="tx1"/>
                </a:solidFill>
                <a:latin typeface="+mj-lt"/>
              </a:rPr>
              <a:t>forum réunissant le Président de la République et les représentants des citoyens pour débattre des questions qui touchent les citoyens et la nation en général</a:t>
            </a:r>
            <a:r>
              <a:rPr lang="fr-FR" sz="1600" dirty="0">
                <a:solidFill>
                  <a:schemeClr val="tx1"/>
                </a:solidFill>
                <a:latin typeface="+mj-lt"/>
              </a:rPr>
              <a:t>) </a:t>
            </a:r>
            <a:r>
              <a:rPr lang="fr-FR" sz="1600" dirty="0">
                <a:solidFill>
                  <a:srgbClr val="000000"/>
                </a:solidFill>
                <a:latin typeface="+mj-lt"/>
                <a:cs typeface="Helvetica"/>
              </a:rPr>
              <a:t> </a:t>
            </a:r>
            <a:r>
              <a:rPr lang="fr-FR" sz="1600" dirty="0">
                <a:solidFill>
                  <a:srgbClr val="C00000"/>
                </a:solidFill>
                <a:latin typeface="+mj-lt"/>
                <a:cs typeface="Helvetica"/>
              </a:rPr>
              <a:t>Rwanda</a:t>
            </a:r>
          </a:p>
          <a:p>
            <a:pPr marL="285750" indent="-285750">
              <a:buFont typeface="Arial"/>
              <a:buChar char="•"/>
            </a:pPr>
            <a:r>
              <a:rPr lang="fr-FR" sz="1500" b="1" dirty="0">
                <a:solidFill>
                  <a:schemeClr val="tx1"/>
                </a:solidFill>
                <a:latin typeface="Calibri"/>
                <a:cs typeface="Calibri"/>
              </a:rPr>
              <a:t>Participation citoyenne à la formulation des politiques et à la budgétisation </a:t>
            </a:r>
            <a:r>
              <a:rPr lang="fr-FR" sz="1500" dirty="0">
                <a:solidFill>
                  <a:schemeClr val="tx1"/>
                </a:solidFill>
                <a:latin typeface="Calibri"/>
                <a:cs typeface="Calibri"/>
              </a:rPr>
              <a:t>au</a:t>
            </a:r>
            <a:r>
              <a:rPr lang="fr-FR" sz="1500" b="1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fr-FR" sz="1600" dirty="0">
                <a:solidFill>
                  <a:srgbClr val="C00000"/>
                </a:solidFill>
                <a:latin typeface="+mj-lt"/>
                <a:cs typeface="Helvetica"/>
              </a:rPr>
              <a:t>Kenya</a:t>
            </a:r>
            <a:r>
              <a:rPr lang="fr-FR" sz="1600" dirty="0">
                <a:solidFill>
                  <a:srgbClr val="000000"/>
                </a:solidFill>
                <a:latin typeface="+mj-lt"/>
                <a:cs typeface="Helvetica"/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fr-FR" sz="1500" b="1" dirty="0">
                <a:solidFill>
                  <a:schemeClr val="tx1"/>
                </a:solidFill>
                <a:latin typeface="Calibri"/>
                <a:cs typeface="Calibri"/>
              </a:rPr>
              <a:t>De fortes politiques de décentralisation et de délégation </a:t>
            </a:r>
            <a:r>
              <a:rPr lang="fr-FR" sz="1500" dirty="0">
                <a:solidFill>
                  <a:schemeClr val="tx1"/>
                </a:solidFill>
                <a:latin typeface="+mj-lt"/>
                <a:cs typeface="Helvetica"/>
              </a:rPr>
              <a:t>au</a:t>
            </a:r>
            <a:r>
              <a:rPr lang="fr-FR" sz="1600" dirty="0">
                <a:solidFill>
                  <a:srgbClr val="FF0000"/>
                </a:solidFill>
                <a:latin typeface="+mj-lt"/>
                <a:cs typeface="Helvetica"/>
              </a:rPr>
              <a:t> </a:t>
            </a:r>
            <a:r>
              <a:rPr lang="fr-FR" sz="1600" dirty="0">
                <a:solidFill>
                  <a:srgbClr val="C00000"/>
                </a:solidFill>
                <a:latin typeface="+mj-lt"/>
                <a:cs typeface="Helvetica"/>
              </a:rPr>
              <a:t>Kenya et au Sénégal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0946" y="2186510"/>
            <a:ext cx="4966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3681" y="3597404"/>
            <a:ext cx="4966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53632" y="5073565"/>
            <a:ext cx="4966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>
                <a:solidFill>
                  <a:srgbClr val="000000"/>
                </a:solidFill>
              </a:rPr>
              <a:t>7</a:t>
            </a:r>
          </a:p>
        </p:txBody>
      </p:sp>
      <p:pic>
        <p:nvPicPr>
          <p:cNvPr id="8" name="Picture 7" descr="Cell phone usage.pd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67314" y="966115"/>
            <a:ext cx="1442357" cy="35378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48575" y="1880125"/>
            <a:ext cx="26417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/>
              <a:t> Croissance de l’utilisation des téléphones mobiles*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955649" y="6486071"/>
            <a:ext cx="32384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chemeClr val="bg1"/>
                </a:solidFill>
              </a:rPr>
              <a:t>*PWC : Disrupting Africa: Riding the wave of the digital revolution</a:t>
            </a:r>
          </a:p>
        </p:txBody>
      </p:sp>
    </p:spTree>
    <p:extLst>
      <p:ext uri="{BB962C8B-B14F-4D97-AF65-F5344CB8AC3E}">
        <p14:creationId xmlns:p14="http://schemas.microsoft.com/office/powerpoint/2010/main" val="1182454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30430" y="6376394"/>
            <a:ext cx="96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/>
              </a:rPr>
              <a:t>15 / 16</a:t>
            </a: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1941344" y="378214"/>
            <a:ext cx="7898480" cy="11985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rgbClr val="0070C0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fr-FR" sz="3200" dirty="0">
                <a:latin typeface="Helvetica"/>
              </a:rPr>
              <a:t>Cadre renforcé pour l’émergence</a:t>
            </a:r>
          </a:p>
          <a:p>
            <a:pPr algn="ctr">
              <a:lnSpc>
                <a:spcPct val="150000"/>
              </a:lnSpc>
            </a:pPr>
            <a:r>
              <a:rPr lang="fr-FR" sz="2200" dirty="0">
                <a:solidFill>
                  <a:schemeClr val="tx1"/>
                </a:solidFill>
                <a:latin typeface="Helvetica"/>
              </a:rPr>
              <a:t>Un modèle pour la Conférence CIEA-II</a:t>
            </a:r>
          </a:p>
        </p:txBody>
      </p:sp>
      <p:sp>
        <p:nvSpPr>
          <p:cNvPr id="6" name="Rectangle 5"/>
          <p:cNvSpPr/>
          <p:nvPr/>
        </p:nvSpPr>
        <p:spPr>
          <a:xfrm>
            <a:off x="203826" y="-9407"/>
            <a:ext cx="28630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Helvetica"/>
              </a:rPr>
              <a:t>E. Cadre</a:t>
            </a: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8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735224"/>
              </p:ext>
            </p:extLst>
          </p:nvPr>
        </p:nvGraphicFramePr>
        <p:xfrm>
          <a:off x="838200" y="1710777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9780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46041" y="2977381"/>
            <a:ext cx="21881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bg2">
                    <a:lumMod val="25000"/>
                  </a:schemeClr>
                </a:solidFill>
                <a:latin typeface="Helvetica"/>
              </a:rPr>
              <a:t>Merci.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21572" y="6415543"/>
            <a:ext cx="945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white"/>
                </a:solidFill>
                <a:latin typeface="Helvetica"/>
                <a:cs typeface="Helvetica"/>
              </a:rPr>
              <a:t>16 / 16</a:t>
            </a:r>
          </a:p>
        </p:txBody>
      </p:sp>
    </p:spTree>
    <p:extLst>
      <p:ext uri="{BB962C8B-B14F-4D97-AF65-F5344CB8AC3E}">
        <p14:creationId xmlns:p14="http://schemas.microsoft.com/office/powerpoint/2010/main" val="3568075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 txBox="1">
            <a:spLocks/>
          </p:cNvSpPr>
          <p:nvPr/>
        </p:nvSpPr>
        <p:spPr>
          <a:xfrm>
            <a:off x="572713" y="675868"/>
            <a:ext cx="8024128" cy="6277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rgbClr val="0070C0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fr-FR" sz="3200" dirty="0">
                <a:latin typeface="Helvetica"/>
              </a:rPr>
              <a:t>A.1 Raison d’être de la CIEA-I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345835" y="1490457"/>
            <a:ext cx="11075994" cy="4759614"/>
            <a:chOff x="1276692" y="1046988"/>
            <a:chExt cx="10093495" cy="4720916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1605639" y="1178446"/>
              <a:ext cx="0" cy="4172029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1634014" y="5245340"/>
              <a:ext cx="9736173" cy="98103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1276692" y="5388497"/>
              <a:ext cx="7166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1980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900406" y="5388497"/>
              <a:ext cx="7166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2000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688932" y="5398572"/>
              <a:ext cx="7166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2015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257961" y="2426213"/>
              <a:ext cx="1558311" cy="3968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fr-FR" sz="2400" dirty="0"/>
                <a:t>g(Y) = </a:t>
              </a:r>
              <a:r>
                <a:rPr lang="fr-FR" sz="2400" dirty="0">
                  <a:solidFill>
                    <a:srgbClr val="FF0000"/>
                  </a:solidFill>
                </a:rPr>
                <a:t>5,1 </a:t>
              </a:r>
              <a:r>
                <a:rPr lang="fr-FR" sz="2400" dirty="0"/>
                <a:t>%</a:t>
              </a:r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 flipV="1">
              <a:off x="4235127" y="1178446"/>
              <a:ext cx="0" cy="4141797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V="1">
              <a:off x="7003496" y="1178446"/>
              <a:ext cx="0" cy="4141797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1380203" y="1125490"/>
              <a:ext cx="2994476" cy="531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fr-FR" i="1" dirty="0">
                  <a:solidFill>
                    <a:srgbClr val="800000"/>
                  </a:solidFill>
                </a:rPr>
                <a:t>Deux décennies de développement « perdues » 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144330" y="3846440"/>
              <a:ext cx="1506787" cy="384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fr-FR" sz="2400" dirty="0"/>
                <a:t>g(Y) = </a:t>
              </a:r>
              <a:r>
                <a:rPr lang="fr-FR" sz="2400" dirty="0">
                  <a:solidFill>
                    <a:srgbClr val="FF0000"/>
                  </a:solidFill>
                </a:rPr>
                <a:t>1,7 </a:t>
              </a:r>
              <a:r>
                <a:rPr lang="fr-FR" sz="2400" dirty="0"/>
                <a:t>%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280712" y="4297197"/>
              <a:ext cx="6736769" cy="982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fr-FR" sz="2400" dirty="0"/>
                <a:t>C </a:t>
              </a:r>
              <a:r>
                <a:rPr lang="fr-FR" dirty="0"/>
                <a:t>(consommation)      </a:t>
              </a:r>
              <a:r>
                <a:rPr lang="fr-FR" sz="2400" dirty="0"/>
                <a:t>= 1/3        </a:t>
              </a:r>
              <a:r>
                <a:rPr lang="fr-FR" dirty="0"/>
                <a:t>(</a:t>
              </a:r>
              <a:r>
                <a:rPr lang="fr-FR" dirty="0"/>
                <a:t>Elargissement</a:t>
              </a:r>
              <a:r>
                <a:rPr lang="fr-FR" dirty="0"/>
                <a:t> de la classe moyenne)</a:t>
              </a:r>
            </a:p>
            <a:p>
              <a:pPr>
                <a:lnSpc>
                  <a:spcPct val="80000"/>
                </a:lnSpc>
              </a:pPr>
              <a:r>
                <a:rPr lang="fr-FR" sz="2400" dirty="0"/>
                <a:t>I </a:t>
              </a:r>
              <a:r>
                <a:rPr lang="fr-FR" dirty="0"/>
                <a:t>(investissement)        </a:t>
              </a:r>
              <a:r>
                <a:rPr lang="fr-FR" sz="2400" dirty="0"/>
                <a:t>= 1/3        </a:t>
              </a:r>
              <a:r>
                <a:rPr lang="fr-FR" dirty="0"/>
                <a:t>(Meilleure gouvernance)</a:t>
              </a:r>
            </a:p>
            <a:p>
              <a:pPr>
                <a:lnSpc>
                  <a:spcPct val="80000"/>
                </a:lnSpc>
              </a:pPr>
              <a:r>
                <a:rPr lang="fr-FR" sz="2400" dirty="0"/>
                <a:t>X-M </a:t>
              </a:r>
              <a:r>
                <a:rPr lang="fr-FR" dirty="0"/>
                <a:t>(commerce)       </a:t>
              </a:r>
              <a:r>
                <a:rPr lang="fr-FR" sz="2400" dirty="0"/>
                <a:t>= 1/3        </a:t>
              </a:r>
              <a:r>
                <a:rPr lang="fr-FR" dirty="0"/>
                <a:t>(Envolée des prix des produits de base)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183552" y="1218795"/>
              <a:ext cx="2994476" cy="3205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fr-FR" b="1" i="1" dirty="0">
                  <a:solidFill>
                    <a:srgbClr val="EABA32"/>
                  </a:solidFill>
                </a:rPr>
                <a:t>Epoque</a:t>
              </a:r>
              <a:r>
                <a:rPr lang="fr-FR" b="1" i="1" dirty="0">
                  <a:solidFill>
                    <a:srgbClr val="EABA32"/>
                  </a:solidFill>
                </a:rPr>
                <a:t> des OMD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849629" y="1046988"/>
              <a:ext cx="1466686" cy="611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fr-FR" sz="1400" i="1" dirty="0">
                  <a:solidFill>
                    <a:srgbClr val="008000"/>
                  </a:solidFill>
                </a:rPr>
                <a:t>l’Agenda 2030 </a:t>
              </a:r>
            </a:p>
            <a:p>
              <a:pPr>
                <a:lnSpc>
                  <a:spcPct val="80000"/>
                </a:lnSpc>
              </a:pPr>
              <a:r>
                <a:rPr lang="fr-FR" sz="1400" i="1" dirty="0">
                  <a:solidFill>
                    <a:srgbClr val="008000"/>
                  </a:solidFill>
                </a:rPr>
                <a:t>Agenda 2063 </a:t>
              </a:r>
            </a:p>
            <a:p>
              <a:pPr>
                <a:lnSpc>
                  <a:spcPct val="80000"/>
                </a:lnSpc>
              </a:pPr>
              <a:r>
                <a:rPr lang="fr-FR" sz="1400" i="1" dirty="0">
                  <a:solidFill>
                    <a:srgbClr val="008000"/>
                  </a:solidFill>
                </a:rPr>
                <a:t>les Top 5 de la BAD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783182" y="5374577"/>
              <a:ext cx="7166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2030</a:t>
              </a:r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9042009" y="5238501"/>
              <a:ext cx="0" cy="217714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TextBox 83"/>
          <p:cNvSpPr txBox="1"/>
          <p:nvPr/>
        </p:nvSpPr>
        <p:spPr>
          <a:xfrm>
            <a:off x="11334595" y="5525093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>
                <a:latin typeface="Calibri"/>
              </a:rPr>
              <a:t>T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1230426" y="6415543"/>
            <a:ext cx="818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prstClr val="white"/>
                </a:solidFill>
                <a:latin typeface="Helvetica"/>
                <a:cs typeface="Helvetica"/>
              </a:rPr>
              <a:t>1 / 16</a:t>
            </a:r>
          </a:p>
        </p:txBody>
      </p:sp>
      <p:cxnSp>
        <p:nvCxnSpPr>
          <p:cNvPr id="48" name="Straight Connector 47"/>
          <p:cNvCxnSpPr/>
          <p:nvPr/>
        </p:nvCxnSpPr>
        <p:spPr>
          <a:xfrm flipV="1">
            <a:off x="6939280" y="2276704"/>
            <a:ext cx="3064933" cy="1032933"/>
          </a:xfrm>
          <a:prstGeom prst="line">
            <a:avLst/>
          </a:prstGeom>
          <a:ln w="38100">
            <a:solidFill>
              <a:srgbClr val="EABA3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9799606" y="1950715"/>
            <a:ext cx="1682681" cy="316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EABA32"/>
                </a:solidFill>
                <a:latin typeface="Calibri"/>
              </a:rPr>
              <a:t>Trajectoire B 5 %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331201" y="675868"/>
            <a:ext cx="22252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008000"/>
                </a:solidFill>
                <a:latin typeface="Calibri"/>
              </a:rPr>
              <a:t>Trajectoire A 10 % et plus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9941566" y="2657377"/>
            <a:ext cx="16899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800000"/>
                </a:solidFill>
                <a:latin typeface="Calibri"/>
              </a:rPr>
              <a:t>Trajectoire C 3 %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8331201" y="959208"/>
            <a:ext cx="2362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008000"/>
                </a:solidFill>
              </a:rPr>
              <a:t>Tendance de l’émergence</a:t>
            </a:r>
            <a:endParaRPr lang="fr-FR" sz="1400" b="1" dirty="0">
              <a:solidFill>
                <a:srgbClr val="008000"/>
              </a:solidFill>
              <a:latin typeface="Calibri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9932529" y="2183115"/>
            <a:ext cx="1549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EABA32"/>
                </a:solidFill>
              </a:rPr>
              <a:t>Tendance</a:t>
            </a:r>
            <a:r>
              <a:rPr lang="fr-FR" b="1" dirty="0">
                <a:solidFill>
                  <a:srgbClr val="EABA32"/>
                </a:solidFill>
              </a:rPr>
              <a:t> </a:t>
            </a:r>
            <a:r>
              <a:rPr lang="fr-FR" sz="1400" b="1" dirty="0">
                <a:solidFill>
                  <a:srgbClr val="EABA32"/>
                </a:solidFill>
              </a:rPr>
              <a:t>actuelle</a:t>
            </a:r>
            <a:endParaRPr lang="fr-FR" sz="1400" b="1" dirty="0">
              <a:solidFill>
                <a:srgbClr val="EABA32"/>
              </a:solidFill>
              <a:latin typeface="Calibri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9941566" y="2916149"/>
            <a:ext cx="2162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800000"/>
                </a:solidFill>
              </a:rPr>
              <a:t>Tendance baissière des </a:t>
            </a:r>
          </a:p>
          <a:p>
            <a:r>
              <a:rPr lang="fr-FR" sz="1400" b="1" dirty="0">
                <a:solidFill>
                  <a:srgbClr val="800000"/>
                </a:solidFill>
              </a:rPr>
              <a:t>cours des produits de base</a:t>
            </a:r>
            <a:endParaRPr lang="fr-FR" sz="1400" b="1" dirty="0">
              <a:solidFill>
                <a:srgbClr val="800000"/>
              </a:solidFill>
              <a:latin typeface="Calibri"/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 flipV="1">
            <a:off x="7025245" y="2840127"/>
            <a:ext cx="2890526" cy="465346"/>
          </a:xfrm>
          <a:prstGeom prst="line">
            <a:avLst/>
          </a:prstGeom>
          <a:ln w="38100">
            <a:solidFill>
              <a:srgbClr val="8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reeform 2"/>
          <p:cNvSpPr/>
          <p:nvPr/>
        </p:nvSpPr>
        <p:spPr>
          <a:xfrm>
            <a:off x="6898640" y="1321553"/>
            <a:ext cx="2814320" cy="2001520"/>
          </a:xfrm>
          <a:custGeom>
            <a:avLst/>
            <a:gdLst>
              <a:gd name="connsiteX0" fmla="*/ 0 w 2814320"/>
              <a:gd name="connsiteY0" fmla="*/ 2001520 h 2001520"/>
              <a:gd name="connsiteX1" fmla="*/ 802640 w 2814320"/>
              <a:gd name="connsiteY1" fmla="*/ 1656080 h 2001520"/>
              <a:gd name="connsiteX2" fmla="*/ 1930400 w 2814320"/>
              <a:gd name="connsiteY2" fmla="*/ 1076960 h 2001520"/>
              <a:gd name="connsiteX3" fmla="*/ 2814320 w 2814320"/>
              <a:gd name="connsiteY3" fmla="*/ 0 h 200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4320" h="2001520">
                <a:moveTo>
                  <a:pt x="0" y="2001520"/>
                </a:moveTo>
                <a:cubicBezTo>
                  <a:pt x="240453" y="1905846"/>
                  <a:pt x="480907" y="1810173"/>
                  <a:pt x="802640" y="1656080"/>
                </a:cubicBezTo>
                <a:cubicBezTo>
                  <a:pt x="1124373" y="1501987"/>
                  <a:pt x="1595120" y="1352973"/>
                  <a:pt x="1930400" y="1076960"/>
                </a:cubicBezTo>
                <a:cubicBezTo>
                  <a:pt x="2265680" y="800947"/>
                  <a:pt x="2814320" y="0"/>
                  <a:pt x="2814320" y="0"/>
                </a:cubicBezTo>
              </a:path>
            </a:pathLst>
          </a:custGeom>
          <a:ln w="38100">
            <a:solidFill>
              <a:srgbClr val="008000"/>
            </a:solidFill>
            <a:prstDash val="lg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203826" y="-9407"/>
            <a:ext cx="28630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  <a:latin typeface="Helvetica"/>
              </a:rPr>
              <a:t>A. Contexte </a:t>
            </a:r>
            <a:endParaRPr lang="fr-FR" sz="2000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>
            <a:endCxn id="9" idx="0"/>
          </p:cNvCxnSpPr>
          <p:nvPr/>
        </p:nvCxnSpPr>
        <p:spPr>
          <a:xfrm flipV="1">
            <a:off x="1006593" y="4713111"/>
            <a:ext cx="2878666" cy="310445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3885259" y="3296178"/>
            <a:ext cx="3048769" cy="1416933"/>
          </a:xfrm>
          <a:custGeom>
            <a:avLst/>
            <a:gdLst>
              <a:gd name="connsiteX0" fmla="*/ 0 w 3048769"/>
              <a:gd name="connsiteY0" fmla="*/ 1605081 h 1605081"/>
              <a:gd name="connsiteX1" fmla="*/ 1618074 w 3048769"/>
              <a:gd name="connsiteY1" fmla="*/ 410340 h 1605081"/>
              <a:gd name="connsiteX2" fmla="*/ 3038593 w 3048769"/>
              <a:gd name="connsiteY2" fmla="*/ 62266 h 160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48769" h="1605081">
                <a:moveTo>
                  <a:pt x="0" y="1605081"/>
                </a:moveTo>
                <a:cubicBezTo>
                  <a:pt x="555821" y="1136278"/>
                  <a:pt x="1111642" y="667476"/>
                  <a:pt x="1618074" y="410340"/>
                </a:cubicBezTo>
                <a:cubicBezTo>
                  <a:pt x="2124506" y="153204"/>
                  <a:pt x="3162457" y="-127450"/>
                  <a:pt x="3038593" y="62266"/>
                </a:cubicBezTo>
              </a:path>
            </a:pathLst>
          </a:cu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Oval 4"/>
          <p:cNvSpPr/>
          <p:nvPr/>
        </p:nvSpPr>
        <p:spPr>
          <a:xfrm>
            <a:off x="6894323" y="3263196"/>
            <a:ext cx="90338" cy="82126"/>
          </a:xfrm>
          <a:prstGeom prst="ellipse">
            <a:avLst/>
          </a:prstGeom>
          <a:solidFill>
            <a:srgbClr val="EABA32"/>
          </a:solidFill>
          <a:ln>
            <a:solidFill>
              <a:srgbClr val="EABA3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800000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3836916" y="4654278"/>
            <a:ext cx="90338" cy="82126"/>
          </a:xfrm>
          <a:prstGeom prst="ellipse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80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45835" y="2277806"/>
            <a:ext cx="492443" cy="88490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2000" dirty="0">
                <a:latin typeface="Calibri"/>
              </a:rPr>
              <a:t>Y </a:t>
            </a:r>
            <a:r>
              <a:rPr lang="fr-FR" sz="2000" dirty="0"/>
              <a:t>(PIB)</a:t>
            </a:r>
            <a:endParaRPr lang="fr-FR" sz="2000" dirty="0">
              <a:latin typeface="Calibri"/>
            </a:endParaRPr>
          </a:p>
        </p:txBody>
      </p:sp>
      <p:sp>
        <p:nvSpPr>
          <p:cNvPr id="38" name="Right Brace 37"/>
          <p:cNvSpPr/>
          <p:nvPr/>
        </p:nvSpPr>
        <p:spPr>
          <a:xfrm flipH="1">
            <a:off x="7336486" y="1535906"/>
            <a:ext cx="304800" cy="599556"/>
          </a:xfrm>
          <a:prstGeom prst="rightBrace">
            <a:avLst/>
          </a:prstGeom>
          <a:ln w="635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 dirty="0">
              <a:solidFill>
                <a:srgbClr val="4C9F38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39207" y="1588277"/>
            <a:ext cx="832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i="1" dirty="0">
                <a:solidFill>
                  <a:srgbClr val="008000"/>
                </a:solidFill>
              </a:rPr>
              <a:t>Ère de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218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-621341" y="1390645"/>
            <a:ext cx="11807394" cy="4989781"/>
            <a:chOff x="-228088" y="818708"/>
            <a:chExt cx="10760038" cy="4949196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1605639" y="1086117"/>
              <a:ext cx="0" cy="4264358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>
              <a:endCxn id="84" idx="1"/>
            </p:cNvCxnSpPr>
            <p:nvPr/>
          </p:nvCxnSpPr>
          <p:spPr>
            <a:xfrm flipV="1">
              <a:off x="1603164" y="5283933"/>
              <a:ext cx="8892648" cy="65033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1276692" y="5388497"/>
              <a:ext cx="7166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1990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900406" y="5388497"/>
              <a:ext cx="7166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2000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688932" y="5398572"/>
              <a:ext cx="7166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2015</a:t>
              </a:r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 flipV="1">
              <a:off x="4235127" y="1053609"/>
              <a:ext cx="0" cy="4266637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V="1">
              <a:off x="7003496" y="1045482"/>
              <a:ext cx="0" cy="4274762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-228088" y="3723472"/>
              <a:ext cx="1888275" cy="43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fr-FR" sz="1400" b="1" dirty="0">
                  <a:solidFill>
                    <a:srgbClr val="800000"/>
                  </a:solidFill>
                </a:rPr>
                <a:t>Développement </a:t>
              </a:r>
            </a:p>
            <a:p>
              <a:pPr algn="r">
                <a:lnSpc>
                  <a:spcPct val="80000"/>
                </a:lnSpc>
              </a:pPr>
              <a:r>
                <a:rPr lang="fr-FR" sz="1400" b="1" dirty="0">
                  <a:solidFill>
                    <a:srgbClr val="800000"/>
                  </a:solidFill>
                </a:rPr>
                <a:t>humain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89183" y="4623076"/>
              <a:ext cx="1133121" cy="43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fr-FR" sz="1400" b="1" dirty="0">
                  <a:solidFill>
                    <a:schemeClr val="accent5">
                      <a:lumMod val="75000"/>
                    </a:schemeClr>
                  </a:solidFill>
                </a:rPr>
                <a:t>       </a:t>
              </a:r>
            </a:p>
            <a:p>
              <a:pPr>
                <a:lnSpc>
                  <a:spcPct val="80000"/>
                </a:lnSpc>
              </a:pPr>
              <a:r>
                <a:rPr lang="fr-FR" sz="1400" b="1" dirty="0">
                  <a:solidFill>
                    <a:schemeClr val="accent5">
                      <a:lumMod val="75000"/>
                    </a:schemeClr>
                  </a:solidFill>
                </a:rPr>
                <a:t>        Pauvreté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317291" y="3088401"/>
              <a:ext cx="1405680" cy="391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fr-FR" sz="2400" dirty="0"/>
                <a:t>e = 0,328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323264" y="4175414"/>
              <a:ext cx="1301176" cy="391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fr-FR" sz="2400" dirty="0"/>
                <a:t>e = -0,522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196468" y="2685644"/>
              <a:ext cx="1383533" cy="391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fr-FR" sz="2400" dirty="0"/>
                <a:t>e = 0,264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265223" y="4057945"/>
              <a:ext cx="1458574" cy="384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fr-FR" sz="2400" dirty="0"/>
                <a:t>e = -1,237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507386" y="2087532"/>
              <a:ext cx="1189482" cy="3968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fr-FR" sz="2400" dirty="0"/>
                <a:t>|e|&gt;1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073920" y="818708"/>
              <a:ext cx="646029" cy="296442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fr-FR" sz="1400" dirty="0"/>
                <a:t>Effet moteur de la croissance  sur le développement </a:t>
              </a:r>
            </a:p>
            <a:p>
              <a:pPr algn="ctr">
                <a:lnSpc>
                  <a:spcPct val="80000"/>
                </a:lnSpc>
              </a:pPr>
              <a:endParaRPr lang="fr-FR" sz="14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212449" y="4436286"/>
              <a:ext cx="2545765" cy="942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fr-FR" sz="1000" b="1" dirty="0">
                  <a:solidFill>
                    <a:srgbClr val="800000"/>
                  </a:solidFill>
                </a:rPr>
                <a:t>La croissance </a:t>
              </a:r>
              <a:r>
                <a:rPr lang="fr-FR" sz="1000" dirty="0">
                  <a:solidFill>
                    <a:srgbClr val="262626"/>
                  </a:solidFill>
                </a:rPr>
                <a:t>n’est</a:t>
              </a:r>
              <a:endParaRPr lang="fr-FR" sz="1000" dirty="0">
                <a:solidFill>
                  <a:srgbClr val="800000"/>
                </a:solidFill>
              </a:endParaRPr>
            </a:p>
            <a:p>
              <a:pPr>
                <a:lnSpc>
                  <a:spcPct val="80000"/>
                </a:lnSpc>
              </a:pPr>
              <a:r>
                <a:rPr lang="fr-FR" sz="1000" b="1" dirty="0">
                  <a:solidFill>
                    <a:srgbClr val="800000"/>
                  </a:solidFill>
                </a:rPr>
                <a:t>pas suffisamment inclusive </a:t>
              </a:r>
            </a:p>
            <a:p>
              <a:pPr>
                <a:lnSpc>
                  <a:spcPct val="80000"/>
                </a:lnSpc>
              </a:pPr>
              <a:r>
                <a:rPr lang="fr-FR" sz="1000" b="1" dirty="0">
                  <a:solidFill>
                    <a:srgbClr val="800000"/>
                  </a:solidFill>
                </a:rPr>
                <a:t>comparée à :</a:t>
              </a:r>
            </a:p>
            <a:p>
              <a:pPr>
                <a:lnSpc>
                  <a:spcPct val="80000"/>
                </a:lnSpc>
                <a:spcBef>
                  <a:spcPts val="600"/>
                </a:spcBef>
              </a:pPr>
              <a:r>
                <a:rPr lang="fr-FR" sz="1000" dirty="0">
                  <a:solidFill>
                    <a:srgbClr val="000000"/>
                  </a:solidFill>
                </a:rPr>
                <a:t>L’Asie de l'Est et le Pacifique </a:t>
              </a:r>
              <a:r>
                <a:rPr lang="fr-FR" sz="1100" dirty="0">
                  <a:solidFill>
                    <a:srgbClr val="C5192D"/>
                  </a:solidFill>
                </a:rPr>
                <a:t>-2,48</a:t>
              </a:r>
            </a:p>
            <a:p>
              <a:pPr>
                <a:lnSpc>
                  <a:spcPct val="80000"/>
                </a:lnSpc>
              </a:pPr>
              <a:r>
                <a:rPr lang="fr-FR" sz="1000" dirty="0">
                  <a:solidFill>
                    <a:srgbClr val="000000"/>
                  </a:solidFill>
                </a:rPr>
                <a:t>L’Amérique latine et les Caraïbes </a:t>
              </a:r>
              <a:r>
                <a:rPr lang="fr-FR" sz="1100" dirty="0">
                  <a:solidFill>
                    <a:srgbClr val="C5192D"/>
                  </a:solidFill>
                </a:rPr>
                <a:t>-3,08</a:t>
              </a:r>
            </a:p>
            <a:p>
              <a:pPr>
                <a:lnSpc>
                  <a:spcPct val="80000"/>
                </a:lnSpc>
              </a:pPr>
              <a:r>
                <a:rPr lang="fr-FR" sz="1000" dirty="0">
                  <a:solidFill>
                    <a:srgbClr val="000000"/>
                  </a:solidFill>
                </a:rPr>
                <a:t>L’Europe de l'Est et l’Asie occidentale </a:t>
              </a:r>
              <a:r>
                <a:rPr lang="fr-FR" sz="1100" dirty="0">
                  <a:solidFill>
                    <a:srgbClr val="C5192D"/>
                  </a:solidFill>
                </a:rPr>
                <a:t>-4,22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647063" y="3285165"/>
              <a:ext cx="1374681" cy="681395"/>
            </a:xfrm>
            <a:prstGeom prst="rect">
              <a:avLst/>
            </a:prstGeom>
            <a:noFill/>
            <a:ln>
              <a:solidFill>
                <a:schemeClr val="bg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fr-F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Politiques radicales en faveur de l’inclusivité nécessaires</a:t>
              </a:r>
              <a:endParaRPr lang="fr-FR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515653" y="4318955"/>
              <a:ext cx="1189482" cy="3968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fr-FR" sz="2400" dirty="0"/>
                <a:t>|e|&gt;3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9342468" y="3412424"/>
              <a:ext cx="1189482" cy="286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fr-FR" sz="1600" dirty="0"/>
                <a:t>e = élasticité</a:t>
              </a:r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11239658" y="5635670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>
                <a:latin typeface="Calibri"/>
              </a:rPr>
              <a:t>t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1230426" y="6415543"/>
            <a:ext cx="818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prstClr val="white"/>
                </a:solidFill>
                <a:latin typeface="Helvetica"/>
                <a:cs typeface="Helvetica"/>
              </a:rPr>
              <a:t>2 / 16</a:t>
            </a:r>
          </a:p>
        </p:txBody>
      </p:sp>
      <p:sp>
        <p:nvSpPr>
          <p:cNvPr id="47" name="Title 3"/>
          <p:cNvSpPr txBox="1">
            <a:spLocks/>
          </p:cNvSpPr>
          <p:nvPr/>
        </p:nvSpPr>
        <p:spPr>
          <a:xfrm>
            <a:off x="687083" y="720559"/>
            <a:ext cx="9358207" cy="6277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rgbClr val="0070C0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fr-FR" sz="2800" dirty="0">
                <a:latin typeface="Helvetica"/>
              </a:rPr>
              <a:t>A.2 Trajectoire de l’émergence : </a:t>
            </a:r>
            <a:r>
              <a:rPr lang="fr-FR" sz="2000" dirty="0">
                <a:latin typeface="Helvetica"/>
              </a:rPr>
              <a:t>développement humain et pistes identifiées pour la réduction de la pauvreté</a:t>
            </a:r>
          </a:p>
        </p:txBody>
      </p:sp>
      <p:sp>
        <p:nvSpPr>
          <p:cNvPr id="48" name="Rectangle 47"/>
          <p:cNvSpPr/>
          <p:nvPr/>
        </p:nvSpPr>
        <p:spPr>
          <a:xfrm>
            <a:off x="203826" y="-9407"/>
            <a:ext cx="28630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  <a:latin typeface="Helvetica"/>
              </a:rPr>
              <a:t>A. Contexte 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146815" y="1706917"/>
            <a:ext cx="328595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FR" b="1" i="1" dirty="0">
                <a:solidFill>
                  <a:srgbClr val="EABA32"/>
                </a:solidFill>
              </a:rPr>
              <a:t>Epoque</a:t>
            </a:r>
            <a:r>
              <a:rPr lang="fr-FR" b="1" i="1" dirty="0">
                <a:solidFill>
                  <a:srgbClr val="EABA32"/>
                </a:solidFill>
              </a:rPr>
              <a:t> des OMD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9849650" y="5896763"/>
            <a:ext cx="786400" cy="372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2030</a:t>
            </a:r>
          </a:p>
        </p:txBody>
      </p:sp>
      <p:cxnSp>
        <p:nvCxnSpPr>
          <p:cNvPr id="56" name="Straight Connector 55"/>
          <p:cNvCxnSpPr/>
          <p:nvPr/>
        </p:nvCxnSpPr>
        <p:spPr>
          <a:xfrm>
            <a:off x="10133671" y="5759572"/>
            <a:ext cx="0" cy="219499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291820" y="1571878"/>
            <a:ext cx="3285955" cy="541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FR" i="1" dirty="0">
                <a:solidFill>
                  <a:srgbClr val="800000"/>
                </a:solidFill>
              </a:rPr>
              <a:t>Deux décennies de développement « perdues » </a:t>
            </a:r>
          </a:p>
        </p:txBody>
      </p:sp>
      <p:sp>
        <p:nvSpPr>
          <p:cNvPr id="6" name="Freeform 5"/>
          <p:cNvSpPr/>
          <p:nvPr/>
        </p:nvSpPr>
        <p:spPr>
          <a:xfrm>
            <a:off x="1474839" y="3490452"/>
            <a:ext cx="5932129" cy="884903"/>
          </a:xfrm>
          <a:custGeom>
            <a:avLst/>
            <a:gdLst>
              <a:gd name="connsiteX0" fmla="*/ 0 w 5932129"/>
              <a:gd name="connsiteY0" fmla="*/ 884903 h 884903"/>
              <a:gd name="connsiteX1" fmla="*/ 2892322 w 5932129"/>
              <a:gd name="connsiteY1" fmla="*/ 303161 h 884903"/>
              <a:gd name="connsiteX2" fmla="*/ 5932129 w 5932129"/>
              <a:gd name="connsiteY2" fmla="*/ 0 h 884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32129" h="884903">
                <a:moveTo>
                  <a:pt x="0" y="884903"/>
                </a:moveTo>
                <a:cubicBezTo>
                  <a:pt x="951817" y="667774"/>
                  <a:pt x="1903634" y="450645"/>
                  <a:pt x="2892322" y="303161"/>
                </a:cubicBezTo>
                <a:cubicBezTo>
                  <a:pt x="3881010" y="155677"/>
                  <a:pt x="5932129" y="0"/>
                  <a:pt x="5932129" y="0"/>
                </a:cubicBezTo>
              </a:path>
            </a:pathLst>
          </a:custGeom>
          <a:ln w="38100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Freeform 8"/>
          <p:cNvSpPr/>
          <p:nvPr/>
        </p:nvSpPr>
        <p:spPr>
          <a:xfrm>
            <a:off x="7415161" y="2105742"/>
            <a:ext cx="2720258" cy="1384710"/>
          </a:xfrm>
          <a:custGeom>
            <a:avLst/>
            <a:gdLst>
              <a:gd name="connsiteX0" fmla="*/ 0 w 2720258"/>
              <a:gd name="connsiteY0" fmla="*/ 1384710 h 1384710"/>
              <a:gd name="connsiteX1" fmla="*/ 1679678 w 2720258"/>
              <a:gd name="connsiteY1" fmla="*/ 852129 h 1384710"/>
              <a:gd name="connsiteX2" fmla="*/ 2720258 w 2720258"/>
              <a:gd name="connsiteY2" fmla="*/ 0 h 1384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20258" h="1384710">
                <a:moveTo>
                  <a:pt x="0" y="1384710"/>
                </a:moveTo>
                <a:cubicBezTo>
                  <a:pt x="613151" y="1233812"/>
                  <a:pt x="1226302" y="1082914"/>
                  <a:pt x="1679678" y="852129"/>
                </a:cubicBezTo>
                <a:cubicBezTo>
                  <a:pt x="2133054" y="621344"/>
                  <a:pt x="2720258" y="0"/>
                  <a:pt x="2720258" y="0"/>
                </a:cubicBezTo>
              </a:path>
            </a:pathLst>
          </a:custGeom>
          <a:ln w="38100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Freeform 12"/>
          <p:cNvSpPr/>
          <p:nvPr/>
        </p:nvSpPr>
        <p:spPr>
          <a:xfrm>
            <a:off x="1474839" y="4963153"/>
            <a:ext cx="8668774" cy="813299"/>
          </a:xfrm>
          <a:custGeom>
            <a:avLst/>
            <a:gdLst>
              <a:gd name="connsiteX0" fmla="*/ 0 w 8668774"/>
              <a:gd name="connsiteY0" fmla="*/ 420008 h 813299"/>
              <a:gd name="connsiteX1" fmla="*/ 2884129 w 8668774"/>
              <a:gd name="connsiteY1" fmla="*/ 10331 h 813299"/>
              <a:gd name="connsiteX2" fmla="*/ 5932129 w 8668774"/>
              <a:gd name="connsiteY2" fmla="*/ 182395 h 813299"/>
              <a:gd name="connsiteX3" fmla="*/ 8668774 w 8668774"/>
              <a:gd name="connsiteY3" fmla="*/ 813299 h 813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68774" h="813299">
                <a:moveTo>
                  <a:pt x="0" y="420008"/>
                </a:moveTo>
                <a:cubicBezTo>
                  <a:pt x="947720" y="234970"/>
                  <a:pt x="1895441" y="49933"/>
                  <a:pt x="2884129" y="10331"/>
                </a:cubicBezTo>
                <a:cubicBezTo>
                  <a:pt x="3872817" y="-29271"/>
                  <a:pt x="4968022" y="48567"/>
                  <a:pt x="5932129" y="182395"/>
                </a:cubicBezTo>
                <a:cubicBezTo>
                  <a:pt x="6896237" y="316223"/>
                  <a:pt x="8215398" y="732729"/>
                  <a:pt x="8668774" y="813299"/>
                </a:cubicBezTo>
              </a:path>
            </a:pathLst>
          </a:custGeom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5" name="TextBox 34"/>
          <p:cNvSpPr txBox="1"/>
          <p:nvPr/>
        </p:nvSpPr>
        <p:spPr>
          <a:xfrm>
            <a:off x="8447911" y="1552123"/>
            <a:ext cx="1609453" cy="616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fr-FR" sz="1400" i="1" dirty="0">
                <a:solidFill>
                  <a:srgbClr val="008000"/>
                </a:solidFill>
              </a:rPr>
              <a:t>l’Agenda 2030 </a:t>
            </a:r>
          </a:p>
          <a:p>
            <a:pPr>
              <a:lnSpc>
                <a:spcPct val="80000"/>
              </a:lnSpc>
            </a:pPr>
            <a:r>
              <a:rPr lang="fr-FR" sz="1400" i="1" dirty="0">
                <a:solidFill>
                  <a:srgbClr val="008000"/>
                </a:solidFill>
              </a:rPr>
              <a:t>Agenda 2063 </a:t>
            </a:r>
          </a:p>
          <a:p>
            <a:pPr>
              <a:lnSpc>
                <a:spcPct val="80000"/>
              </a:lnSpc>
            </a:pPr>
            <a:r>
              <a:rPr lang="fr-FR" sz="1400" i="1" dirty="0">
                <a:solidFill>
                  <a:srgbClr val="008000"/>
                </a:solidFill>
              </a:rPr>
              <a:t>les Top 5 de la BAD</a:t>
            </a:r>
          </a:p>
        </p:txBody>
      </p:sp>
      <p:sp>
        <p:nvSpPr>
          <p:cNvPr id="36" name="Right Brace 35"/>
          <p:cNvSpPr/>
          <p:nvPr/>
        </p:nvSpPr>
        <p:spPr>
          <a:xfrm flipH="1">
            <a:off x="8314764" y="1544487"/>
            <a:ext cx="304800" cy="599556"/>
          </a:xfrm>
          <a:prstGeom prst="rightBrace">
            <a:avLst/>
          </a:prstGeom>
          <a:ln w="635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 dirty="0">
              <a:solidFill>
                <a:srgbClr val="4C9F38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591743" y="1622594"/>
            <a:ext cx="835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i="1" dirty="0">
                <a:solidFill>
                  <a:srgbClr val="008000"/>
                </a:solidFill>
              </a:rPr>
              <a:t>Ère de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75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30429" y="6415543"/>
            <a:ext cx="773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/>
              </a:rPr>
              <a:t>3 / 16</a:t>
            </a: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696489" y="748792"/>
            <a:ext cx="7049533" cy="6277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rgbClr val="0070C0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Helvetica"/>
              </a:rPr>
              <a:t>A.3 </a:t>
            </a:r>
            <a:r>
              <a:rPr lang="fr-FR" sz="3200" dirty="0">
                <a:latin typeface="Helvetica"/>
              </a:rPr>
              <a:t>Modèle de la CIEA-I</a:t>
            </a:r>
            <a:endParaRPr lang="en-US" sz="3200" dirty="0">
              <a:latin typeface="Helvetic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3826" y="-9407"/>
            <a:ext cx="28630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  <a:latin typeface="Helvetica"/>
              </a:rPr>
              <a:t>A. Contexte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5742" y="6415548"/>
            <a:ext cx="42646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</a:rPr>
              <a:t>Adapté d'une étude de cas portant sur l’Ouganda</a:t>
            </a:r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772324" y="1450256"/>
            <a:ext cx="10695201" cy="4855282"/>
            <a:chOff x="1573161" y="1392898"/>
            <a:chExt cx="9004723" cy="4855282"/>
          </a:xfrm>
        </p:grpSpPr>
        <p:grpSp>
          <p:nvGrpSpPr>
            <p:cNvPr id="53" name="Group 52"/>
            <p:cNvGrpSpPr/>
            <p:nvPr/>
          </p:nvGrpSpPr>
          <p:grpSpPr>
            <a:xfrm>
              <a:off x="1573161" y="1392898"/>
              <a:ext cx="9004723" cy="4855282"/>
              <a:chOff x="1573161" y="1392898"/>
              <a:chExt cx="9004723" cy="4855282"/>
            </a:xfrm>
          </p:grpSpPr>
          <p:sp>
            <p:nvSpPr>
              <p:cNvPr id="3" name="Rounded Rectangle 2"/>
              <p:cNvSpPr/>
              <p:nvPr/>
            </p:nvSpPr>
            <p:spPr>
              <a:xfrm>
                <a:off x="1589548" y="1417477"/>
                <a:ext cx="3372976" cy="127349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  <a:alpha val="9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1573161" y="2834957"/>
                <a:ext cx="3389363" cy="1658596"/>
              </a:xfrm>
              <a:prstGeom prst="roundRect">
                <a:avLst/>
              </a:prstGeom>
              <a:solidFill>
                <a:schemeClr val="bg2">
                  <a:lumMod val="75000"/>
                  <a:alpha val="9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1589565" y="4637537"/>
                <a:ext cx="3372959" cy="1382892"/>
              </a:xfrm>
              <a:prstGeom prst="roundRect">
                <a:avLst/>
              </a:prstGeom>
              <a:solidFill>
                <a:srgbClr val="7E9E54">
                  <a:alpha val="90000"/>
                </a:srgb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" name="Oval 3"/>
              <p:cNvSpPr/>
              <p:nvPr/>
            </p:nvSpPr>
            <p:spPr>
              <a:xfrm>
                <a:off x="5284859" y="1491221"/>
                <a:ext cx="2540000" cy="1229032"/>
              </a:xfrm>
              <a:prstGeom prst="ellipse">
                <a:avLst/>
              </a:prstGeom>
              <a:solidFill>
                <a:schemeClr val="accent3">
                  <a:lumMod val="75000"/>
                  <a:alpha val="9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5284856" y="3109741"/>
                <a:ext cx="2540000" cy="1229032"/>
              </a:xfrm>
              <a:prstGeom prst="ellipse">
                <a:avLst/>
              </a:prstGeom>
              <a:solidFill>
                <a:schemeClr val="accent3">
                  <a:lumMod val="75000"/>
                  <a:alpha val="9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5284856" y="4580183"/>
                <a:ext cx="2540000" cy="1229032"/>
              </a:xfrm>
              <a:prstGeom prst="ellipse">
                <a:avLst/>
              </a:prstGeom>
              <a:solidFill>
                <a:schemeClr val="accent3">
                  <a:lumMod val="75000"/>
                  <a:alpha val="9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8963754" y="2417086"/>
                <a:ext cx="1614130" cy="2408908"/>
              </a:xfrm>
              <a:prstGeom prst="roundRect">
                <a:avLst/>
              </a:prstGeom>
              <a:solidFill>
                <a:srgbClr val="800000">
                  <a:alpha val="90000"/>
                </a:srgb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9075452" y="2949672"/>
                <a:ext cx="1423384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dirty="0">
                    <a:solidFill>
                      <a:schemeClr val="bg1"/>
                    </a:solidFill>
                  </a:rPr>
                  <a:t>Développement </a:t>
                </a:r>
              </a:p>
              <a:p>
                <a:pPr algn="ctr"/>
                <a:r>
                  <a:rPr lang="fr-FR" dirty="0">
                    <a:solidFill>
                      <a:schemeClr val="bg1"/>
                    </a:solidFill>
                  </a:rPr>
                  <a:t>inclusif </a:t>
                </a:r>
              </a:p>
              <a:p>
                <a:pPr algn="ctr"/>
                <a:r>
                  <a:rPr lang="fr-FR" dirty="0">
                    <a:solidFill>
                      <a:schemeClr val="bg1"/>
                    </a:solidFill>
                  </a:rPr>
                  <a:t>et durable </a:t>
                </a:r>
                <a:endParaRPr lang="fr-FR" dirty="0" smtClean="0">
                  <a:solidFill>
                    <a:schemeClr val="bg1"/>
                  </a:solidFill>
                </a:endParaRPr>
              </a:p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soutenu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7" name="Elbow Connector 6"/>
              <p:cNvCxnSpPr>
                <a:stCxn id="10" idx="2"/>
                <a:endCxn id="13" idx="4"/>
              </p:cNvCxnSpPr>
              <p:nvPr/>
            </p:nvCxnSpPr>
            <p:spPr>
              <a:xfrm rot="5400000" flipH="1" flipV="1">
                <a:off x="4809843" y="4275416"/>
                <a:ext cx="211214" cy="3278811"/>
              </a:xfrm>
              <a:prstGeom prst="bentConnector3">
                <a:avLst>
                  <a:gd name="adj1" fmla="val -108231"/>
                </a:avLst>
              </a:prstGeom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/>
              <p:cNvSpPr txBox="1"/>
              <p:nvPr/>
            </p:nvSpPr>
            <p:spPr>
              <a:xfrm>
                <a:off x="5235634" y="1917297"/>
                <a:ext cx="25809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dirty="0">
                    <a:solidFill>
                      <a:schemeClr val="bg1"/>
                    </a:solidFill>
                  </a:rPr>
                  <a:t>État</a:t>
                </a:r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:r>
                  <a:rPr lang="fr-FR" dirty="0">
                    <a:solidFill>
                      <a:schemeClr val="bg1"/>
                    </a:solidFill>
                  </a:rPr>
                  <a:t>développementaliste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5648244" y="3299071"/>
                <a:ext cx="1755765" cy="7571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fr-FR" sz="1600" dirty="0">
                    <a:solidFill>
                      <a:schemeClr val="bg1"/>
                    </a:solidFill>
                  </a:rPr>
                  <a:t>Changements dans les 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fr-FR" sz="1600" dirty="0">
                    <a:solidFill>
                      <a:schemeClr val="bg1"/>
                    </a:solidFill>
                  </a:rPr>
                  <a:t>Modes de production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fr-FR" sz="1600" dirty="0">
                    <a:solidFill>
                      <a:schemeClr val="bg1"/>
                    </a:solidFill>
                  </a:rPr>
                  <a:t>et de consommation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712441" y="4879031"/>
                <a:ext cx="174208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dirty="0">
                    <a:solidFill>
                      <a:schemeClr val="bg1"/>
                    </a:solidFill>
                  </a:rPr>
                  <a:t>Développement </a:t>
                </a:r>
              </a:p>
              <a:p>
                <a:pPr algn="ctr"/>
                <a:r>
                  <a:rPr lang="fr-FR" dirty="0">
                    <a:solidFill>
                      <a:schemeClr val="bg1"/>
                    </a:solidFill>
                  </a:rPr>
                  <a:t>humain</a:t>
                </a:r>
              </a:p>
            </p:txBody>
          </p:sp>
          <p:cxnSp>
            <p:nvCxnSpPr>
              <p:cNvPr id="18" name="Elbow Connector 17"/>
              <p:cNvCxnSpPr/>
              <p:nvPr/>
            </p:nvCxnSpPr>
            <p:spPr>
              <a:xfrm rot="16200000" flipH="1">
                <a:off x="4770701" y="-284739"/>
                <a:ext cx="106517" cy="3461792"/>
              </a:xfrm>
              <a:prstGeom prst="bentConnector3">
                <a:avLst>
                  <a:gd name="adj1" fmla="val -99230"/>
                </a:avLst>
              </a:prstGeom>
              <a:ln w="15875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/>
              <p:cNvSpPr txBox="1"/>
              <p:nvPr/>
            </p:nvSpPr>
            <p:spPr>
              <a:xfrm>
                <a:off x="1581355" y="2892323"/>
                <a:ext cx="3054922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/>
                  <a:buChar char="•"/>
                </a:pPr>
                <a:r>
                  <a:rPr lang="fr-FR" sz="1200" dirty="0"/>
                  <a:t>Industrialisation</a:t>
                </a:r>
              </a:p>
              <a:p>
                <a:pPr marL="285750" indent="-285750">
                  <a:buFont typeface="Arial"/>
                  <a:buChar char="•"/>
                </a:pPr>
                <a:r>
                  <a:rPr lang="fr-FR" sz="1200" dirty="0"/>
                  <a:t>Climat propice aux affaires</a:t>
                </a:r>
              </a:p>
              <a:p>
                <a:pPr marL="285750" indent="-285750">
                  <a:buFont typeface="Arial"/>
                  <a:buChar char="•"/>
                </a:pPr>
                <a:r>
                  <a:rPr lang="fr-FR" sz="1200" dirty="0">
                    <a:solidFill>
                      <a:srgbClr val="000000"/>
                    </a:solidFill>
                  </a:rPr>
                  <a:t>Système financier et bancaire </a:t>
                </a:r>
              </a:p>
              <a:p>
                <a:r>
                  <a:rPr lang="fr-FR" sz="1200" dirty="0">
                    <a:solidFill>
                      <a:srgbClr val="000000"/>
                    </a:solidFill>
                  </a:rPr>
                  <a:t>        solide et compétitif</a:t>
                </a:r>
              </a:p>
              <a:p>
                <a:pPr marL="285750" indent="-285750">
                  <a:buFont typeface="Arial"/>
                  <a:buChar char="•"/>
                </a:pPr>
                <a:r>
                  <a:rPr lang="fr-FR" sz="1200" dirty="0">
                    <a:solidFill>
                      <a:srgbClr val="000000"/>
                    </a:solidFill>
                  </a:rPr>
                  <a:t>Economie tirée par la technologie et l'innovation </a:t>
                </a:r>
              </a:p>
              <a:p>
                <a:pPr marL="285750" indent="-285750">
                  <a:buFont typeface="Arial"/>
                  <a:buChar char="•"/>
                </a:pPr>
                <a:r>
                  <a:rPr lang="fr-FR" sz="1200" dirty="0">
                    <a:solidFill>
                      <a:srgbClr val="000000"/>
                    </a:solidFill>
                  </a:rPr>
                  <a:t>Économie verte</a:t>
                </a:r>
              </a:p>
              <a:p>
                <a:pPr marL="285750" indent="-285750">
                  <a:buFont typeface="Arial"/>
                  <a:buChar char="•"/>
                </a:pPr>
                <a:r>
                  <a:rPr lang="fr-FR" sz="1200" dirty="0">
                    <a:solidFill>
                      <a:srgbClr val="000000"/>
                    </a:solidFill>
                  </a:rPr>
                  <a:t>Intégration régionale</a:t>
                </a:r>
              </a:p>
              <a:p>
                <a:pPr marL="285750" indent="-285750">
                  <a:buFont typeface="Arial"/>
                  <a:buChar char="•"/>
                </a:pPr>
                <a:r>
                  <a:rPr lang="fr-FR" sz="1200" dirty="0">
                    <a:solidFill>
                      <a:srgbClr val="000000"/>
                    </a:solidFill>
                  </a:rPr>
                  <a:t>Assiette fiscale/Recettes fiscales élargies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630511" y="4678520"/>
                <a:ext cx="2723074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/>
                  <a:buChar char="•"/>
                </a:pPr>
                <a:r>
                  <a:rPr lang="fr-FR" sz="1200" dirty="0">
                    <a:solidFill>
                      <a:srgbClr val="000000"/>
                    </a:solidFill>
                  </a:rPr>
                  <a:t>Amélioration des revenus ruraux</a:t>
                </a:r>
              </a:p>
              <a:p>
                <a:pPr marL="285750" indent="-285750">
                  <a:buFont typeface="Arial"/>
                  <a:buChar char="•"/>
                </a:pPr>
                <a:r>
                  <a:rPr lang="fr-FR" sz="1200" dirty="0">
                    <a:solidFill>
                      <a:srgbClr val="000000"/>
                    </a:solidFill>
                  </a:rPr>
                  <a:t>Mise en place de filets de sécurité sociale </a:t>
                </a:r>
              </a:p>
              <a:p>
                <a:r>
                  <a:rPr lang="fr-FR" sz="1200" dirty="0">
                    <a:solidFill>
                      <a:srgbClr val="000000"/>
                    </a:solidFill>
                  </a:rPr>
                  <a:t>        et de transferts en espèces </a:t>
                </a:r>
              </a:p>
              <a:p>
                <a:pPr marL="285750" indent="-285750">
                  <a:buFont typeface="Arial"/>
                  <a:buChar char="•"/>
                </a:pPr>
                <a:r>
                  <a:rPr lang="fr-FR" sz="1200" dirty="0">
                    <a:solidFill>
                      <a:srgbClr val="000000"/>
                    </a:solidFill>
                  </a:rPr>
                  <a:t>Système éducatif susceptible </a:t>
                </a:r>
                <a:r>
                  <a:rPr lang="fr-FR" sz="1200" dirty="0"/>
                  <a:t>d’améliorer les</a:t>
                </a:r>
              </a:p>
              <a:p>
                <a:r>
                  <a:rPr lang="fr-FR" sz="1200" dirty="0"/>
                  <a:t>        attitudes et les comportements </a:t>
                </a:r>
              </a:p>
              <a:p>
                <a:pPr marL="285750" indent="-285750">
                  <a:buFont typeface="Arial"/>
                  <a:buChar char="•"/>
                </a:pPr>
                <a:r>
                  <a:rPr lang="fr-FR" sz="1200" dirty="0"/>
                  <a:t>Systèmes de planification sanitaire</a:t>
                </a:r>
              </a:p>
              <a:p>
                <a:pPr marL="285750" indent="-285750">
                  <a:buFont typeface="Arial"/>
                  <a:buChar char="•"/>
                </a:pPr>
                <a:r>
                  <a:rPr lang="fr-FR" sz="1200" dirty="0"/>
                  <a:t>Urbanisation</a:t>
                </a:r>
              </a:p>
              <a:p>
                <a:pPr marL="285750" indent="-285750">
                  <a:buFont typeface="Arial"/>
                  <a:buChar char="•"/>
                </a:pPr>
                <a:endParaRPr lang="fr-FR" sz="1200" dirty="0"/>
              </a:p>
            </p:txBody>
          </p:sp>
          <p:cxnSp>
            <p:nvCxnSpPr>
              <p:cNvPr id="37" name="Straight Connector 36"/>
              <p:cNvCxnSpPr>
                <a:endCxn id="12" idx="0"/>
              </p:cNvCxnSpPr>
              <p:nvPr/>
            </p:nvCxnSpPr>
            <p:spPr>
              <a:xfrm>
                <a:off x="6554856" y="2773803"/>
                <a:ext cx="0" cy="335938"/>
              </a:xfrm>
              <a:prstGeom prst="line">
                <a:avLst/>
              </a:prstGeom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6554856" y="4277028"/>
                <a:ext cx="0" cy="335938"/>
              </a:xfrm>
              <a:prstGeom prst="line">
                <a:avLst/>
              </a:prstGeom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urved Connector 40"/>
              <p:cNvCxnSpPr>
                <a:stCxn id="13" idx="6"/>
              </p:cNvCxnSpPr>
              <p:nvPr/>
            </p:nvCxnSpPr>
            <p:spPr>
              <a:xfrm flipV="1">
                <a:off x="7824856" y="4129550"/>
                <a:ext cx="1122499" cy="1065149"/>
              </a:xfrm>
              <a:prstGeom prst="curvedConnector3">
                <a:avLst/>
              </a:prstGeom>
              <a:ln>
                <a:solidFill>
                  <a:schemeClr val="bg2">
                    <a:lumMod val="2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urved Connector 43"/>
              <p:cNvCxnSpPr>
                <a:stCxn id="12" idx="6"/>
              </p:cNvCxnSpPr>
              <p:nvPr/>
            </p:nvCxnSpPr>
            <p:spPr>
              <a:xfrm flipV="1">
                <a:off x="7824856" y="3503034"/>
                <a:ext cx="1130692" cy="221223"/>
              </a:xfrm>
              <a:prstGeom prst="curvedConnector3">
                <a:avLst/>
              </a:prstGeom>
              <a:ln>
                <a:solidFill>
                  <a:schemeClr val="bg2">
                    <a:lumMod val="2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urved Connector 46"/>
              <p:cNvCxnSpPr/>
              <p:nvPr/>
            </p:nvCxnSpPr>
            <p:spPr>
              <a:xfrm>
                <a:off x="7824856" y="2113932"/>
                <a:ext cx="1130692" cy="745618"/>
              </a:xfrm>
              <a:prstGeom prst="curvedConnector3">
                <a:avLst/>
              </a:prstGeom>
              <a:ln>
                <a:solidFill>
                  <a:schemeClr val="bg2">
                    <a:lumMod val="2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23"/>
            <p:cNvSpPr txBox="1"/>
            <p:nvPr/>
          </p:nvSpPr>
          <p:spPr>
            <a:xfrm>
              <a:off x="1638695" y="1463217"/>
              <a:ext cx="341769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/>
                <a:buChar char="•"/>
              </a:pPr>
              <a:r>
                <a:rPr lang="fr-FR" sz="1200" dirty="0"/>
                <a:t>Une vision claire et partagée</a:t>
              </a:r>
            </a:p>
            <a:p>
              <a:pPr marL="285750" indent="-285750">
                <a:buFont typeface="Arial"/>
                <a:buChar char="•"/>
              </a:pPr>
              <a:r>
                <a:rPr lang="fr-FR" sz="1200" dirty="0"/>
                <a:t>Capacités institutionnelles performantes </a:t>
              </a:r>
            </a:p>
            <a:p>
              <a:r>
                <a:rPr lang="fr-FR" sz="1200" dirty="0"/>
                <a:t>        appuyées par des ressources adéquates</a:t>
              </a:r>
            </a:p>
            <a:p>
              <a:pPr marL="285750" indent="-285750">
                <a:buFont typeface="Arial"/>
                <a:buChar char="•"/>
              </a:pPr>
              <a:r>
                <a:rPr lang="fr-FR" sz="1200" dirty="0"/>
                <a:t>Attirer les Investissements dans les secteurs clés</a:t>
              </a:r>
            </a:p>
            <a:p>
              <a:pPr marL="285750" indent="-285750">
                <a:buFont typeface="Arial"/>
                <a:buChar char="•"/>
              </a:pPr>
              <a:r>
                <a:rPr lang="fr-FR" sz="1200" dirty="0"/>
                <a:t>Services socio-économiques de base</a:t>
              </a:r>
            </a:p>
            <a:p>
              <a:pPr marL="285750" indent="-285750">
                <a:buFont typeface="Arial"/>
                <a:buChar char="•"/>
              </a:pPr>
              <a:r>
                <a:rPr lang="fr-FR" sz="1200" dirty="0">
                  <a:solidFill>
                    <a:srgbClr val="000000"/>
                  </a:solidFill>
                </a:rPr>
                <a:t>Zéro corruption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8187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30429" y="6415543"/>
            <a:ext cx="773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Helvetica"/>
              </a:rPr>
              <a:t>4 /16</a:t>
            </a: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2266034" y="696542"/>
            <a:ext cx="6768373" cy="6882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rgbClr val="0070C0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fr-FR" sz="3200" dirty="0">
                <a:latin typeface="Helvetica"/>
              </a:rPr>
              <a:t>A.4   Analyse du modèle de la CIEA-I</a:t>
            </a:r>
          </a:p>
        </p:txBody>
      </p:sp>
      <p:sp>
        <p:nvSpPr>
          <p:cNvPr id="8" name="Rectangle 7"/>
          <p:cNvSpPr/>
          <p:nvPr/>
        </p:nvSpPr>
        <p:spPr>
          <a:xfrm>
            <a:off x="203826" y="-9407"/>
            <a:ext cx="28630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  <a:latin typeface="Helvetica"/>
              </a:rPr>
              <a:t>A.  Contexte 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958873" y="1135944"/>
            <a:ext cx="9022642" cy="701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rgbClr val="0070C0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fr-FR" sz="1800" i="1" dirty="0">
                <a:solidFill>
                  <a:schemeClr val="tx1"/>
                </a:solidFill>
                <a:latin typeface="Helvetica"/>
              </a:rPr>
              <a:t>Analyse de l'émergence sur la base de 13 études de cas </a:t>
            </a:r>
          </a:p>
          <a:p>
            <a:pPr algn="ctr"/>
            <a:r>
              <a:rPr lang="fr-FR" sz="1800" i="1" dirty="0">
                <a:solidFill>
                  <a:schemeClr val="tx1"/>
                </a:solidFill>
                <a:latin typeface="Helvetica"/>
              </a:rPr>
              <a:t>sur les 27 pays concernés par des plans d'émergence</a:t>
            </a:r>
            <a:endParaRPr lang="fr-FR" sz="1800" dirty="0">
              <a:solidFill>
                <a:schemeClr val="tx1"/>
              </a:solidFill>
              <a:latin typeface="Helvetica"/>
            </a:endParaRPr>
          </a:p>
        </p:txBody>
      </p:sp>
      <p:pic>
        <p:nvPicPr>
          <p:cNvPr id="4" name="africa.jpg" descr="/Users/SebastianVenable/Dropbox/UNDP/UNDP General Information/africa.jp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032" y="1868728"/>
            <a:ext cx="4916128" cy="44479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71392" y="1940712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008000"/>
                </a:solidFill>
              </a:rPr>
              <a:t>Maroc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378737" y="2896418"/>
            <a:ext cx="8278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008000"/>
                </a:solidFill>
              </a:rPr>
              <a:t>Cap Vert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121690" y="3193030"/>
            <a:ext cx="764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008000"/>
                </a:solidFill>
              </a:rPr>
              <a:t>Sénégal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515280" y="3854368"/>
            <a:ext cx="162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008000"/>
                </a:solidFill>
              </a:rPr>
              <a:t>Guinée équatoriale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755620" y="4140912"/>
            <a:ext cx="676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008000"/>
                </a:solidFill>
              </a:rPr>
              <a:t>Gabon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02663" y="5846507"/>
            <a:ext cx="1487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008000"/>
                </a:solidFill>
              </a:rPr>
              <a:t>Afrique du Sud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186249" y="3076152"/>
            <a:ext cx="8022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008000"/>
                </a:solidFill>
              </a:rPr>
              <a:t>Éthiopie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147697" y="4170672"/>
            <a:ext cx="8574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008000"/>
                </a:solidFill>
              </a:rPr>
              <a:t>Ouganda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4055" y="4078129"/>
            <a:ext cx="7894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008000"/>
                </a:solidFill>
              </a:rPr>
              <a:t>Rwanda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048602" y="4350054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008000"/>
                </a:solidFill>
              </a:rPr>
              <a:t>Tanzanie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149721" y="5093793"/>
            <a:ext cx="800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008000"/>
                </a:solidFill>
              </a:rPr>
              <a:t>Maurice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351054" y="3970492"/>
            <a:ext cx="6432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008000"/>
                </a:solidFill>
              </a:rPr>
              <a:t>Kenya</a:t>
            </a:r>
          </a:p>
        </p:txBody>
      </p:sp>
      <p:sp>
        <p:nvSpPr>
          <p:cNvPr id="49" name="Oval 48"/>
          <p:cNvSpPr/>
          <p:nvPr/>
        </p:nvSpPr>
        <p:spPr>
          <a:xfrm>
            <a:off x="2479962" y="5234213"/>
            <a:ext cx="964234" cy="963895"/>
          </a:xfrm>
          <a:prstGeom prst="ellipse">
            <a:avLst/>
          </a:prstGeom>
          <a:solidFill>
            <a:srgbClr val="FF0000">
              <a:alpha val="90000"/>
            </a:srgbClr>
          </a:solidFill>
          <a:ln>
            <a:solidFill>
              <a:srgbClr val="FF0000"/>
            </a:solidFill>
          </a:ln>
          <a:effectLst>
            <a:outerShdw blurRad="38100" dist="63500" dir="2700000" algn="br" rotWithShape="0">
              <a:srgbClr val="000000">
                <a:alpha val="6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000" b="1" dirty="0"/>
              <a:t>Pays concernés par des plans d'émergence</a:t>
            </a:r>
          </a:p>
        </p:txBody>
      </p:sp>
      <p:sp>
        <p:nvSpPr>
          <p:cNvPr id="51" name="Oval 50"/>
          <p:cNvSpPr/>
          <p:nvPr/>
        </p:nvSpPr>
        <p:spPr>
          <a:xfrm>
            <a:off x="4868005" y="3599590"/>
            <a:ext cx="89022" cy="89022"/>
          </a:xfrm>
          <a:prstGeom prst="ellipse">
            <a:avLst/>
          </a:prstGeom>
          <a:solidFill>
            <a:srgbClr val="FF0000">
              <a:alpha val="9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2" name="Oval 51"/>
          <p:cNvSpPr/>
          <p:nvPr/>
        </p:nvSpPr>
        <p:spPr>
          <a:xfrm>
            <a:off x="4940577" y="3518973"/>
            <a:ext cx="89022" cy="89022"/>
          </a:xfrm>
          <a:prstGeom prst="ellipse">
            <a:avLst/>
          </a:prstGeom>
          <a:solidFill>
            <a:srgbClr val="FF0000">
              <a:alpha val="9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3" name="Oval 52"/>
          <p:cNvSpPr/>
          <p:nvPr/>
        </p:nvSpPr>
        <p:spPr>
          <a:xfrm>
            <a:off x="4754613" y="3640412"/>
            <a:ext cx="89022" cy="89022"/>
          </a:xfrm>
          <a:prstGeom prst="ellipse">
            <a:avLst/>
          </a:prstGeom>
          <a:solidFill>
            <a:srgbClr val="FF0000">
              <a:alpha val="9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4" name="Oval 53"/>
          <p:cNvSpPr/>
          <p:nvPr/>
        </p:nvSpPr>
        <p:spPr>
          <a:xfrm>
            <a:off x="4491541" y="3678596"/>
            <a:ext cx="89022" cy="89022"/>
          </a:xfrm>
          <a:prstGeom prst="ellipse">
            <a:avLst/>
          </a:prstGeom>
          <a:solidFill>
            <a:srgbClr val="FF0000">
              <a:alpha val="9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6" name="TextBox 55"/>
          <p:cNvSpPr txBox="1"/>
          <p:nvPr/>
        </p:nvSpPr>
        <p:spPr>
          <a:xfrm>
            <a:off x="2887784" y="3596955"/>
            <a:ext cx="11396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008000"/>
                </a:solidFill>
              </a:rPr>
              <a:t>Côte d’Ivoire</a:t>
            </a:r>
          </a:p>
        </p:txBody>
      </p:sp>
      <p:sp>
        <p:nvSpPr>
          <p:cNvPr id="57" name="Oval 56"/>
          <p:cNvSpPr/>
          <p:nvPr/>
        </p:nvSpPr>
        <p:spPr>
          <a:xfrm>
            <a:off x="4513641" y="2102707"/>
            <a:ext cx="89022" cy="89022"/>
          </a:xfrm>
          <a:prstGeom prst="ellipse">
            <a:avLst/>
          </a:prstGeom>
          <a:solidFill>
            <a:srgbClr val="FF0000">
              <a:alpha val="9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8" name="Oval 57"/>
          <p:cNvSpPr/>
          <p:nvPr/>
        </p:nvSpPr>
        <p:spPr>
          <a:xfrm>
            <a:off x="3975101" y="3255322"/>
            <a:ext cx="89022" cy="89022"/>
          </a:xfrm>
          <a:prstGeom prst="ellipse">
            <a:avLst/>
          </a:prstGeom>
          <a:solidFill>
            <a:srgbClr val="FF0000">
              <a:alpha val="9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9" name="Oval 58"/>
          <p:cNvSpPr/>
          <p:nvPr/>
        </p:nvSpPr>
        <p:spPr>
          <a:xfrm>
            <a:off x="3508450" y="3070069"/>
            <a:ext cx="89022" cy="89022"/>
          </a:xfrm>
          <a:prstGeom prst="ellipse">
            <a:avLst/>
          </a:prstGeom>
          <a:solidFill>
            <a:srgbClr val="FF0000">
              <a:alpha val="9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0" name="Oval 59"/>
          <p:cNvSpPr/>
          <p:nvPr/>
        </p:nvSpPr>
        <p:spPr>
          <a:xfrm>
            <a:off x="5470194" y="4159844"/>
            <a:ext cx="89022" cy="89022"/>
          </a:xfrm>
          <a:prstGeom prst="ellipse">
            <a:avLst/>
          </a:prstGeom>
          <a:solidFill>
            <a:srgbClr val="FF0000">
              <a:alpha val="9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1" name="Oval 60"/>
          <p:cNvSpPr/>
          <p:nvPr/>
        </p:nvSpPr>
        <p:spPr>
          <a:xfrm>
            <a:off x="5210790" y="4026622"/>
            <a:ext cx="89022" cy="89022"/>
          </a:xfrm>
          <a:prstGeom prst="ellipse">
            <a:avLst/>
          </a:prstGeom>
          <a:solidFill>
            <a:srgbClr val="FF0000">
              <a:alpha val="9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2" name="Oval 61"/>
          <p:cNvSpPr/>
          <p:nvPr/>
        </p:nvSpPr>
        <p:spPr>
          <a:xfrm>
            <a:off x="6080875" y="5901899"/>
            <a:ext cx="89022" cy="89022"/>
          </a:xfrm>
          <a:prstGeom prst="ellipse">
            <a:avLst/>
          </a:prstGeom>
          <a:solidFill>
            <a:srgbClr val="FF0000">
              <a:alpha val="9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3" name="Oval 62"/>
          <p:cNvSpPr/>
          <p:nvPr/>
        </p:nvSpPr>
        <p:spPr>
          <a:xfrm>
            <a:off x="6999598" y="3545644"/>
            <a:ext cx="89022" cy="89022"/>
          </a:xfrm>
          <a:prstGeom prst="ellipse">
            <a:avLst/>
          </a:prstGeom>
          <a:solidFill>
            <a:srgbClr val="FF0000">
              <a:alpha val="9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4" name="Oval 63"/>
          <p:cNvSpPr/>
          <p:nvPr/>
        </p:nvSpPr>
        <p:spPr>
          <a:xfrm>
            <a:off x="6681753" y="4027754"/>
            <a:ext cx="89022" cy="89022"/>
          </a:xfrm>
          <a:prstGeom prst="ellipse">
            <a:avLst/>
          </a:prstGeom>
          <a:solidFill>
            <a:srgbClr val="FF0000">
              <a:alpha val="9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5" name="Oval 64"/>
          <p:cNvSpPr/>
          <p:nvPr/>
        </p:nvSpPr>
        <p:spPr>
          <a:xfrm>
            <a:off x="6988790" y="4042835"/>
            <a:ext cx="89022" cy="89022"/>
          </a:xfrm>
          <a:prstGeom prst="ellipse">
            <a:avLst/>
          </a:prstGeom>
          <a:solidFill>
            <a:srgbClr val="FF0000">
              <a:alpha val="9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6" name="Oval 65"/>
          <p:cNvSpPr/>
          <p:nvPr/>
        </p:nvSpPr>
        <p:spPr>
          <a:xfrm>
            <a:off x="6545395" y="4168295"/>
            <a:ext cx="89022" cy="89022"/>
          </a:xfrm>
          <a:prstGeom prst="ellipse">
            <a:avLst/>
          </a:prstGeom>
          <a:solidFill>
            <a:srgbClr val="FF0000">
              <a:alpha val="9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7" name="Oval 66"/>
          <p:cNvSpPr/>
          <p:nvPr/>
        </p:nvSpPr>
        <p:spPr>
          <a:xfrm>
            <a:off x="6891513" y="4485984"/>
            <a:ext cx="89022" cy="89022"/>
          </a:xfrm>
          <a:prstGeom prst="ellipse">
            <a:avLst/>
          </a:prstGeom>
          <a:solidFill>
            <a:srgbClr val="FF0000">
              <a:alpha val="9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8" name="Oval 67"/>
          <p:cNvSpPr/>
          <p:nvPr/>
        </p:nvSpPr>
        <p:spPr>
          <a:xfrm>
            <a:off x="8096662" y="5264197"/>
            <a:ext cx="89022" cy="89022"/>
          </a:xfrm>
          <a:prstGeom prst="ellipse">
            <a:avLst/>
          </a:prstGeom>
          <a:solidFill>
            <a:srgbClr val="FF0000">
              <a:alpha val="9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9" name="Oval 68"/>
          <p:cNvSpPr/>
          <p:nvPr/>
        </p:nvSpPr>
        <p:spPr>
          <a:xfrm>
            <a:off x="6537580" y="4281619"/>
            <a:ext cx="89022" cy="89022"/>
          </a:xfrm>
          <a:prstGeom prst="ellipse">
            <a:avLst/>
          </a:prstGeom>
          <a:solidFill>
            <a:srgbClr val="FF0000">
              <a:alpha val="9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1" name="Oval 70"/>
          <p:cNvSpPr/>
          <p:nvPr/>
        </p:nvSpPr>
        <p:spPr>
          <a:xfrm>
            <a:off x="4742241" y="3404457"/>
            <a:ext cx="89022" cy="89022"/>
          </a:xfrm>
          <a:prstGeom prst="ellipse">
            <a:avLst/>
          </a:prstGeom>
          <a:solidFill>
            <a:srgbClr val="FF0000">
              <a:alpha val="9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2" name="Oval 71"/>
          <p:cNvSpPr/>
          <p:nvPr/>
        </p:nvSpPr>
        <p:spPr>
          <a:xfrm>
            <a:off x="3962520" y="3445806"/>
            <a:ext cx="89022" cy="89022"/>
          </a:xfrm>
          <a:prstGeom prst="ellipse">
            <a:avLst/>
          </a:prstGeom>
          <a:solidFill>
            <a:srgbClr val="FF0000">
              <a:alpha val="9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3" name="Oval 72"/>
          <p:cNvSpPr/>
          <p:nvPr/>
        </p:nvSpPr>
        <p:spPr>
          <a:xfrm>
            <a:off x="4754822" y="3113555"/>
            <a:ext cx="89022" cy="89022"/>
          </a:xfrm>
          <a:prstGeom prst="ellipse">
            <a:avLst/>
          </a:prstGeom>
          <a:solidFill>
            <a:srgbClr val="FF0000">
              <a:alpha val="9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4" name="Oval 73"/>
          <p:cNvSpPr/>
          <p:nvPr/>
        </p:nvSpPr>
        <p:spPr>
          <a:xfrm>
            <a:off x="5345520" y="3113555"/>
            <a:ext cx="89022" cy="89022"/>
          </a:xfrm>
          <a:prstGeom prst="ellipse">
            <a:avLst/>
          </a:prstGeom>
          <a:solidFill>
            <a:srgbClr val="FF0000">
              <a:alpha val="9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5" name="Oval 74"/>
          <p:cNvSpPr/>
          <p:nvPr/>
        </p:nvSpPr>
        <p:spPr>
          <a:xfrm>
            <a:off x="5194577" y="3601671"/>
            <a:ext cx="89022" cy="89022"/>
          </a:xfrm>
          <a:prstGeom prst="ellipse">
            <a:avLst/>
          </a:prstGeom>
          <a:solidFill>
            <a:srgbClr val="FF0000">
              <a:alpha val="9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6" name="Oval 75"/>
          <p:cNvSpPr/>
          <p:nvPr/>
        </p:nvSpPr>
        <p:spPr>
          <a:xfrm>
            <a:off x="6757915" y="4910031"/>
            <a:ext cx="89022" cy="89022"/>
          </a:xfrm>
          <a:prstGeom prst="ellipse">
            <a:avLst/>
          </a:prstGeom>
          <a:solidFill>
            <a:srgbClr val="FF0000">
              <a:alpha val="9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7" name="Oval 76"/>
          <p:cNvSpPr/>
          <p:nvPr/>
        </p:nvSpPr>
        <p:spPr>
          <a:xfrm>
            <a:off x="5712381" y="4159845"/>
            <a:ext cx="89022" cy="89022"/>
          </a:xfrm>
          <a:prstGeom prst="ellipse">
            <a:avLst/>
          </a:prstGeom>
          <a:solidFill>
            <a:srgbClr val="FF0000">
              <a:alpha val="9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8" name="Oval 77"/>
          <p:cNvSpPr/>
          <p:nvPr/>
        </p:nvSpPr>
        <p:spPr>
          <a:xfrm>
            <a:off x="6155404" y="4171659"/>
            <a:ext cx="89022" cy="89022"/>
          </a:xfrm>
          <a:prstGeom prst="ellipse">
            <a:avLst/>
          </a:prstGeom>
          <a:solidFill>
            <a:srgbClr val="FF0000">
              <a:alpha val="9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9" name="Oval 78"/>
          <p:cNvSpPr/>
          <p:nvPr/>
        </p:nvSpPr>
        <p:spPr>
          <a:xfrm>
            <a:off x="5783264" y="5412125"/>
            <a:ext cx="89022" cy="89022"/>
          </a:xfrm>
          <a:prstGeom prst="ellipse">
            <a:avLst/>
          </a:prstGeom>
          <a:solidFill>
            <a:srgbClr val="FF0000">
              <a:alpha val="9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0" name="Oval 79"/>
          <p:cNvSpPr/>
          <p:nvPr/>
        </p:nvSpPr>
        <p:spPr>
          <a:xfrm>
            <a:off x="5783264" y="4797799"/>
            <a:ext cx="89022" cy="89022"/>
          </a:xfrm>
          <a:prstGeom prst="ellipse">
            <a:avLst/>
          </a:prstGeom>
          <a:solidFill>
            <a:srgbClr val="FF0000">
              <a:alpha val="9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1" name="Oval 80"/>
          <p:cNvSpPr/>
          <p:nvPr/>
        </p:nvSpPr>
        <p:spPr>
          <a:xfrm>
            <a:off x="6740194" y="5459380"/>
            <a:ext cx="89022" cy="89022"/>
          </a:xfrm>
          <a:prstGeom prst="ellipse">
            <a:avLst/>
          </a:prstGeom>
          <a:solidFill>
            <a:srgbClr val="FF0000">
              <a:alpha val="9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2" name="Oval 81"/>
          <p:cNvSpPr/>
          <p:nvPr/>
        </p:nvSpPr>
        <p:spPr>
          <a:xfrm>
            <a:off x="6179032" y="5435752"/>
            <a:ext cx="89022" cy="89022"/>
          </a:xfrm>
          <a:prstGeom prst="ellipse">
            <a:avLst/>
          </a:prstGeom>
          <a:solidFill>
            <a:srgbClr val="FF0000">
              <a:alpha val="9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3" name="Oval 82"/>
          <p:cNvSpPr/>
          <p:nvPr/>
        </p:nvSpPr>
        <p:spPr>
          <a:xfrm>
            <a:off x="6474380" y="2517706"/>
            <a:ext cx="89022" cy="89022"/>
          </a:xfrm>
          <a:prstGeom prst="ellipse">
            <a:avLst/>
          </a:prstGeom>
          <a:solidFill>
            <a:srgbClr val="FF0000">
              <a:alpha val="9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4" name="Oval 83"/>
          <p:cNvSpPr/>
          <p:nvPr/>
        </p:nvSpPr>
        <p:spPr>
          <a:xfrm>
            <a:off x="4950380" y="2417287"/>
            <a:ext cx="89022" cy="89022"/>
          </a:xfrm>
          <a:prstGeom prst="ellipse">
            <a:avLst/>
          </a:prstGeom>
          <a:solidFill>
            <a:srgbClr val="FF0000">
              <a:alpha val="9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5" name="Oval 84"/>
          <p:cNvSpPr/>
          <p:nvPr/>
        </p:nvSpPr>
        <p:spPr>
          <a:xfrm>
            <a:off x="5334334" y="2074683"/>
            <a:ext cx="89022" cy="89022"/>
          </a:xfrm>
          <a:prstGeom prst="ellipse">
            <a:avLst/>
          </a:prstGeom>
          <a:solidFill>
            <a:srgbClr val="FF0000">
              <a:alpha val="9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88" name="Group 87"/>
          <p:cNvGrpSpPr/>
          <p:nvPr/>
        </p:nvGrpSpPr>
        <p:grpSpPr>
          <a:xfrm>
            <a:off x="1148381" y="5170714"/>
            <a:ext cx="1216724" cy="1016000"/>
            <a:chOff x="876253" y="4653643"/>
            <a:chExt cx="1216724" cy="1016000"/>
          </a:xfrm>
        </p:grpSpPr>
        <p:sp>
          <p:nvSpPr>
            <p:cNvPr id="86" name="TextBox 85"/>
            <p:cNvSpPr txBox="1"/>
            <p:nvPr/>
          </p:nvSpPr>
          <p:spPr>
            <a:xfrm>
              <a:off x="876253" y="4734433"/>
              <a:ext cx="121672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>
                  <a:solidFill>
                    <a:srgbClr val="008000"/>
                  </a:solidFill>
                </a:rPr>
                <a:t>Les pays en </a:t>
              </a:r>
            </a:p>
            <a:p>
              <a:pPr algn="ctr"/>
              <a:r>
                <a:rPr lang="fr-FR" sz="1200" b="1" dirty="0">
                  <a:solidFill>
                    <a:srgbClr val="008000"/>
                  </a:solidFill>
                </a:rPr>
                <a:t>vert ont fait </a:t>
              </a:r>
            </a:p>
            <a:p>
              <a:pPr algn="ctr"/>
              <a:r>
                <a:rPr lang="fr-FR" sz="1200" b="1" dirty="0">
                  <a:solidFill>
                    <a:srgbClr val="008000"/>
                  </a:solidFill>
                </a:rPr>
                <a:t>L’objet d’études </a:t>
              </a:r>
            </a:p>
            <a:p>
              <a:pPr algn="ctr"/>
              <a:r>
                <a:rPr lang="fr-FR" sz="1200" b="1" dirty="0">
                  <a:solidFill>
                    <a:srgbClr val="008000"/>
                  </a:solidFill>
                </a:rPr>
                <a:t>de cas</a:t>
              </a:r>
            </a:p>
          </p:txBody>
        </p:sp>
        <p:sp>
          <p:nvSpPr>
            <p:cNvPr id="87" name="Oval 86"/>
            <p:cNvSpPr/>
            <p:nvPr/>
          </p:nvSpPr>
          <p:spPr>
            <a:xfrm>
              <a:off x="954011" y="4653643"/>
              <a:ext cx="1040192" cy="1016000"/>
            </a:xfrm>
            <a:prstGeom prst="ellipse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9034407" y="4910031"/>
            <a:ext cx="2969147" cy="1244253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800000"/>
                </a:solidFill>
              </a:rPr>
              <a:t>Critères de sélection :</a:t>
            </a:r>
          </a:p>
          <a:p>
            <a:r>
              <a:rPr lang="fr-FR" sz="1200" dirty="0"/>
              <a:t>(i)   Disposer d’un plan d'émergence</a:t>
            </a:r>
          </a:p>
          <a:p>
            <a:r>
              <a:rPr lang="fr-FR" sz="1200" dirty="0"/>
              <a:t>(ii)  Considérations régionales</a:t>
            </a:r>
          </a:p>
          <a:p>
            <a:r>
              <a:rPr lang="fr-FR" sz="1200" dirty="0"/>
              <a:t>(iii) Contexte de développement : EID/PMA</a:t>
            </a:r>
          </a:p>
          <a:p>
            <a:r>
              <a:rPr lang="fr-FR" sz="1200" dirty="0"/>
              <a:t>(iv) Dépendance/indépendance à l’égard </a:t>
            </a:r>
          </a:p>
          <a:p>
            <a:r>
              <a:rPr lang="fr-FR" sz="1200" dirty="0"/>
              <a:t>       </a:t>
            </a:r>
            <a:r>
              <a:rPr lang="fr-FR" sz="1200" dirty="0">
                <a:solidFill>
                  <a:srgbClr val="000000"/>
                </a:solidFill>
              </a:rPr>
              <a:t>des matières premières</a:t>
            </a:r>
          </a:p>
        </p:txBody>
      </p:sp>
    </p:spTree>
    <p:extLst>
      <p:ext uri="{BB962C8B-B14F-4D97-AF65-F5344CB8AC3E}">
        <p14:creationId xmlns:p14="http://schemas.microsoft.com/office/powerpoint/2010/main" val="932172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30431" y="6415543"/>
            <a:ext cx="819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Helvetica"/>
              </a:rPr>
              <a:t>5 / 16</a:t>
            </a:r>
          </a:p>
        </p:txBody>
      </p:sp>
      <p:sp>
        <p:nvSpPr>
          <p:cNvPr id="55" name="Title 3"/>
          <p:cNvSpPr txBox="1">
            <a:spLocks/>
          </p:cNvSpPr>
          <p:nvPr/>
        </p:nvSpPr>
        <p:spPr>
          <a:xfrm>
            <a:off x="1403797" y="518869"/>
            <a:ext cx="8152327" cy="6277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rgbClr val="0070C0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fr-FR" sz="3200" dirty="0">
                <a:latin typeface="Helvetica"/>
              </a:rPr>
              <a:t>B.1 Typologies des trajectoires d’émergence</a:t>
            </a:r>
          </a:p>
        </p:txBody>
      </p:sp>
      <p:sp>
        <p:nvSpPr>
          <p:cNvPr id="56" name="Title 3"/>
          <p:cNvSpPr txBox="1">
            <a:spLocks/>
          </p:cNvSpPr>
          <p:nvPr/>
        </p:nvSpPr>
        <p:spPr>
          <a:xfrm>
            <a:off x="1901170" y="1022183"/>
            <a:ext cx="6544566" cy="6277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rgbClr val="0070C0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fr-FR" sz="2200" i="1" dirty="0">
                <a:solidFill>
                  <a:schemeClr val="tx1"/>
                </a:solidFill>
                <a:latin typeface="Helvetica"/>
              </a:rPr>
              <a:t>Leçons apprises</a:t>
            </a:r>
            <a:endParaRPr lang="fr-FR" sz="2200" dirty="0">
              <a:solidFill>
                <a:schemeClr val="tx1"/>
              </a:solidFill>
              <a:latin typeface="Helvetica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631168" y="2107638"/>
            <a:ext cx="2792808" cy="2285988"/>
            <a:chOff x="8037752" y="2143760"/>
            <a:chExt cx="2792808" cy="2285988"/>
          </a:xfrm>
        </p:grpSpPr>
        <p:cxnSp>
          <p:nvCxnSpPr>
            <p:cNvPr id="59" name="Straight Arrow Connector 58"/>
            <p:cNvCxnSpPr/>
            <p:nvPr/>
          </p:nvCxnSpPr>
          <p:spPr>
            <a:xfrm flipV="1">
              <a:off x="8047496" y="2143760"/>
              <a:ext cx="0" cy="2285988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8037752" y="4422349"/>
              <a:ext cx="2792808" cy="0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64"/>
          <p:cNvSpPr txBox="1"/>
          <p:nvPr/>
        </p:nvSpPr>
        <p:spPr>
          <a:xfrm>
            <a:off x="9337411" y="1971082"/>
            <a:ext cx="197104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Trajectoire en forme de vagues successives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1445999" y="4189863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>
                <a:latin typeface="Calibri"/>
              </a:rPr>
              <a:t>t</a:t>
            </a:r>
          </a:p>
        </p:txBody>
      </p:sp>
      <p:sp>
        <p:nvSpPr>
          <p:cNvPr id="27" name="Freeform 26"/>
          <p:cNvSpPr/>
          <p:nvPr/>
        </p:nvSpPr>
        <p:spPr>
          <a:xfrm>
            <a:off x="8640136" y="3194758"/>
            <a:ext cx="1341120" cy="375920"/>
          </a:xfrm>
          <a:custGeom>
            <a:avLst/>
            <a:gdLst>
              <a:gd name="connsiteX0" fmla="*/ 0 w 1767840"/>
              <a:gd name="connsiteY0" fmla="*/ 467440 h 467440"/>
              <a:gd name="connsiteX1" fmla="*/ 782320 w 1767840"/>
              <a:gd name="connsiteY1" fmla="*/ 30560 h 467440"/>
              <a:gd name="connsiteX2" fmla="*/ 1767840 w 1767840"/>
              <a:gd name="connsiteY2" fmla="*/ 30560 h 46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67840" h="467440">
                <a:moveTo>
                  <a:pt x="0" y="467440"/>
                </a:moveTo>
                <a:cubicBezTo>
                  <a:pt x="243840" y="285406"/>
                  <a:pt x="487680" y="103373"/>
                  <a:pt x="782320" y="30560"/>
                </a:cubicBezTo>
                <a:cubicBezTo>
                  <a:pt x="1076960" y="-42253"/>
                  <a:pt x="1527387" y="39027"/>
                  <a:pt x="1767840" y="30560"/>
                </a:cubicBezTo>
              </a:path>
            </a:pathLst>
          </a:cu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5" name="Freeform 84"/>
          <p:cNvSpPr/>
          <p:nvPr/>
        </p:nvSpPr>
        <p:spPr>
          <a:xfrm>
            <a:off x="9656136" y="3011878"/>
            <a:ext cx="1066800" cy="294640"/>
          </a:xfrm>
          <a:custGeom>
            <a:avLst/>
            <a:gdLst>
              <a:gd name="connsiteX0" fmla="*/ 0 w 1767840"/>
              <a:gd name="connsiteY0" fmla="*/ 467440 h 467440"/>
              <a:gd name="connsiteX1" fmla="*/ 782320 w 1767840"/>
              <a:gd name="connsiteY1" fmla="*/ 30560 h 467440"/>
              <a:gd name="connsiteX2" fmla="*/ 1767840 w 1767840"/>
              <a:gd name="connsiteY2" fmla="*/ 30560 h 46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67840" h="467440">
                <a:moveTo>
                  <a:pt x="0" y="467440"/>
                </a:moveTo>
                <a:cubicBezTo>
                  <a:pt x="243840" y="285406"/>
                  <a:pt x="487680" y="103373"/>
                  <a:pt x="782320" y="30560"/>
                </a:cubicBezTo>
                <a:cubicBezTo>
                  <a:pt x="1076960" y="-42253"/>
                  <a:pt x="1527387" y="39027"/>
                  <a:pt x="1767840" y="30560"/>
                </a:cubicBezTo>
              </a:path>
            </a:pathLst>
          </a:cu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6" name="Freeform 85"/>
          <p:cNvSpPr/>
          <p:nvPr/>
        </p:nvSpPr>
        <p:spPr>
          <a:xfrm>
            <a:off x="10448616" y="2768038"/>
            <a:ext cx="1137920" cy="314960"/>
          </a:xfrm>
          <a:custGeom>
            <a:avLst/>
            <a:gdLst>
              <a:gd name="connsiteX0" fmla="*/ 0 w 1767840"/>
              <a:gd name="connsiteY0" fmla="*/ 467440 h 467440"/>
              <a:gd name="connsiteX1" fmla="*/ 782320 w 1767840"/>
              <a:gd name="connsiteY1" fmla="*/ 30560 h 467440"/>
              <a:gd name="connsiteX2" fmla="*/ 1767840 w 1767840"/>
              <a:gd name="connsiteY2" fmla="*/ 30560 h 46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67840" h="467440">
                <a:moveTo>
                  <a:pt x="0" y="467440"/>
                </a:moveTo>
                <a:cubicBezTo>
                  <a:pt x="243840" y="285406"/>
                  <a:pt x="487680" y="103373"/>
                  <a:pt x="782320" y="30560"/>
                </a:cubicBezTo>
                <a:cubicBezTo>
                  <a:pt x="1076960" y="-42253"/>
                  <a:pt x="1527387" y="39027"/>
                  <a:pt x="1767840" y="30560"/>
                </a:cubicBezTo>
              </a:path>
            </a:pathLst>
          </a:cu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0" name="TextBox 89"/>
          <p:cNvSpPr txBox="1"/>
          <p:nvPr/>
        </p:nvSpPr>
        <p:spPr>
          <a:xfrm>
            <a:off x="9774302" y="3377298"/>
            <a:ext cx="1402080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fr-FR" sz="1400" b="1" i="1" dirty="0">
                <a:solidFill>
                  <a:srgbClr val="AB620E"/>
                </a:solidFill>
              </a:rPr>
              <a:t>Maurice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9774302" y="3671938"/>
            <a:ext cx="1290320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fr-FR" sz="1400" b="1" i="1" dirty="0">
                <a:solidFill>
                  <a:srgbClr val="AB620E"/>
                </a:solidFill>
              </a:rPr>
              <a:t>Cabo Verde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9774302" y="3986898"/>
            <a:ext cx="1026160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fr-FR" sz="1400" b="1" i="1" dirty="0">
                <a:solidFill>
                  <a:srgbClr val="AB620E"/>
                </a:solidFill>
              </a:rPr>
              <a:t>Éthiopie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788578" y="2097478"/>
            <a:ext cx="2792808" cy="2285988"/>
            <a:chOff x="4938199" y="2153920"/>
            <a:chExt cx="2792808" cy="2285988"/>
          </a:xfrm>
        </p:grpSpPr>
        <p:cxnSp>
          <p:nvCxnSpPr>
            <p:cNvPr id="57" name="Straight Arrow Connector 56"/>
            <p:cNvCxnSpPr/>
            <p:nvPr/>
          </p:nvCxnSpPr>
          <p:spPr>
            <a:xfrm flipV="1">
              <a:off x="4948696" y="2153920"/>
              <a:ext cx="0" cy="2285988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4938199" y="4439657"/>
              <a:ext cx="2792808" cy="0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TextBox 62"/>
          <p:cNvSpPr txBox="1"/>
          <p:nvPr/>
        </p:nvSpPr>
        <p:spPr>
          <a:xfrm>
            <a:off x="5275819" y="2042202"/>
            <a:ext cx="197104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fr-FR" dirty="0">
                <a:solidFill>
                  <a:srgbClr val="800000"/>
                </a:solidFill>
              </a:rPr>
              <a:t>Trajectoire avec point d’inflexion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804139" y="3098842"/>
            <a:ext cx="1971040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fr-FR" sz="1400" b="1" i="1" dirty="0">
                <a:solidFill>
                  <a:srgbClr val="800000"/>
                </a:solidFill>
              </a:rPr>
              <a:t>Sénégal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783819" y="3363002"/>
            <a:ext cx="1971040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fr-FR" sz="1400" b="1" i="1" dirty="0">
                <a:solidFill>
                  <a:srgbClr val="800000"/>
                </a:solidFill>
              </a:rPr>
              <a:t>Gabon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783819" y="3606842"/>
            <a:ext cx="1971040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fr-FR" sz="1400" b="1" i="1" dirty="0">
                <a:solidFill>
                  <a:srgbClr val="800000"/>
                </a:solidFill>
              </a:rPr>
              <a:t>Kenya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773659" y="3871002"/>
            <a:ext cx="1971040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fr-FR" sz="1400" b="1" i="1" dirty="0">
                <a:solidFill>
                  <a:srgbClr val="800000"/>
                </a:solidFill>
              </a:rPr>
              <a:t>Ouganda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583842" y="4149223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>
                <a:latin typeface="Calibri"/>
              </a:rPr>
              <a:t>t</a:t>
            </a:r>
          </a:p>
        </p:txBody>
      </p:sp>
      <p:sp>
        <p:nvSpPr>
          <p:cNvPr id="44" name="Freeform 43"/>
          <p:cNvSpPr/>
          <p:nvPr/>
        </p:nvSpPr>
        <p:spPr>
          <a:xfrm>
            <a:off x="4801409" y="2274144"/>
            <a:ext cx="2888558" cy="1478514"/>
          </a:xfrm>
          <a:custGeom>
            <a:avLst/>
            <a:gdLst>
              <a:gd name="connsiteX0" fmla="*/ 0 w 3789680"/>
              <a:gd name="connsiteY0" fmla="*/ 1981200 h 1981200"/>
              <a:gd name="connsiteX1" fmla="*/ 1330960 w 3789680"/>
              <a:gd name="connsiteY1" fmla="*/ 1016000 h 1981200"/>
              <a:gd name="connsiteX2" fmla="*/ 2032000 w 3789680"/>
              <a:gd name="connsiteY2" fmla="*/ 782320 h 1981200"/>
              <a:gd name="connsiteX3" fmla="*/ 2722880 w 3789680"/>
              <a:gd name="connsiteY3" fmla="*/ 975360 h 1981200"/>
              <a:gd name="connsiteX4" fmla="*/ 3251200 w 3789680"/>
              <a:gd name="connsiteY4" fmla="*/ 863600 h 1981200"/>
              <a:gd name="connsiteX5" fmla="*/ 3596640 w 3789680"/>
              <a:gd name="connsiteY5" fmla="*/ 375920 h 1981200"/>
              <a:gd name="connsiteX6" fmla="*/ 3789680 w 3789680"/>
              <a:gd name="connsiteY6" fmla="*/ 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89680" h="1981200">
                <a:moveTo>
                  <a:pt x="0" y="1981200"/>
                </a:moveTo>
                <a:cubicBezTo>
                  <a:pt x="496146" y="1598506"/>
                  <a:pt x="992293" y="1215813"/>
                  <a:pt x="1330960" y="1016000"/>
                </a:cubicBezTo>
                <a:cubicBezTo>
                  <a:pt x="1669627" y="816187"/>
                  <a:pt x="1800013" y="789093"/>
                  <a:pt x="2032000" y="782320"/>
                </a:cubicBezTo>
                <a:cubicBezTo>
                  <a:pt x="2263987" y="775547"/>
                  <a:pt x="2519680" y="961813"/>
                  <a:pt x="2722880" y="975360"/>
                </a:cubicBezTo>
                <a:cubicBezTo>
                  <a:pt x="2926080" y="988907"/>
                  <a:pt x="3105573" y="963507"/>
                  <a:pt x="3251200" y="863600"/>
                </a:cubicBezTo>
                <a:cubicBezTo>
                  <a:pt x="3396827" y="763693"/>
                  <a:pt x="3506893" y="519853"/>
                  <a:pt x="3596640" y="375920"/>
                </a:cubicBezTo>
                <a:cubicBezTo>
                  <a:pt x="3686387" y="231987"/>
                  <a:pt x="3789680" y="0"/>
                  <a:pt x="3789680" y="0"/>
                </a:cubicBezTo>
              </a:path>
            </a:pathLst>
          </a:custGeom>
          <a:ln w="38100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6" name="TextBox 95"/>
          <p:cNvSpPr txBox="1"/>
          <p:nvPr/>
        </p:nvSpPr>
        <p:spPr>
          <a:xfrm>
            <a:off x="2034630" y="3738922"/>
            <a:ext cx="2560320" cy="444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fr-FR" sz="1400" b="1" i="1" dirty="0"/>
              <a:t>(</a:t>
            </a:r>
            <a:r>
              <a:rPr lang="fr-FR" sz="1400" b="1" i="1" dirty="0">
                <a:solidFill>
                  <a:srgbClr val="4A543E"/>
                </a:solidFill>
              </a:rPr>
              <a:t>N.B. : Sierra Leone, Guinée, </a:t>
            </a:r>
          </a:p>
          <a:p>
            <a:pPr>
              <a:lnSpc>
                <a:spcPct val="80000"/>
              </a:lnSpc>
            </a:pPr>
            <a:r>
              <a:rPr lang="fr-FR" sz="1400" b="1" i="1" dirty="0">
                <a:solidFill>
                  <a:srgbClr val="4A543E"/>
                </a:solidFill>
              </a:rPr>
              <a:t>et Libéria avant Ébola</a:t>
            </a:r>
            <a:r>
              <a:rPr lang="fr-FR" sz="1400" b="1" i="1" dirty="0">
                <a:solidFill>
                  <a:srgbClr val="000000"/>
                </a:solidFill>
              </a:rPr>
              <a:t>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48697" y="2103120"/>
            <a:ext cx="2792808" cy="2285988"/>
            <a:chOff x="4857672" y="3779520"/>
            <a:chExt cx="2792808" cy="2285988"/>
          </a:xfrm>
        </p:grpSpPr>
        <p:cxnSp>
          <p:nvCxnSpPr>
            <p:cNvPr id="61" name="Straight Arrow Connector 60"/>
            <p:cNvCxnSpPr/>
            <p:nvPr/>
          </p:nvCxnSpPr>
          <p:spPr>
            <a:xfrm flipV="1">
              <a:off x="4867416" y="3779520"/>
              <a:ext cx="0" cy="2285988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>
              <a:off x="4857672" y="6058109"/>
              <a:ext cx="2792808" cy="0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extBox 63"/>
          <p:cNvSpPr txBox="1"/>
          <p:nvPr/>
        </p:nvSpPr>
        <p:spPr>
          <a:xfrm>
            <a:off x="1004705" y="1966564"/>
            <a:ext cx="197104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fr-FR" dirty="0"/>
              <a:t>Trajectoire en forme de ligne brisée</a:t>
            </a: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101985" y="3206084"/>
            <a:ext cx="1595120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fr-FR" sz="1400" b="1" i="1" dirty="0">
                <a:solidFill>
                  <a:schemeClr val="tx2">
                    <a:lumMod val="75000"/>
                  </a:schemeClr>
                </a:solidFill>
              </a:rPr>
              <a:t>Côte d’Ivoire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091825" y="3463096"/>
            <a:ext cx="1026160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fr-FR" sz="1400" b="1" i="1" dirty="0">
                <a:solidFill>
                  <a:srgbClr val="4A543E"/>
                </a:solidFill>
              </a:rPr>
              <a:t>Rwanda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3315024" y="4164365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>
                <a:latin typeface="Calibri"/>
              </a:rPr>
              <a:t>t</a:t>
            </a:r>
          </a:p>
        </p:txBody>
      </p:sp>
      <p:sp>
        <p:nvSpPr>
          <p:cNvPr id="84" name="Freeform 83"/>
          <p:cNvSpPr/>
          <p:nvPr/>
        </p:nvSpPr>
        <p:spPr>
          <a:xfrm>
            <a:off x="537345" y="1869440"/>
            <a:ext cx="2794000" cy="2153920"/>
          </a:xfrm>
          <a:custGeom>
            <a:avLst/>
            <a:gdLst>
              <a:gd name="connsiteX0" fmla="*/ 0 w 3027680"/>
              <a:gd name="connsiteY0" fmla="*/ 579120 h 1971040"/>
              <a:gd name="connsiteX1" fmla="*/ 1280160 w 3027680"/>
              <a:gd name="connsiteY1" fmla="*/ 1971040 h 1971040"/>
              <a:gd name="connsiteX2" fmla="*/ 2428240 w 3027680"/>
              <a:gd name="connsiteY2" fmla="*/ 416560 h 1971040"/>
              <a:gd name="connsiteX3" fmla="*/ 3027680 w 3027680"/>
              <a:gd name="connsiteY3" fmla="*/ 0 h 197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7680" h="1971040">
                <a:moveTo>
                  <a:pt x="0" y="579120"/>
                </a:moveTo>
                <a:cubicBezTo>
                  <a:pt x="525780" y="1145540"/>
                  <a:pt x="1051560" y="1711960"/>
                  <a:pt x="1280160" y="1971040"/>
                </a:cubicBezTo>
                <a:cubicBezTo>
                  <a:pt x="1662853" y="1452880"/>
                  <a:pt x="2136987" y="745067"/>
                  <a:pt x="2428240" y="416560"/>
                </a:cubicBezTo>
                <a:cubicBezTo>
                  <a:pt x="2719493" y="88053"/>
                  <a:pt x="2826173" y="67733"/>
                  <a:pt x="3027680" y="0"/>
                </a:cubicBezTo>
              </a:path>
            </a:pathLst>
          </a:custGeom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TextBox 2"/>
          <p:cNvSpPr txBox="1"/>
          <p:nvPr/>
        </p:nvSpPr>
        <p:spPr>
          <a:xfrm>
            <a:off x="530197" y="4422647"/>
            <a:ext cx="351535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LcPeriod"/>
            </a:pPr>
            <a:r>
              <a:rPr lang="fr-FR" sz="1400" b="1" dirty="0">
                <a:solidFill>
                  <a:schemeClr val="tx2">
                    <a:lumMod val="75000"/>
                  </a:schemeClr>
                </a:solidFill>
              </a:rPr>
              <a:t>Réactivation des capacités de production excédentaires sous-utilisées</a:t>
            </a:r>
          </a:p>
          <a:p>
            <a:pPr marL="400050" indent="-400050">
              <a:buFont typeface="+mj-lt"/>
              <a:buAutoNum type="romanLcPeriod"/>
            </a:pPr>
            <a:r>
              <a:rPr lang="fr-FR" sz="1400" b="1" dirty="0">
                <a:solidFill>
                  <a:schemeClr val="tx2">
                    <a:lumMod val="75000"/>
                  </a:schemeClr>
                </a:solidFill>
              </a:rPr>
              <a:t>Amélioration substantielle de la productivité </a:t>
            </a:r>
          </a:p>
          <a:p>
            <a:pPr marL="400050" indent="-400050">
              <a:buFont typeface="+mj-lt"/>
              <a:buAutoNum type="romanLcPeriod"/>
            </a:pPr>
            <a:r>
              <a:rPr lang="fr-FR" sz="1400" b="1" dirty="0">
                <a:solidFill>
                  <a:schemeClr val="tx2">
                    <a:lumMod val="75000"/>
                  </a:schemeClr>
                </a:solidFill>
              </a:rPr>
              <a:t>Résilience renforcée</a:t>
            </a:r>
          </a:p>
          <a:p>
            <a:pPr marL="400050" indent="-400050">
              <a:buFont typeface="+mj-lt"/>
              <a:buAutoNum type="romanLcPeriod"/>
            </a:pPr>
            <a:endParaRPr lang="fr-FR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645899" y="4413993"/>
            <a:ext cx="35153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indent="-344488"/>
            <a:r>
              <a:rPr lang="fr-FR" sz="1600" dirty="0">
                <a:solidFill>
                  <a:srgbClr val="800000"/>
                </a:solidFill>
              </a:rPr>
              <a:t>iv. 	Des réformes soutenues et </a:t>
            </a:r>
            <a:r>
              <a:rPr lang="fr-FR" sz="1600" dirty="0">
                <a:solidFill>
                  <a:srgbClr val="800000"/>
                </a:solidFill>
              </a:rPr>
              <a:t>approfondies jusqu'à atteindre le seuil d'inflexion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538536" y="4441461"/>
            <a:ext cx="35153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LcPeriod" startAt="5"/>
            </a:pPr>
            <a:r>
              <a:rPr lang="fr-FR" sz="1600" dirty="0">
                <a:solidFill>
                  <a:schemeClr val="accent1">
                    <a:lumMod val="75000"/>
                  </a:schemeClr>
                </a:solidFill>
              </a:rPr>
              <a:t>Activation de nouveaux moteurs et de nouvelles stratégies de croissance par cycle de 10 à 15 ans</a:t>
            </a:r>
          </a:p>
          <a:p>
            <a:pPr marL="400050" indent="-400050">
              <a:buAutoNum type="romanLcPeriod" startAt="5"/>
            </a:pPr>
            <a:r>
              <a:rPr lang="fr-FR" sz="1600" dirty="0">
                <a:solidFill>
                  <a:schemeClr val="accent1">
                    <a:lumMod val="75000"/>
                  </a:schemeClr>
                </a:solidFill>
              </a:rPr>
              <a:t>Amélioration continue de la compétitivité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03826" y="-9407"/>
            <a:ext cx="28630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  <a:latin typeface="Helvetica"/>
              </a:rPr>
              <a:t>B.  Typologies</a:t>
            </a:r>
            <a:endParaRPr lang="fr-FR" sz="20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62429" y="5878294"/>
            <a:ext cx="1126671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797532" y="5841600"/>
            <a:ext cx="8565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indent="-344488"/>
            <a:r>
              <a:rPr lang="fr-FR" sz="2400" u="sng" dirty="0">
                <a:solidFill>
                  <a:srgbClr val="40749B"/>
                </a:solidFill>
              </a:rPr>
              <a:t>vii</a:t>
            </a:r>
            <a:r>
              <a:rPr lang="fr-FR" sz="2400" dirty="0">
                <a:solidFill>
                  <a:srgbClr val="40749B"/>
                </a:solidFill>
              </a:rPr>
              <a:t>. </a:t>
            </a:r>
            <a:r>
              <a:rPr lang="fr-FR" sz="2400" b="1" dirty="0">
                <a:solidFill>
                  <a:schemeClr val="bg2">
                    <a:lumMod val="25000"/>
                  </a:schemeClr>
                </a:solidFill>
              </a:rPr>
              <a:t>Vision prospective  et force de traction du leadership</a:t>
            </a:r>
          </a:p>
        </p:txBody>
      </p:sp>
    </p:spTree>
    <p:extLst>
      <p:ext uri="{BB962C8B-B14F-4D97-AF65-F5344CB8AC3E}">
        <p14:creationId xmlns:p14="http://schemas.microsoft.com/office/powerpoint/2010/main" val="1734182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3"/>
          <p:cNvSpPr txBox="1">
            <a:spLocks/>
          </p:cNvSpPr>
          <p:nvPr/>
        </p:nvSpPr>
        <p:spPr>
          <a:xfrm>
            <a:off x="1570060" y="2491795"/>
            <a:ext cx="8056540" cy="3152260"/>
          </a:xfrm>
          <a:prstGeom prst="rect">
            <a:avLst/>
          </a:prstGeom>
          <a:solidFill>
            <a:srgbClr val="0000FF">
              <a:alpha val="2000"/>
            </a:srgbClr>
          </a:solidFill>
          <a:ln w="3175">
            <a:solidFill>
              <a:srgbClr val="1F4E79"/>
            </a:solidFill>
          </a:ln>
        </p:spPr>
        <p:txBody>
          <a:bodyPr vert="horz" wrap="square" lIns="457200" tIns="0" rIns="457200" bIns="45720" rtlCol="0" anchor="t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rgbClr val="0070C0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marL="571500" indent="-571500">
              <a:lnSpc>
                <a:spcPct val="150000"/>
              </a:lnSpc>
              <a:buFont typeface="+mj-lt"/>
              <a:buAutoNum type="romanUcPeriod"/>
            </a:pPr>
            <a:r>
              <a:rPr lang="fr-FR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</a:rPr>
              <a:t>Politiques macroéconomiques</a:t>
            </a:r>
          </a:p>
          <a:p>
            <a:pPr marL="571500" indent="-571500">
              <a:lnSpc>
                <a:spcPct val="150000"/>
              </a:lnSpc>
              <a:buFont typeface="+mj-lt"/>
              <a:buAutoNum type="romanUcPeriod"/>
            </a:pPr>
            <a:r>
              <a:rPr lang="fr-FR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</a:rPr>
              <a:t>Politiques de transformation </a:t>
            </a:r>
            <a:r>
              <a:rPr lang="fr-FR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</a:rPr>
              <a:t>économique </a:t>
            </a:r>
            <a:r>
              <a:rPr lang="fr-FR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</a:rPr>
              <a:t>structurelle</a:t>
            </a:r>
          </a:p>
          <a:p>
            <a:pPr marL="571500" indent="-571500">
              <a:lnSpc>
                <a:spcPct val="150000"/>
              </a:lnSpc>
              <a:buFont typeface="+mj-lt"/>
              <a:buAutoNum type="romanUcPeriod"/>
            </a:pPr>
            <a:r>
              <a:rPr lang="fr-FR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</a:rPr>
              <a:t>Politiques de développement social et humain</a:t>
            </a:r>
          </a:p>
          <a:p>
            <a:pPr marL="571500" indent="-571500">
              <a:lnSpc>
                <a:spcPct val="150000"/>
              </a:lnSpc>
              <a:buFont typeface="+mj-lt"/>
              <a:buAutoNum type="romanUcPeriod"/>
            </a:pPr>
            <a:r>
              <a:rPr lang="fr-FR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</a:rPr>
              <a:t>Gouvernance et politiques institutionnelles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230429" y="6415543"/>
            <a:ext cx="773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Helvetica"/>
              </a:rPr>
              <a:t>6 / 16</a:t>
            </a: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483555" y="805226"/>
            <a:ext cx="10337592" cy="6277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rgbClr val="0070C0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fr-FR" sz="3200" dirty="0">
                <a:latin typeface="Helvetica"/>
              </a:rPr>
              <a:t>Stratégies et politiques d’émergence</a:t>
            </a: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370105" y="1261673"/>
            <a:ext cx="8590072" cy="6277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rgbClr val="0070C0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fr-FR" sz="2200" dirty="0">
                <a:solidFill>
                  <a:schemeClr val="tx1"/>
                </a:solidFill>
                <a:latin typeface="Helvetica"/>
              </a:rPr>
              <a:t>(Facteurs critiques de réussite : leçons, défis et perspectives)</a:t>
            </a:r>
          </a:p>
        </p:txBody>
      </p:sp>
      <p:sp>
        <p:nvSpPr>
          <p:cNvPr id="7" name="Rectangle 6"/>
          <p:cNvSpPr/>
          <p:nvPr/>
        </p:nvSpPr>
        <p:spPr>
          <a:xfrm>
            <a:off x="203826" y="-9407"/>
            <a:ext cx="28630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  <a:latin typeface="Helvetica"/>
              </a:rPr>
              <a:t>C.  Stratégies</a:t>
            </a:r>
            <a:endParaRPr lang="fr-F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430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30429" y="6415543"/>
            <a:ext cx="773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Helvetica"/>
              </a:rPr>
              <a:t>7 / 16</a:t>
            </a: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483555" y="805226"/>
            <a:ext cx="10337592" cy="6277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rgbClr val="0070C0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fr-FR" sz="3600" dirty="0">
                <a:latin typeface="Helvetica"/>
              </a:rPr>
              <a:t>Stratégies et politiques d’émergence</a:t>
            </a:r>
          </a:p>
        </p:txBody>
      </p:sp>
      <p:sp>
        <p:nvSpPr>
          <p:cNvPr id="7" name="Rectangle 6"/>
          <p:cNvSpPr/>
          <p:nvPr/>
        </p:nvSpPr>
        <p:spPr>
          <a:xfrm>
            <a:off x="203826" y="-9407"/>
            <a:ext cx="28630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  <a:latin typeface="Helvetica"/>
              </a:rPr>
              <a:t>C.  Stratégies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4285" y="1200240"/>
            <a:ext cx="10432358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</a:rPr>
              <a:t>C.1</a:t>
            </a:r>
            <a:r>
              <a:rPr lang="fr-FR" sz="23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</a:rPr>
              <a:t> Stabilité macroéconomique…MAIS qui doit être soutenue à long terme</a:t>
            </a:r>
          </a:p>
        </p:txBody>
      </p:sp>
      <p:sp>
        <p:nvSpPr>
          <p:cNvPr id="13" name="Heptagon 12"/>
          <p:cNvSpPr/>
          <p:nvPr/>
        </p:nvSpPr>
        <p:spPr>
          <a:xfrm>
            <a:off x="5543803" y="2024730"/>
            <a:ext cx="1348351" cy="1196612"/>
          </a:xfrm>
          <a:prstGeom prst="heptagon">
            <a:avLst/>
          </a:prstGeom>
          <a:solidFill>
            <a:schemeClr val="bg2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1300" b="1" dirty="0"/>
              <a:t>1.</a:t>
            </a:r>
            <a:r>
              <a:rPr lang="fr-FR" sz="1200" b="1" dirty="0"/>
              <a:t> </a:t>
            </a:r>
          </a:p>
          <a:p>
            <a:pPr lvl="0" algn="ctr"/>
            <a:r>
              <a:rPr lang="fr-FR" sz="1100" dirty="0">
                <a:solidFill>
                  <a:schemeClr val="bg1"/>
                </a:solidFill>
              </a:rPr>
              <a:t>Elargissement de l’espace</a:t>
            </a:r>
          </a:p>
          <a:p>
            <a:pPr lvl="0" algn="ctr"/>
            <a:r>
              <a:rPr lang="fr-FR" sz="1100" dirty="0">
                <a:solidFill>
                  <a:schemeClr val="bg1"/>
                </a:solidFill>
              </a:rPr>
              <a:t>budgétaire</a:t>
            </a:r>
          </a:p>
          <a:p>
            <a:pPr lvl="0" algn="ctr"/>
            <a:r>
              <a:rPr lang="fr-FR" sz="1100" dirty="0">
                <a:solidFill>
                  <a:srgbClr val="FFFF00"/>
                </a:solidFill>
              </a:rPr>
              <a:t>18 %=&gt;24 %</a:t>
            </a:r>
          </a:p>
        </p:txBody>
      </p:sp>
      <p:sp>
        <p:nvSpPr>
          <p:cNvPr id="14" name="Heptagon 13"/>
          <p:cNvSpPr/>
          <p:nvPr/>
        </p:nvSpPr>
        <p:spPr>
          <a:xfrm>
            <a:off x="6821602" y="2540346"/>
            <a:ext cx="1196612" cy="1196612"/>
          </a:xfrm>
          <a:prstGeom prst="heptagon">
            <a:avLst/>
          </a:prstGeom>
          <a:solidFill>
            <a:schemeClr val="accent5">
              <a:lumMod val="75000"/>
              <a:alpha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1300" b="1" dirty="0"/>
              <a:t>2.</a:t>
            </a:r>
            <a:r>
              <a:rPr lang="fr-FR" sz="1400" b="1" dirty="0"/>
              <a:t> </a:t>
            </a:r>
          </a:p>
          <a:p>
            <a:pPr lvl="0" algn="ctr"/>
            <a:r>
              <a:rPr lang="fr-FR" sz="1100" dirty="0"/>
              <a:t>Solde budgétaire amélioré</a:t>
            </a:r>
          </a:p>
        </p:txBody>
      </p:sp>
      <p:sp>
        <p:nvSpPr>
          <p:cNvPr id="15" name="Heptagon 14"/>
          <p:cNvSpPr/>
          <p:nvPr/>
        </p:nvSpPr>
        <p:spPr>
          <a:xfrm>
            <a:off x="6994066" y="3867412"/>
            <a:ext cx="1307542" cy="1186658"/>
          </a:xfrm>
          <a:prstGeom prst="heptagon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1300" b="1" dirty="0"/>
              <a:t>3.</a:t>
            </a:r>
            <a:r>
              <a:rPr lang="fr-FR" sz="1400" b="1" dirty="0"/>
              <a:t> </a:t>
            </a:r>
          </a:p>
          <a:p>
            <a:pPr lvl="0" algn="ctr"/>
            <a:r>
              <a:rPr lang="fr-FR" sz="1100" dirty="0"/>
              <a:t>Prix relativement stables...MAIS</a:t>
            </a:r>
          </a:p>
        </p:txBody>
      </p:sp>
      <p:sp>
        <p:nvSpPr>
          <p:cNvPr id="16" name="Heptagon 15"/>
          <p:cNvSpPr/>
          <p:nvPr/>
        </p:nvSpPr>
        <p:spPr>
          <a:xfrm>
            <a:off x="4945908" y="4995924"/>
            <a:ext cx="1196612" cy="1196612"/>
          </a:xfrm>
          <a:prstGeom prst="heptagon">
            <a:avLst/>
          </a:prstGeom>
          <a:solidFill>
            <a:srgbClr val="401C9B">
              <a:alpha val="9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1300" b="1" dirty="0"/>
              <a:t>5. </a:t>
            </a:r>
          </a:p>
          <a:p>
            <a:pPr lvl="0" algn="ctr"/>
            <a:r>
              <a:rPr lang="fr-FR" sz="1100" dirty="0"/>
              <a:t>Solde du compte courant amélioré</a:t>
            </a:r>
          </a:p>
        </p:txBody>
      </p:sp>
      <p:sp>
        <p:nvSpPr>
          <p:cNvPr id="17" name="Heptagon 16"/>
          <p:cNvSpPr/>
          <p:nvPr/>
        </p:nvSpPr>
        <p:spPr>
          <a:xfrm>
            <a:off x="6284202" y="4989015"/>
            <a:ext cx="1196612" cy="1196612"/>
          </a:xfrm>
          <a:prstGeom prst="hept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1300" b="1" dirty="0"/>
              <a:t>4.</a:t>
            </a:r>
            <a:r>
              <a:rPr lang="fr-FR" sz="1100" b="1" dirty="0"/>
              <a:t> </a:t>
            </a:r>
          </a:p>
          <a:p>
            <a:pPr lvl="0" algn="ctr"/>
            <a:r>
              <a:rPr lang="fr-FR" sz="1100" dirty="0"/>
              <a:t>Épargne nationale brute améliorée MAIS encore faible</a:t>
            </a:r>
          </a:p>
        </p:txBody>
      </p:sp>
      <p:sp>
        <p:nvSpPr>
          <p:cNvPr id="18" name="Heptagon 17"/>
          <p:cNvSpPr/>
          <p:nvPr/>
        </p:nvSpPr>
        <p:spPr>
          <a:xfrm>
            <a:off x="4231563" y="3867412"/>
            <a:ext cx="1196612" cy="1196612"/>
          </a:xfrm>
          <a:prstGeom prst="heptagon">
            <a:avLst/>
          </a:prstGeom>
          <a:solidFill>
            <a:schemeClr val="bg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fr-FR" sz="1300" b="1" dirty="0"/>
              <a:t>6. </a:t>
            </a:r>
          </a:p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fr-FR" sz="1100" dirty="0"/>
              <a:t>Flux nets de ressources extérieures robustes</a:t>
            </a:r>
          </a:p>
        </p:txBody>
      </p:sp>
      <p:sp>
        <p:nvSpPr>
          <p:cNvPr id="19" name="Heptagon 18"/>
          <p:cNvSpPr/>
          <p:nvPr/>
        </p:nvSpPr>
        <p:spPr>
          <a:xfrm>
            <a:off x="4258166" y="2542152"/>
            <a:ext cx="1267166" cy="1227985"/>
          </a:xfrm>
          <a:prstGeom prst="heptagon">
            <a:avLst/>
          </a:prstGeom>
          <a:solidFill>
            <a:srgbClr val="33A457">
              <a:alpha val="9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1300" b="1" dirty="0"/>
              <a:t>7. </a:t>
            </a:r>
          </a:p>
          <a:p>
            <a:pPr lvl="0" algn="ctr"/>
            <a:r>
              <a:rPr lang="fr-FR" sz="1200" dirty="0"/>
              <a:t>Amélioration de la </a:t>
            </a:r>
            <a:r>
              <a:rPr lang="fr-FR" sz="1200" dirty="0">
                <a:solidFill>
                  <a:srgbClr val="FFFFFF"/>
                </a:solidFill>
              </a:rPr>
              <a:t>soutenabilité</a:t>
            </a:r>
            <a:r>
              <a:rPr lang="fr-FR" sz="1200" dirty="0"/>
              <a:t> de la dette extérieure... MAIS</a:t>
            </a:r>
          </a:p>
        </p:txBody>
      </p:sp>
      <p:sp>
        <p:nvSpPr>
          <p:cNvPr id="20" name="Heptagon 19"/>
          <p:cNvSpPr/>
          <p:nvPr/>
        </p:nvSpPr>
        <p:spPr>
          <a:xfrm>
            <a:off x="5439099" y="3350086"/>
            <a:ext cx="1453056" cy="1453056"/>
          </a:xfrm>
          <a:prstGeom prst="heptagon">
            <a:avLst/>
          </a:prstGeom>
          <a:solidFill>
            <a:schemeClr val="bg1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0000"/>
              </a:lnSpc>
              <a:spcBef>
                <a:spcPct val="0"/>
              </a:spcBef>
            </a:pPr>
            <a:r>
              <a:rPr lang="fr-FR" sz="1200" dirty="0"/>
              <a:t>Scale symbol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2031" y="3689973"/>
            <a:ext cx="1056268" cy="855578"/>
          </a:xfrm>
          <a:prstGeom prst="rect">
            <a:avLst/>
          </a:prstGeom>
        </p:spPr>
      </p:pic>
      <p:pic>
        <p:nvPicPr>
          <p:cNvPr id="22" name="Picture 21" descr="Debt Debt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1976034"/>
            <a:ext cx="2908286" cy="3764092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22" descr="Debt Fiscal spac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64" y="2041061"/>
            <a:ext cx="3169362" cy="3646722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TextBox 23"/>
          <p:cNvSpPr txBox="1"/>
          <p:nvPr/>
        </p:nvSpPr>
        <p:spPr>
          <a:xfrm>
            <a:off x="146269" y="5733142"/>
            <a:ext cx="42480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i="1" dirty="0">
                <a:solidFill>
                  <a:srgbClr val="800000"/>
                </a:solidFill>
              </a:rPr>
              <a:t>Leçon </a:t>
            </a:r>
            <a:r>
              <a:rPr lang="fr-FR" sz="1400" b="1" dirty="0">
                <a:solidFill>
                  <a:srgbClr val="800000"/>
                </a:solidFill>
              </a:rPr>
              <a:t>: </a:t>
            </a:r>
            <a:r>
              <a:rPr lang="fr-FR" sz="1400" dirty="0">
                <a:solidFill>
                  <a:srgbClr val="800000"/>
                </a:solidFill>
              </a:rPr>
              <a:t>nécessité de veiller à </a:t>
            </a:r>
            <a:r>
              <a:rPr lang="fr-FR" sz="1400" dirty="0">
                <a:solidFill>
                  <a:srgbClr val="800000"/>
                </a:solidFill>
              </a:rPr>
              <a:t>la soutenabilité de </a:t>
            </a:r>
            <a:r>
              <a:rPr lang="fr-FR" sz="1400" dirty="0">
                <a:solidFill>
                  <a:srgbClr val="800000"/>
                </a:solidFill>
              </a:rPr>
              <a:t>la dette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736465" y="5696856"/>
            <a:ext cx="4607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i="1" dirty="0">
                <a:solidFill>
                  <a:srgbClr val="800000"/>
                </a:solidFill>
              </a:rPr>
              <a:t>Leçon </a:t>
            </a:r>
            <a:r>
              <a:rPr lang="fr-FR" sz="1400" b="1" dirty="0">
                <a:solidFill>
                  <a:srgbClr val="800000"/>
                </a:solidFill>
              </a:rPr>
              <a:t>: </a:t>
            </a:r>
            <a:r>
              <a:rPr lang="fr-FR" sz="1400" dirty="0">
                <a:solidFill>
                  <a:srgbClr val="800000"/>
                </a:solidFill>
              </a:rPr>
              <a:t>nécessité de respecter le seuil de 24 % de la </a:t>
            </a:r>
          </a:p>
          <a:p>
            <a:pPr algn="ctr"/>
            <a:r>
              <a:rPr lang="fr-FR" sz="1400" dirty="0">
                <a:solidFill>
                  <a:srgbClr val="800000"/>
                </a:solidFill>
              </a:rPr>
              <a:t>CNUCED pour le </a:t>
            </a:r>
            <a:r>
              <a:rPr lang="fr-FR" sz="1400" dirty="0">
                <a:solidFill>
                  <a:srgbClr val="800000"/>
                </a:solidFill>
              </a:rPr>
              <a:t>financement soutenable du </a:t>
            </a:r>
            <a:r>
              <a:rPr lang="fr-FR" sz="1400" dirty="0">
                <a:solidFill>
                  <a:srgbClr val="800000"/>
                </a:solidFill>
              </a:rPr>
              <a:t>développement</a:t>
            </a:r>
          </a:p>
        </p:txBody>
      </p:sp>
    </p:spTree>
    <p:extLst>
      <p:ext uri="{BB962C8B-B14F-4D97-AF65-F5344CB8AC3E}">
        <p14:creationId xmlns:p14="http://schemas.microsoft.com/office/powerpoint/2010/main" val="2380393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30429" y="6415543"/>
            <a:ext cx="773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Helvetica"/>
              </a:rPr>
              <a:t>8 / 16</a:t>
            </a: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483555" y="805226"/>
            <a:ext cx="10337592" cy="6277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rgbClr val="0070C0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fr-FR" sz="3200" dirty="0">
                <a:latin typeface="Helvetica"/>
              </a:rPr>
              <a:t>Stratégies et politiques d’émergence</a:t>
            </a:r>
          </a:p>
        </p:txBody>
      </p:sp>
      <p:sp>
        <p:nvSpPr>
          <p:cNvPr id="7" name="Rectangle 6"/>
          <p:cNvSpPr/>
          <p:nvPr/>
        </p:nvSpPr>
        <p:spPr>
          <a:xfrm>
            <a:off x="203826" y="-9407"/>
            <a:ext cx="28630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  <a:latin typeface="Helvetica"/>
              </a:rPr>
              <a:t>C.  Stratégies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4285" y="1200240"/>
            <a:ext cx="1043235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</a:rPr>
              <a:t>C.2</a:t>
            </a:r>
            <a:r>
              <a:rPr lang="fr-FR" sz="2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</a:rPr>
              <a:t> Stabilité macroéconomique : exemples de meilleures pratiques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82181" y="2092446"/>
            <a:ext cx="4335304" cy="1146468"/>
          </a:xfrm>
          <a:prstGeom prst="rect">
            <a:avLst/>
          </a:prstGeom>
          <a:solidFill>
            <a:schemeClr val="bg2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marL="454025" algn="ctr"/>
            <a:r>
              <a:rPr lang="fr-FR" sz="1300" dirty="0"/>
              <a:t>Espace budgétaire supérieure à 20 % </a:t>
            </a:r>
            <a:r>
              <a:rPr lang="fr-FR" sz="1050" dirty="0"/>
              <a:t>Lesotho, Algérie, Namibie, Sénégal, Seychelles, Afrique du Sud et Tunisie comparée </a:t>
            </a:r>
            <a:r>
              <a:rPr lang="fr-FR" sz="900" dirty="0"/>
              <a:t> à la moyenne </a:t>
            </a:r>
          </a:p>
          <a:p>
            <a:pPr marL="454025" algn="ctr"/>
            <a:r>
              <a:rPr lang="fr-FR" sz="900" dirty="0"/>
              <a:t>des pays de  </a:t>
            </a:r>
            <a:r>
              <a:rPr lang="fr-FR" sz="1200" b="1" dirty="0">
                <a:solidFill>
                  <a:schemeClr val="accent1"/>
                </a:solidFill>
              </a:rPr>
              <a:t>l’OCDE 34,4 % et de la CNUCED 24 %</a:t>
            </a:r>
            <a:endParaRPr lang="fr-FR" sz="1200" dirty="0"/>
          </a:p>
          <a:p>
            <a:pPr marL="454025" algn="ctr"/>
            <a:r>
              <a:rPr lang="fr-FR" sz="1050" b="1" dirty="0">
                <a:solidFill>
                  <a:srgbClr val="7030A0"/>
                </a:solidFill>
              </a:rPr>
              <a:t>Processus de recouvrement des taxes innovant </a:t>
            </a:r>
            <a:r>
              <a:rPr lang="fr-FR" sz="1050" dirty="0"/>
              <a:t>et</a:t>
            </a:r>
            <a:r>
              <a:rPr lang="fr-FR" sz="1050" b="1" dirty="0">
                <a:solidFill>
                  <a:srgbClr val="7030A0"/>
                </a:solidFill>
              </a:rPr>
              <a:t> suivi budgétaire plus transparent </a:t>
            </a:r>
            <a:r>
              <a:rPr lang="fr-FR" sz="1050" dirty="0"/>
              <a:t>en </a:t>
            </a:r>
            <a:r>
              <a:rPr lang="fr-FR" sz="1200" b="1" dirty="0">
                <a:solidFill>
                  <a:srgbClr val="FF0000"/>
                </a:solidFill>
              </a:rPr>
              <a:t>Afrique du Sud </a:t>
            </a:r>
            <a:r>
              <a:rPr lang="fr-FR" sz="1200" dirty="0">
                <a:solidFill>
                  <a:srgbClr val="000000"/>
                </a:solidFill>
              </a:rPr>
              <a:t>et aux </a:t>
            </a:r>
            <a:r>
              <a:rPr lang="fr-FR" sz="1200" b="1" dirty="0">
                <a:solidFill>
                  <a:srgbClr val="FF0000"/>
                </a:solidFill>
              </a:rPr>
              <a:t>Seychelles</a:t>
            </a:r>
            <a:r>
              <a:rPr lang="fr-FR" sz="1200" dirty="0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82181" y="3506137"/>
            <a:ext cx="4332941" cy="1292662"/>
          </a:xfrm>
          <a:prstGeom prst="rect">
            <a:avLst/>
          </a:prstGeom>
          <a:solidFill>
            <a:schemeClr val="accent5"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marL="517525" algn="ctr"/>
            <a:r>
              <a:rPr lang="fr-FR" sz="1300" dirty="0"/>
              <a:t>Le solde budgétaire s'améliore de manière générale </a:t>
            </a:r>
            <a:r>
              <a:rPr lang="fr-FR" sz="1050" dirty="0"/>
              <a:t>au Maroc, en Afrique du Sud, en Côte d'Ivoire, en Éthiopie, au Rwanda, en Tanzanie et en Ouganda</a:t>
            </a:r>
          </a:p>
          <a:p>
            <a:pPr marL="517525" algn="ctr"/>
            <a:r>
              <a:rPr lang="fr-FR" sz="1050" b="1" dirty="0">
                <a:solidFill>
                  <a:srgbClr val="7030A0"/>
                </a:solidFill>
              </a:rPr>
              <a:t>Système intégré de gestion de l'information financière </a:t>
            </a:r>
            <a:r>
              <a:rPr lang="fr-FR" sz="1100" dirty="0">
                <a:solidFill>
                  <a:srgbClr val="FF0000"/>
                </a:solidFill>
              </a:rPr>
              <a:t>au Kenya, </a:t>
            </a:r>
            <a:r>
              <a:rPr lang="fr-FR" sz="900" dirty="0">
                <a:solidFill>
                  <a:srgbClr val="FF0000"/>
                </a:solidFill>
              </a:rPr>
              <a:t>Éthiopie, Tanzanie, </a:t>
            </a:r>
            <a:r>
              <a:rPr lang="fr-FR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etc.</a:t>
            </a:r>
          </a:p>
          <a:p>
            <a:pPr marL="517525" algn="ctr">
              <a:spcBef>
                <a:spcPts val="300"/>
              </a:spcBef>
            </a:pPr>
            <a:r>
              <a:rPr lang="fr-FR" sz="1050" dirty="0">
                <a:solidFill>
                  <a:srgbClr val="7030A0"/>
                </a:solidFill>
              </a:rPr>
              <a:t>Transparence fiscale</a:t>
            </a:r>
            <a:r>
              <a:rPr lang="fr-FR" sz="1050" dirty="0">
                <a:solidFill>
                  <a:srgbClr val="C00000"/>
                </a:solidFill>
              </a:rPr>
              <a:t> </a:t>
            </a:r>
          </a:p>
          <a:p>
            <a:pPr marL="517525" algn="ctr"/>
            <a:r>
              <a:rPr lang="fr-FR" sz="900" dirty="0">
                <a:solidFill>
                  <a:srgbClr val="FF0000"/>
                </a:solidFill>
              </a:rPr>
              <a:t>Afrique du Sud, Éthiopie, Maurice, Ouganda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97124" y="5064362"/>
            <a:ext cx="4318000" cy="1069524"/>
          </a:xfrm>
          <a:prstGeom prst="rect">
            <a:avLst/>
          </a:prstGeom>
          <a:solidFill>
            <a:schemeClr val="accent1">
              <a:lumMod val="50000"/>
              <a:alpha val="15000"/>
            </a:schemeClr>
          </a:solidFill>
        </p:spPr>
        <p:txBody>
          <a:bodyPr wrap="square" rtlCol="0">
            <a:spAutoFit/>
          </a:bodyPr>
          <a:lstStyle/>
          <a:p>
            <a:pPr marL="398463" algn="ctr"/>
            <a:r>
              <a:rPr lang="fr-FR" sz="1300" dirty="0"/>
              <a:t>inflation </a:t>
            </a:r>
            <a:r>
              <a:rPr lang="fr-FR" sz="1300" dirty="0">
                <a:solidFill>
                  <a:schemeClr val="accent2">
                    <a:lumMod val="50000"/>
                  </a:schemeClr>
                </a:solidFill>
              </a:rPr>
              <a:t>à</a:t>
            </a:r>
            <a:r>
              <a:rPr lang="fr-FR" sz="1300" dirty="0"/>
              <a:t> un chiffre (&lt;10%)</a:t>
            </a:r>
          </a:p>
          <a:p>
            <a:pPr marL="398463" algn="ctr"/>
            <a:r>
              <a:rPr lang="fr-FR" sz="1050" dirty="0"/>
              <a:t>Sénégal, Maroc, Côte d’Ivoire, Gabon, Guinée équatoriale, Maurice, Rwanda, Afrique du Sud </a:t>
            </a:r>
            <a:r>
              <a:rPr lang="fr-FR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(etc.)</a:t>
            </a:r>
          </a:p>
          <a:p>
            <a:pPr marL="398463" algn="ctr">
              <a:spcBef>
                <a:spcPts val="300"/>
              </a:spcBef>
            </a:pPr>
            <a:r>
              <a:rPr lang="fr-FR" sz="900" b="1" dirty="0">
                <a:solidFill>
                  <a:srgbClr val="7030A0"/>
                </a:solidFill>
              </a:rPr>
              <a:t>L’augmentation de la production alimentaire 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et </a:t>
            </a:r>
            <a:r>
              <a:rPr lang="fr-FR" sz="900" b="1" dirty="0">
                <a:solidFill>
                  <a:srgbClr val="7030A0"/>
                </a:solidFill>
              </a:rPr>
              <a:t>les prix pétroliers bas</a:t>
            </a:r>
          </a:p>
          <a:p>
            <a:pPr marL="398463" algn="ctr"/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constituent d’importants moteurs (par ex., </a:t>
            </a:r>
            <a:r>
              <a:rPr lang="fr-FR" sz="900" dirty="0">
                <a:solidFill>
                  <a:srgbClr val="FF0000"/>
                </a:solidFill>
              </a:rPr>
              <a:t>Sénégal et Rwanda</a:t>
            </a:r>
            <a:r>
              <a:rPr lang="fr-FR" sz="900" dirty="0">
                <a:solidFill>
                  <a:srgbClr val="595959"/>
                </a:solidFill>
              </a:rPr>
              <a:t>)</a:t>
            </a:r>
          </a:p>
          <a:p>
            <a:pPr marL="398463" algn="ctr"/>
            <a:r>
              <a:rPr lang="fr-FR" sz="900" b="1" dirty="0">
                <a:solidFill>
                  <a:srgbClr val="7030A0"/>
                </a:solidFill>
              </a:rPr>
              <a:t>Politiques monétaire </a:t>
            </a:r>
            <a:r>
              <a:rPr lang="fr-FR" sz="900" dirty="0"/>
              <a:t>et</a:t>
            </a:r>
            <a:r>
              <a:rPr lang="fr-FR" sz="900" b="1" dirty="0"/>
              <a:t> </a:t>
            </a:r>
            <a:r>
              <a:rPr lang="fr-FR" sz="900" b="1" dirty="0">
                <a:solidFill>
                  <a:srgbClr val="7030A0"/>
                </a:solidFill>
              </a:rPr>
              <a:t>budgétaires strictes 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 </a:t>
            </a:r>
            <a:r>
              <a:rPr lang="fr-FR" sz="900" dirty="0">
                <a:solidFill>
                  <a:srgbClr val="FF0000"/>
                </a:solidFill>
              </a:rPr>
              <a:t>Afrique du Sud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999741" y="1953384"/>
            <a:ext cx="4383733" cy="1461939"/>
          </a:xfrm>
          <a:prstGeom prst="rect">
            <a:avLst/>
          </a:prstGeom>
          <a:solidFill>
            <a:schemeClr val="accent1">
              <a:lumMod val="60000"/>
              <a:lumOff val="40000"/>
              <a:alpha val="20000"/>
            </a:schemeClr>
          </a:solidFill>
        </p:spPr>
        <p:txBody>
          <a:bodyPr wrap="square" rtlCol="0">
            <a:spAutoFit/>
          </a:bodyPr>
          <a:lstStyle/>
          <a:p>
            <a:pPr marL="688975" algn="ctr"/>
            <a:r>
              <a:rPr lang="fr-FR" sz="1300" dirty="0"/>
              <a:t>Entre 20 % et 32 %  </a:t>
            </a:r>
          </a:p>
          <a:p>
            <a:pPr marL="688975" algn="ctr"/>
            <a:r>
              <a:rPr lang="fr-FR" sz="1050" dirty="0"/>
              <a:t>au Maroc, à Cabo Verde, en Éthiopie, </a:t>
            </a:r>
          </a:p>
          <a:p>
            <a:pPr marL="688975" algn="ctr"/>
            <a:r>
              <a:rPr lang="fr-FR" sz="1050" dirty="0"/>
              <a:t>en Guinée équatoriale et à Maurice</a:t>
            </a:r>
          </a:p>
          <a:p>
            <a:pPr marL="688975" algn="ctr"/>
            <a:r>
              <a:rPr lang="fr-FR" sz="900" dirty="0"/>
              <a:t>en comparaison avec les </a:t>
            </a:r>
            <a:r>
              <a:rPr lang="fr-FR" sz="1050" b="1" dirty="0">
                <a:solidFill>
                  <a:schemeClr val="bg2">
                    <a:lumMod val="50000"/>
                  </a:schemeClr>
                </a:solidFill>
              </a:rPr>
              <a:t>économies émergentes </a:t>
            </a:r>
            <a:r>
              <a:rPr lang="fr-FR" sz="1050" dirty="0"/>
              <a:t>(31 %)</a:t>
            </a:r>
          </a:p>
          <a:p>
            <a:pPr marL="688975" algn="ctr"/>
            <a:r>
              <a:rPr lang="fr-FR" sz="1050" b="1" dirty="0">
                <a:solidFill>
                  <a:schemeClr val="bg2">
                    <a:lumMod val="50000"/>
                  </a:schemeClr>
                </a:solidFill>
              </a:rPr>
              <a:t>les pays en voie de développement d'Asie </a:t>
            </a:r>
            <a:r>
              <a:rPr lang="fr-FR" sz="1050" dirty="0"/>
              <a:t>(41%)</a:t>
            </a:r>
          </a:p>
          <a:p>
            <a:pPr marL="688975" algn="ctr"/>
            <a:r>
              <a:rPr lang="fr-FR" sz="1100" b="1" dirty="0"/>
              <a:t>Obstacles </a:t>
            </a:r>
            <a:r>
              <a:rPr lang="fr-FR" sz="1100" dirty="0"/>
              <a:t>à</a:t>
            </a:r>
            <a:r>
              <a:rPr lang="fr-FR" sz="1100" b="1" dirty="0"/>
              <a:t> des taux d'épargne élevés </a:t>
            </a:r>
            <a:r>
              <a:rPr lang="fr-FR" sz="1100" dirty="0"/>
              <a:t>:</a:t>
            </a:r>
            <a:r>
              <a:rPr lang="fr-FR" sz="1300" b="1" dirty="0"/>
              <a:t> </a:t>
            </a:r>
          </a:p>
          <a:p>
            <a:pPr marL="688975" algn="ctr"/>
            <a:r>
              <a:rPr lang="fr-FR" sz="1050" b="1" dirty="0">
                <a:solidFill>
                  <a:srgbClr val="FF0000"/>
                </a:solidFill>
              </a:rPr>
              <a:t>Transferts illicites de Capitaux </a:t>
            </a:r>
            <a:r>
              <a:rPr lang="fr-FR" sz="1050" b="1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fr-FR" sz="1050" b="1" dirty="0">
                <a:solidFill>
                  <a:srgbClr val="FF0000"/>
                </a:solidFill>
              </a:rPr>
              <a:t> Faible niveau de financiarisation  </a:t>
            </a:r>
            <a:r>
              <a:rPr lang="fr-FR" sz="1050" b="1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fr-FR" sz="1050" b="1" dirty="0">
                <a:solidFill>
                  <a:srgbClr val="FF0000"/>
                </a:solidFill>
              </a:rPr>
              <a:t> Faible  niveau de revenu disponible</a:t>
            </a:r>
            <a:endParaRPr lang="fr-FR" sz="1050" b="1" dirty="0">
              <a:solidFill>
                <a:srgbClr val="40749B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57742" y="3462075"/>
            <a:ext cx="4425731" cy="1277273"/>
          </a:xfrm>
          <a:prstGeom prst="rect">
            <a:avLst/>
          </a:prstGeom>
          <a:solidFill>
            <a:srgbClr val="660066">
              <a:alpha val="15000"/>
            </a:srgbClr>
          </a:solidFill>
        </p:spPr>
        <p:txBody>
          <a:bodyPr wrap="square" rtlCol="0">
            <a:spAutoFit/>
          </a:bodyPr>
          <a:lstStyle/>
          <a:p>
            <a:pPr marL="688975" algn="ctr"/>
            <a:r>
              <a:rPr lang="fr-FR" sz="1300" dirty="0"/>
              <a:t>Compte commercial relativement amélioré</a:t>
            </a:r>
          </a:p>
          <a:p>
            <a:pPr marL="688975" algn="ctr"/>
            <a:r>
              <a:rPr lang="fr-FR" sz="1050" dirty="0"/>
              <a:t>en Côte d'Ivoire, en Éthiopie, au Maroc, en Ouganda, à Maurice, au Sénégal</a:t>
            </a:r>
          </a:p>
          <a:p>
            <a:pPr marL="688975" algn="ctr"/>
            <a:r>
              <a:rPr lang="fr-FR" sz="1000" b="1" dirty="0">
                <a:solidFill>
                  <a:srgbClr val="7030A0"/>
                </a:solidFill>
              </a:rPr>
              <a:t>Amélioration de la production intérieure </a:t>
            </a:r>
          </a:p>
          <a:p>
            <a:pPr marL="688975" algn="ctr"/>
            <a:r>
              <a:rPr lang="fr-FR" sz="1000" b="1" dirty="0">
                <a:solidFill>
                  <a:srgbClr val="7030A0"/>
                </a:solidFill>
              </a:rPr>
              <a:t>et forte poussée des exportations</a:t>
            </a:r>
          </a:p>
          <a:p>
            <a:pPr marL="688975" algn="ctr">
              <a:spcBef>
                <a:spcPts val="300"/>
              </a:spcBef>
            </a:pPr>
            <a:r>
              <a:rPr lang="fr-FR" sz="10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MAIS </a:t>
            </a:r>
            <a:r>
              <a:rPr lang="fr-FR" sz="1000" b="1" i="1" dirty="0">
                <a:solidFill>
                  <a:schemeClr val="accent4">
                    <a:lumMod val="75000"/>
                  </a:schemeClr>
                </a:solidFill>
              </a:rPr>
              <a:t>les paiements de revenu </a:t>
            </a:r>
            <a:r>
              <a:rPr lang="fr-FR" sz="1000" i="1" dirty="0">
                <a:solidFill>
                  <a:schemeClr val="accent4">
                    <a:lumMod val="75000"/>
                  </a:schemeClr>
                </a:solidFill>
              </a:rPr>
              <a:t>sur les </a:t>
            </a:r>
            <a:r>
              <a:rPr lang="fr-FR" sz="1000" b="1" i="1" dirty="0">
                <a:solidFill>
                  <a:srgbClr val="FF0000"/>
                </a:solidFill>
              </a:rPr>
              <a:t>flux d'IIPD entraînent</a:t>
            </a:r>
            <a:r>
              <a:rPr lang="fr-FR" sz="1000" i="1" dirty="0">
                <a:solidFill>
                  <a:srgbClr val="FF0000"/>
                </a:solidFill>
              </a:rPr>
              <a:t> </a:t>
            </a:r>
            <a:r>
              <a:rPr lang="fr-FR" sz="1000" b="1" i="1" dirty="0">
                <a:solidFill>
                  <a:srgbClr val="FF0000"/>
                </a:solidFill>
              </a:rPr>
              <a:t>un déficit du compte courant</a:t>
            </a:r>
          </a:p>
        </p:txBody>
      </p:sp>
      <p:sp>
        <p:nvSpPr>
          <p:cNvPr id="13" name="Heptagon 12"/>
          <p:cNvSpPr/>
          <p:nvPr/>
        </p:nvSpPr>
        <p:spPr>
          <a:xfrm>
            <a:off x="244143" y="2092447"/>
            <a:ext cx="1196612" cy="1165290"/>
          </a:xfrm>
          <a:prstGeom prst="heptagon">
            <a:avLst/>
          </a:prstGeom>
          <a:solidFill>
            <a:schemeClr val="bg2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1300" b="1" dirty="0"/>
              <a:t>1. </a:t>
            </a:r>
          </a:p>
          <a:p>
            <a:pPr lvl="0" algn="ctr"/>
            <a:r>
              <a:rPr lang="fr-FR" sz="1000" dirty="0"/>
              <a:t>Elargissement de l’espace budgétaire</a:t>
            </a:r>
          </a:p>
          <a:p>
            <a:pPr lvl="0" algn="ctr"/>
            <a:r>
              <a:rPr lang="fr-FR" sz="1000" dirty="0">
                <a:solidFill>
                  <a:srgbClr val="FFFF00"/>
                </a:solidFill>
              </a:rPr>
              <a:t>18 %=&gt;24 %</a:t>
            </a:r>
          </a:p>
        </p:txBody>
      </p:sp>
      <p:sp>
        <p:nvSpPr>
          <p:cNvPr id="14" name="Heptagon 13"/>
          <p:cNvSpPr/>
          <p:nvPr/>
        </p:nvSpPr>
        <p:spPr>
          <a:xfrm>
            <a:off x="244143" y="3532727"/>
            <a:ext cx="1196612" cy="1196612"/>
          </a:xfrm>
          <a:prstGeom prst="heptagon">
            <a:avLst/>
          </a:prstGeom>
          <a:solidFill>
            <a:schemeClr val="accent5">
              <a:lumMod val="75000"/>
              <a:alpha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1300" b="1" dirty="0"/>
              <a:t>2. </a:t>
            </a:r>
          </a:p>
          <a:p>
            <a:pPr lvl="0" algn="ctr"/>
            <a:r>
              <a:rPr lang="fr-FR" sz="1200" dirty="0"/>
              <a:t>Solde budgétaire amélioré</a:t>
            </a:r>
          </a:p>
        </p:txBody>
      </p:sp>
      <p:sp>
        <p:nvSpPr>
          <p:cNvPr id="15" name="Heptagon 14"/>
          <p:cNvSpPr/>
          <p:nvPr/>
        </p:nvSpPr>
        <p:spPr>
          <a:xfrm>
            <a:off x="244143" y="5002457"/>
            <a:ext cx="1271140" cy="1157173"/>
          </a:xfrm>
          <a:prstGeom prst="heptagon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00" b="1" dirty="0"/>
              <a:t>3. </a:t>
            </a:r>
          </a:p>
          <a:p>
            <a:pPr lvl="0" algn="ctr"/>
            <a:r>
              <a:rPr lang="fr-FR" sz="1200" dirty="0"/>
              <a:t>Prix relativement stables …MAIS</a:t>
            </a:r>
          </a:p>
        </p:txBody>
      </p:sp>
      <p:sp>
        <p:nvSpPr>
          <p:cNvPr id="17" name="Heptagon 16"/>
          <p:cNvSpPr/>
          <p:nvPr/>
        </p:nvSpPr>
        <p:spPr>
          <a:xfrm>
            <a:off x="5450579" y="2075420"/>
            <a:ext cx="1196612" cy="1196612"/>
          </a:xfrm>
          <a:prstGeom prst="hept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1300" b="1" dirty="0"/>
              <a:t>4.</a:t>
            </a:r>
            <a:r>
              <a:rPr lang="fr-FR" sz="1400" b="1" dirty="0"/>
              <a:t> </a:t>
            </a:r>
          </a:p>
          <a:p>
            <a:pPr lvl="0" algn="ctr"/>
            <a:r>
              <a:rPr lang="fr-FR" sz="1100" dirty="0"/>
              <a:t>Épargne nationale brute améliorée MAIS encore faible</a:t>
            </a:r>
          </a:p>
        </p:txBody>
      </p:sp>
      <p:sp>
        <p:nvSpPr>
          <p:cNvPr id="16" name="Heptagon 15"/>
          <p:cNvSpPr/>
          <p:nvPr/>
        </p:nvSpPr>
        <p:spPr>
          <a:xfrm>
            <a:off x="5433417" y="3476507"/>
            <a:ext cx="1196612" cy="1196612"/>
          </a:xfrm>
          <a:prstGeom prst="heptagon">
            <a:avLst/>
          </a:prstGeom>
          <a:solidFill>
            <a:srgbClr val="401C9B">
              <a:alpha val="9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1300" b="1" dirty="0"/>
              <a:t>5. </a:t>
            </a:r>
          </a:p>
          <a:p>
            <a:pPr lvl="0" algn="ctr"/>
            <a:r>
              <a:rPr lang="fr-FR" sz="1200" dirty="0"/>
              <a:t>Solde du compte courant amélioré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0426379" y="2727294"/>
            <a:ext cx="1651371" cy="3158522"/>
            <a:chOff x="10430789" y="2712352"/>
            <a:chExt cx="1651371" cy="3158522"/>
          </a:xfrm>
        </p:grpSpPr>
        <p:sp>
          <p:nvSpPr>
            <p:cNvPr id="31" name="TextBox 30"/>
            <p:cNvSpPr txBox="1"/>
            <p:nvPr/>
          </p:nvSpPr>
          <p:spPr>
            <a:xfrm>
              <a:off x="10430789" y="3447133"/>
              <a:ext cx="1651371" cy="2423741"/>
            </a:xfrm>
            <a:prstGeom prst="rect">
              <a:avLst/>
            </a:prstGeom>
            <a:solidFill>
              <a:srgbClr val="4C9F38">
                <a:alpha val="20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00" dirty="0"/>
                <a:t>De nombreux pays sont en dessous du seuil prudentiel du FMI (50 %  - 75 %)</a:t>
              </a:r>
            </a:p>
            <a:p>
              <a:pPr marL="285750" indent="-285750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fr-FR" sz="1050" b="1" dirty="0">
                  <a:solidFill>
                    <a:srgbClr val="7030A0"/>
                  </a:solidFill>
                </a:rPr>
                <a:t>Stratégies de gestion de la dette à moyen terme </a:t>
              </a:r>
              <a:r>
                <a:rPr lang="fr-FR" sz="900" dirty="0">
                  <a:solidFill>
                    <a:srgbClr val="008000"/>
                  </a:solidFill>
                </a:rPr>
                <a:t>par ex., </a:t>
              </a:r>
              <a:r>
                <a:rPr lang="fr-FR" sz="900" dirty="0">
                  <a:solidFill>
                    <a:srgbClr val="FF0000"/>
                  </a:solidFill>
                </a:rPr>
                <a:t>au</a:t>
              </a:r>
              <a:r>
                <a:rPr lang="fr-FR" sz="1050" dirty="0">
                  <a:solidFill>
                    <a:srgbClr val="FF0000"/>
                  </a:solidFill>
                </a:rPr>
                <a:t> Kenya</a:t>
              </a:r>
            </a:p>
            <a:p>
              <a:pPr marL="285750" indent="-285750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fr-FR" sz="1050" b="1" dirty="0">
                  <a:solidFill>
                    <a:srgbClr val="7030A0"/>
                  </a:solidFill>
                </a:rPr>
                <a:t>Vision prospective de renforcement de la viabilité de la dette de l’État </a:t>
              </a:r>
              <a:r>
                <a:rPr lang="fr-FR" sz="1050" dirty="0">
                  <a:solidFill>
                    <a:srgbClr val="FF0000"/>
                  </a:solidFill>
                </a:rPr>
                <a:t>au</a:t>
              </a:r>
              <a:r>
                <a:rPr lang="fr-FR" sz="105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fr-FR" sz="1050" dirty="0">
                  <a:solidFill>
                    <a:srgbClr val="FF0000"/>
                  </a:solidFill>
                </a:rPr>
                <a:t>Nigéria et en Inde.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0430790" y="2712352"/>
              <a:ext cx="1642790" cy="738664"/>
            </a:xfrm>
            <a:prstGeom prst="rect">
              <a:avLst/>
            </a:prstGeom>
            <a:solidFill>
              <a:srgbClr val="4C9F38">
                <a:alpha val="20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fr-FR" sz="1400" dirty="0"/>
            </a:p>
            <a:p>
              <a:pPr algn="ctr"/>
              <a:endParaRPr lang="fr-FR" sz="1400" dirty="0"/>
            </a:p>
            <a:p>
              <a:pPr algn="ctr"/>
              <a:endParaRPr lang="fr-FR" sz="1400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5871932" y="4786100"/>
            <a:ext cx="4511541" cy="1515800"/>
          </a:xfrm>
          <a:prstGeom prst="rect">
            <a:avLst/>
          </a:prstGeom>
          <a:solidFill>
            <a:schemeClr val="bg1">
              <a:lumMod val="85000"/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marL="517525" algn="ctr"/>
            <a:r>
              <a:rPr lang="fr-FR" sz="1300" dirty="0"/>
              <a:t>Les IPD sont élevés et s’accroissent</a:t>
            </a:r>
          </a:p>
          <a:p>
            <a:pPr marL="517525" algn="ctr"/>
            <a:r>
              <a:rPr lang="fr-FR" sz="1000" dirty="0"/>
              <a:t>en Afrique du Sud, en Tanzanie, en Guinée équatoriale, en Ouganda et au Kenya</a:t>
            </a:r>
          </a:p>
          <a:p>
            <a:pPr marL="517525" algn="ctr"/>
            <a:r>
              <a:rPr lang="fr-FR" sz="1050" b="1" dirty="0">
                <a:solidFill>
                  <a:srgbClr val="7030A0"/>
                </a:solidFill>
              </a:rPr>
              <a:t>Environnement macroéconomique amélioré</a:t>
            </a:r>
            <a:r>
              <a:rPr lang="fr-FR" sz="105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517525" algn="ctr"/>
            <a:r>
              <a:rPr lang="fr-FR" sz="1000" dirty="0">
                <a:solidFill>
                  <a:srgbClr val="FF0000"/>
                </a:solidFill>
              </a:rPr>
              <a:t>Éthiopie, Rwanda et Côte d'Ivoire</a:t>
            </a:r>
          </a:p>
          <a:p>
            <a:pPr marL="517525" algn="ctr"/>
            <a:r>
              <a:rPr lang="fr-FR" sz="1050" b="1" dirty="0">
                <a:solidFill>
                  <a:srgbClr val="7030A0"/>
                </a:solidFill>
              </a:rPr>
              <a:t>Amélioration de l'environnement des affaires </a:t>
            </a:r>
          </a:p>
          <a:p>
            <a:pPr marL="517525" algn="ctr"/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(par ex., au niveau des lois sur l'investissement et le travail), en Côte d’Ivoire, au Sénégal</a:t>
            </a:r>
          </a:p>
          <a:p>
            <a:pPr marL="517525" algn="ctr"/>
            <a:r>
              <a:rPr lang="fr-FR" sz="1050" b="1" dirty="0">
                <a:solidFill>
                  <a:srgbClr val="7030A0"/>
                </a:solidFill>
              </a:rPr>
              <a:t>Infrastructures améliorées 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(p. ex., énergie) en </a:t>
            </a:r>
            <a:r>
              <a:rPr lang="fr-FR" sz="900" dirty="0">
                <a:solidFill>
                  <a:srgbClr val="FF0000"/>
                </a:solidFill>
              </a:rPr>
              <a:t>Afrique du Sud, à Maurice</a:t>
            </a:r>
            <a:endParaRPr lang="fr-FR" sz="1050" dirty="0">
              <a:solidFill>
                <a:srgbClr val="FF0000"/>
              </a:solidFill>
            </a:endParaRPr>
          </a:p>
        </p:txBody>
      </p:sp>
      <p:sp>
        <p:nvSpPr>
          <p:cNvPr id="18" name="Heptagon 17"/>
          <p:cNvSpPr/>
          <p:nvPr/>
        </p:nvSpPr>
        <p:spPr>
          <a:xfrm>
            <a:off x="5368710" y="4866635"/>
            <a:ext cx="1196612" cy="1196612"/>
          </a:xfrm>
          <a:prstGeom prst="heptagon">
            <a:avLst/>
          </a:prstGeom>
          <a:solidFill>
            <a:schemeClr val="bg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fr-FR" sz="1300" b="1" dirty="0"/>
              <a:t>6. </a:t>
            </a:r>
          </a:p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fr-FR" sz="1200" dirty="0"/>
              <a:t>Flux nets de ressources extérieures robustes</a:t>
            </a:r>
          </a:p>
        </p:txBody>
      </p:sp>
      <p:sp>
        <p:nvSpPr>
          <p:cNvPr id="19" name="Heptagon 18"/>
          <p:cNvSpPr/>
          <p:nvPr/>
        </p:nvSpPr>
        <p:spPr>
          <a:xfrm>
            <a:off x="10576042" y="2081110"/>
            <a:ext cx="1267166" cy="1227985"/>
          </a:xfrm>
          <a:prstGeom prst="heptagon">
            <a:avLst/>
          </a:prstGeom>
          <a:solidFill>
            <a:srgbClr val="33A457">
              <a:alpha val="9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1300" b="1" dirty="0"/>
              <a:t>7. </a:t>
            </a:r>
          </a:p>
          <a:p>
            <a:pPr lvl="0" algn="ctr"/>
            <a:r>
              <a:rPr lang="fr-FR" sz="1200" dirty="0"/>
              <a:t>Amélioration de la </a:t>
            </a:r>
            <a:r>
              <a:rPr lang="fr-FR" sz="1200" dirty="0">
                <a:solidFill>
                  <a:srgbClr val="FFFFFF"/>
                </a:solidFill>
              </a:rPr>
              <a:t>soutenabilité</a:t>
            </a:r>
            <a:r>
              <a:rPr lang="fr-FR" sz="1200" dirty="0"/>
              <a:t> de la dette extérieure…MAIS</a:t>
            </a:r>
          </a:p>
        </p:txBody>
      </p:sp>
    </p:spTree>
    <p:extLst>
      <p:ext uri="{BB962C8B-B14F-4D97-AF65-F5344CB8AC3E}">
        <p14:creationId xmlns:p14="http://schemas.microsoft.com/office/powerpoint/2010/main" val="878836183"/>
      </p:ext>
    </p:extLst>
  </p:cSld>
  <p:clrMapOvr>
    <a:masterClrMapping/>
  </p:clrMapOvr>
</p:sld>
</file>

<file path=ppt/theme/theme1.xml><?xml version="1.0" encoding="utf-8"?>
<a:theme xmlns:a="http://schemas.openxmlformats.org/drawingml/2006/main" name="AfHDR2016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fHDR2016" id="{3CF5E155-ADA6-45F3-80EC-5CC1370AD0D8}" vid="{803E4545-B2AD-4B4D-BDD3-32E6DD8177AF}"/>
    </a:ext>
  </a:extLst>
</a:theme>
</file>

<file path=ppt/theme/theme2.xml><?xml version="1.0" encoding="utf-8"?>
<a:theme xmlns:a="http://schemas.openxmlformats.org/drawingml/2006/main" name="AfHDRLaunch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AfHDRLaunch" id="{924799C4-9EA5-4B9F-96E7-BC9CD634895B}" vid="{CCD90C45-9FA4-4897-B255-34453085F120}"/>
    </a:ext>
  </a:extLst>
</a:theme>
</file>

<file path=ppt/theme/theme3.xml><?xml version="1.0" encoding="utf-8"?>
<a:theme xmlns:a="http://schemas.openxmlformats.org/drawingml/2006/main" name="1_AfHDRLaunch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fHDRLaunch" id="{924799C4-9EA5-4B9F-96E7-BC9CD634895B}" vid="{CCD90C45-9FA4-4897-B255-34453085F12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AfHDR2016</Template>
  <TotalTime>40339</TotalTime>
  <Words>2705</Words>
  <Application>Microsoft Macintosh PowerPoint</Application>
  <PresentationFormat>Custom</PresentationFormat>
  <Paragraphs>455</Paragraphs>
  <Slides>17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AfHDR2016</vt:lpstr>
      <vt:lpstr>AfHDRLaunch</vt:lpstr>
      <vt:lpstr>1_AfHDRLaunch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2016 Africa Human Development Report</dc:title>
  <dc:creator>Angela Lusigi</dc:creator>
  <cp:lastModifiedBy>James Neuhaus</cp:lastModifiedBy>
  <cp:revision>2475</cp:revision>
  <cp:lastPrinted>2017-03-08T18:39:07Z</cp:lastPrinted>
  <dcterms:created xsi:type="dcterms:W3CDTF">2016-08-08T12:48:16Z</dcterms:created>
  <dcterms:modified xsi:type="dcterms:W3CDTF">2017-03-24T14:49:22Z</dcterms:modified>
</cp:coreProperties>
</file>