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Lst>
  <p:sldSz cx="18288000" cy="10287000"/>
  <p:notesSz cx="6858000" cy="9144000"/>
  <p:embeddedFontLst>
    <p:embeddedFont>
      <p:font typeface="Arial Unicode" panose="020B0604020202020204" charset="-128"/>
      <p:regular r:id="rId70"/>
    </p:embeddedFont>
    <p:embeddedFont>
      <p:font typeface="Arial Unicode Bold" panose="020B0604020202020204" charset="-128"/>
      <p:regular r:id="rId71"/>
    </p:embeddedFont>
    <p:embeddedFont>
      <p:font typeface="Arial 1" panose="020B0704020202020204" charset="0"/>
      <p:regular r:id="rId72"/>
    </p:embeddedFont>
    <p:embeddedFont>
      <p:font typeface="Arial 2" panose="020B0604020202020204" charset="0"/>
      <p:regular r:id="rId73"/>
    </p:embeddedFont>
    <p:embeddedFont>
      <p:font typeface="Arial 3" panose="020B0704020202020204" charset="0"/>
      <p:regular r:id="rId74"/>
    </p:embeddedFont>
    <p:embeddedFont>
      <p:font typeface="Arial 4 Bold" panose="020B0604020202020204" charset="0"/>
      <p:regular r:id="rId75"/>
    </p:embeddedFont>
    <p:embeddedFont>
      <p:font typeface="Montserrat 1 Bold" panose="020B0604020202020204" charset="0"/>
      <p:regular r:id="rId76"/>
    </p:embeddedFont>
    <p:embeddedFont>
      <p:font typeface="Montserrat 2" panose="020B0604020202020204" charset="0"/>
      <p:regular r:id="rId77"/>
    </p:embeddedFont>
    <p:embeddedFont>
      <p:font typeface="Montserrat 2 Bold" panose="020B0604020202020204" charset="0"/>
      <p:regular r:id="rId78"/>
    </p:embeddedFont>
    <p:embeddedFont>
      <p:font typeface="Open Sans Condensed" panose="020B0604020202020204"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2C5FE-4A75-C178-697D-15E7A8C78128}" v="10" dt="2024-03-05T05:35:04.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viewProps" Target="viewProps.xml"/><Relationship Id="rId86"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Van Huan" userId="S::nguyen.van.huan@undp.org::48f3b22b-1ec4-4627-885c-a44b0fb2df69" providerId="AD" clId="Web-{8612C5FE-4A75-C178-697D-15E7A8C78128}"/>
    <pc:docChg chg="modSld">
      <pc:chgData name="Nguyen Van Huan" userId="S::nguyen.van.huan@undp.org::48f3b22b-1ec4-4627-885c-a44b0fb2df69" providerId="AD" clId="Web-{8612C5FE-4A75-C178-697D-15E7A8C78128}" dt="2024-03-05T05:35:04.356" v="4" actId="20577"/>
      <pc:docMkLst>
        <pc:docMk/>
      </pc:docMkLst>
      <pc:sldChg chg="modSp">
        <pc:chgData name="Nguyen Van Huan" userId="S::nguyen.van.huan@undp.org::48f3b22b-1ec4-4627-885c-a44b0fb2df69" providerId="AD" clId="Web-{8612C5FE-4A75-C178-697D-15E7A8C78128}" dt="2024-03-05T05:35:04.356" v="4" actId="20577"/>
        <pc:sldMkLst>
          <pc:docMk/>
          <pc:sldMk cId="0" sldId="256"/>
        </pc:sldMkLst>
        <pc:spChg chg="mod">
          <ac:chgData name="Nguyen Van Huan" userId="S::nguyen.van.huan@undp.org::48f3b22b-1ec4-4627-885c-a44b0fb2df69" providerId="AD" clId="Web-{8612C5FE-4A75-C178-697D-15E7A8C78128}" dt="2024-03-05T05:35:04.356" v="4" actId="20577"/>
          <ac:spMkLst>
            <pc:docMk/>
            <pc:sldMk cId="0" sldId="256"/>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Để đo mức độ nghiêm trọng yêu cầu giải nén ba mục sau các yếu tố:+ Quy mô: tương đương với trọng lực hoặc mức độ nghiêm trọng củava chạm+ Phạm vi: đề cập đến số người bị ảnh hưởng+ Khả năng không thể khắc phục: đề cập đến bất kỳ giới hạn nào trong khả năngkhôi phục những người bị ảnh hưởng trở lại tình trạng ít nhất làgiống như, hoặc tương đương với, tình huống của họ trướctác động bất lợi</a:t>
            </a:r>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CÂU HỎI: MỨC ĐỘ NHƯ THẾ NÀO?</a:t>
            </a:r>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Contract conditions is the core reason that we here to talk about this =&gt; Japanese brand require =&gt; main company something have dozen of supplier and in order to manage the key issue, they add condtion</a:t>
            </a:r>
          </a:p>
          <a:p>
            <a:r>
              <a:rPr lang="en-US"/>
              <a:t>Child labour</a:t>
            </a:r>
          </a:p>
          <a:p>
            <a:r>
              <a:rPr lang="en-US"/>
              <a:t>Health and safety</a:t>
            </a:r>
          </a:p>
          <a:p>
            <a:r>
              <a:rPr lang="en-US"/>
              <a:t>Brand and check, motitor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hyperlink" Target="https://hrdd-assessment.org/" TargetMode="External"/><Relationship Id="rId4" Type="http://schemas.openxmlformats.org/officeDocument/2006/relationships/image" Target="../media/image2.svg"/><Relationship Id="rId9" Type="http://schemas.openxmlformats.org/officeDocument/2006/relationships/hyperlink" Target="https://bit.ly/3tV9rV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www.undp.org/publications/human-rights-due-diligence-and-covid-19-rapid-self-assessment-busines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3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4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4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84.sv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6.svg"/></Relationships>
</file>

<file path=ppt/slides/_rels/slide56.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38.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23.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7.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mailto:Yuji.shinohara@undp.org" TargetMode="External"/><Relationship Id="rId3" Type="http://schemas.openxmlformats.org/officeDocument/2006/relationships/image" Target="../media/image102.jpeg"/><Relationship Id="rId7" Type="http://schemas.openxmlformats.org/officeDocument/2006/relationships/hyperlink" Target="mailto:nguyen.van.huan@undp.org" TargetMode="External"/><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hyperlink" Target="mailto:Hiennn@neu.edu.vn" TargetMode="External"/><Relationship Id="rId5" Type="http://schemas.openxmlformats.org/officeDocument/2006/relationships/image" Target="../media/image104.jpeg"/><Relationship Id="rId10" Type="http://schemas.openxmlformats.org/officeDocument/2006/relationships/image" Target="../media/image105.png"/><Relationship Id="rId4" Type="http://schemas.openxmlformats.org/officeDocument/2006/relationships/image" Target="../media/image103.jpeg"/><Relationship Id="rId9" Type="http://schemas.openxmlformats.org/officeDocument/2006/relationships/hyperlink" Target="mailto:canh@neu.edu.v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34123" y="-899994"/>
            <a:ext cx="13884621" cy="17742009"/>
          </a:xfrm>
          <a:custGeom>
            <a:avLst/>
            <a:gdLst/>
            <a:ahLst/>
            <a:cxnLst/>
            <a:rect l="l" t="t" r="r" b="b"/>
            <a:pathLst>
              <a:path w="13884621" h="17742009">
                <a:moveTo>
                  <a:pt x="0" y="0"/>
                </a:moveTo>
                <a:lnTo>
                  <a:pt x="13884620" y="0"/>
                </a:lnTo>
                <a:lnTo>
                  <a:pt x="13884620" y="17742009"/>
                </a:lnTo>
                <a:lnTo>
                  <a:pt x="0" y="17742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a:off x="738434" y="6057122"/>
            <a:ext cx="8943975" cy="28575"/>
          </a:xfrm>
          <a:prstGeom prst="line">
            <a:avLst/>
          </a:prstGeom>
          <a:ln w="19050" cap="rnd">
            <a:solidFill>
              <a:srgbClr val="FBFEFD"/>
            </a:solidFill>
            <a:prstDash val="solid"/>
            <a:headEnd type="none" w="sm" len="sm"/>
            <a:tailEnd type="none" w="sm" len="sm"/>
          </a:ln>
        </p:spPr>
      </p:sp>
      <p:sp>
        <p:nvSpPr>
          <p:cNvPr id="4" name="Freeform 4"/>
          <p:cNvSpPr/>
          <p:nvPr/>
        </p:nvSpPr>
        <p:spPr>
          <a:xfrm>
            <a:off x="1954864" y="335590"/>
            <a:ext cx="1351867" cy="581232"/>
          </a:xfrm>
          <a:custGeom>
            <a:avLst/>
            <a:gdLst/>
            <a:ahLst/>
            <a:cxnLst/>
            <a:rect l="l" t="t" r="r" b="b"/>
            <a:pathLst>
              <a:path w="1351867" h="581232">
                <a:moveTo>
                  <a:pt x="0" y="0"/>
                </a:moveTo>
                <a:lnTo>
                  <a:pt x="1351867" y="0"/>
                </a:lnTo>
                <a:lnTo>
                  <a:pt x="1351867" y="581232"/>
                </a:lnTo>
                <a:lnTo>
                  <a:pt x="0" y="581232"/>
                </a:lnTo>
                <a:lnTo>
                  <a:pt x="0" y="0"/>
                </a:lnTo>
                <a:close/>
              </a:path>
            </a:pathLst>
          </a:custGeom>
          <a:blipFill>
            <a:blip r:embed="rId5"/>
            <a:stretch>
              <a:fillRect b="-12"/>
            </a:stretch>
          </a:blipFill>
        </p:spPr>
      </p:sp>
      <p:sp>
        <p:nvSpPr>
          <p:cNvPr id="5" name="Freeform 5"/>
          <p:cNvSpPr/>
          <p:nvPr/>
        </p:nvSpPr>
        <p:spPr>
          <a:xfrm>
            <a:off x="570518" y="210332"/>
            <a:ext cx="1097007" cy="818368"/>
          </a:xfrm>
          <a:custGeom>
            <a:avLst/>
            <a:gdLst/>
            <a:ahLst/>
            <a:cxnLst/>
            <a:rect l="l" t="t" r="r" b="b"/>
            <a:pathLst>
              <a:path w="1097007" h="818368">
                <a:moveTo>
                  <a:pt x="0" y="0"/>
                </a:moveTo>
                <a:lnTo>
                  <a:pt x="1097008" y="0"/>
                </a:lnTo>
                <a:lnTo>
                  <a:pt x="1097008" y="818368"/>
                </a:lnTo>
                <a:lnTo>
                  <a:pt x="0" y="818368"/>
                </a:lnTo>
                <a:lnTo>
                  <a:pt x="0" y="0"/>
                </a:lnTo>
                <a:close/>
              </a:path>
            </a:pathLst>
          </a:custGeom>
          <a:blipFill>
            <a:blip r:embed="rId6"/>
            <a:stretch>
              <a:fillRect/>
            </a:stretch>
          </a:blipFill>
        </p:spPr>
      </p:sp>
      <p:sp>
        <p:nvSpPr>
          <p:cNvPr id="6" name="Freeform 6"/>
          <p:cNvSpPr/>
          <p:nvPr/>
        </p:nvSpPr>
        <p:spPr>
          <a:xfrm>
            <a:off x="3592481" y="325555"/>
            <a:ext cx="1029485" cy="703145"/>
          </a:xfrm>
          <a:custGeom>
            <a:avLst/>
            <a:gdLst/>
            <a:ahLst/>
            <a:cxnLst/>
            <a:rect l="l" t="t" r="r" b="b"/>
            <a:pathLst>
              <a:path w="1029485" h="703145">
                <a:moveTo>
                  <a:pt x="0" y="0"/>
                </a:moveTo>
                <a:lnTo>
                  <a:pt x="1029485" y="0"/>
                </a:lnTo>
                <a:lnTo>
                  <a:pt x="1029485" y="703145"/>
                </a:lnTo>
                <a:lnTo>
                  <a:pt x="0" y="703145"/>
                </a:lnTo>
                <a:lnTo>
                  <a:pt x="0" y="0"/>
                </a:lnTo>
                <a:close/>
              </a:path>
            </a:pathLst>
          </a:custGeom>
          <a:blipFill>
            <a:blip r:embed="rId7"/>
            <a:stretch>
              <a:fillRect t="-15522" b="-32581"/>
            </a:stretch>
          </a:blipFill>
        </p:spPr>
      </p:sp>
      <p:sp>
        <p:nvSpPr>
          <p:cNvPr id="7" name="TextBox 7"/>
          <p:cNvSpPr txBox="1"/>
          <p:nvPr/>
        </p:nvSpPr>
        <p:spPr>
          <a:xfrm>
            <a:off x="824014" y="2400764"/>
            <a:ext cx="9139116" cy="3395310"/>
          </a:xfrm>
          <a:prstGeom prst="rect">
            <a:avLst/>
          </a:prstGeom>
        </p:spPr>
        <p:txBody>
          <a:bodyPr lIns="0" tIns="0" rIns="0" bIns="0" rtlCol="0" anchor="t">
            <a:spAutoFit/>
          </a:bodyPr>
          <a:lstStyle/>
          <a:p>
            <a:pPr>
              <a:lnSpc>
                <a:spcPts val="5351"/>
              </a:lnSpc>
            </a:pPr>
            <a:r>
              <a:rPr lang="en-US" sz="4534" spc="376">
                <a:solidFill>
                  <a:srgbClr val="9AC97B"/>
                </a:solidFill>
                <a:latin typeface="Arial 1 Bold"/>
              </a:rPr>
              <a:t>RESPONSIBLE BUSINESS PRACTICES AND HUMAN RIGHTS DUE DILIGENCE FOR BUSINESSES AND </a:t>
            </a:r>
          </a:p>
          <a:p>
            <a:pPr>
              <a:lnSpc>
                <a:spcPts val="5351"/>
              </a:lnSpc>
            </a:pPr>
            <a:r>
              <a:rPr lang="en-US" sz="4534" spc="377">
                <a:solidFill>
                  <a:srgbClr val="9AC97B"/>
                </a:solidFill>
                <a:latin typeface="Arial 1 Bold"/>
              </a:rPr>
              <a:t>THEIR SUPPLY CHAINS</a:t>
            </a:r>
          </a:p>
        </p:txBody>
      </p:sp>
      <p:sp>
        <p:nvSpPr>
          <p:cNvPr id="8" name="Freeform 8"/>
          <p:cNvSpPr/>
          <p:nvPr/>
        </p:nvSpPr>
        <p:spPr>
          <a:xfrm rot="5400000">
            <a:off x="9934596" y="2080683"/>
            <a:ext cx="9335154" cy="7508808"/>
          </a:xfrm>
          <a:custGeom>
            <a:avLst/>
            <a:gdLst/>
            <a:ahLst/>
            <a:cxnLst/>
            <a:rect l="l" t="t" r="r" b="b"/>
            <a:pathLst>
              <a:path w="9335154" h="7508808">
                <a:moveTo>
                  <a:pt x="0" y="0"/>
                </a:moveTo>
                <a:lnTo>
                  <a:pt x="9335154" y="0"/>
                </a:lnTo>
                <a:lnTo>
                  <a:pt x="9335154" y="7508809"/>
                </a:lnTo>
                <a:lnTo>
                  <a:pt x="0" y="7508809"/>
                </a:lnTo>
                <a:lnTo>
                  <a:pt x="0" y="0"/>
                </a:lnTo>
                <a:close/>
              </a:path>
            </a:pathLst>
          </a:custGeom>
          <a:blipFill>
            <a:blip r:embed="rId8"/>
            <a:stretch>
              <a:fillRect l="-22080" t="-9599" r="-10237"/>
            </a:stretch>
          </a:blipFill>
        </p:spPr>
      </p:sp>
      <p:sp>
        <p:nvSpPr>
          <p:cNvPr id="9" name="TextBox 9"/>
          <p:cNvSpPr txBox="1"/>
          <p:nvPr/>
        </p:nvSpPr>
        <p:spPr>
          <a:xfrm>
            <a:off x="824014" y="6440056"/>
            <a:ext cx="9414726" cy="2349484"/>
          </a:xfrm>
          <a:prstGeom prst="rect">
            <a:avLst/>
          </a:prstGeom>
        </p:spPr>
        <p:txBody>
          <a:bodyPr lIns="0" tIns="0" rIns="0" bIns="0" rtlCol="0" anchor="t">
            <a:spAutoFit/>
          </a:bodyPr>
          <a:lstStyle/>
          <a:p>
            <a:pPr>
              <a:lnSpc>
                <a:spcPts val="2332"/>
              </a:lnSpc>
            </a:pPr>
            <a:r>
              <a:rPr lang="en-US" sz="1650" spc="23" dirty="0">
                <a:solidFill>
                  <a:srgbClr val="45A7D3"/>
                </a:solidFill>
                <a:latin typeface="Montserrat 1 Bold"/>
              </a:rPr>
              <a:t>Developed by UNDP Viet Nam in corporation with National Economics University</a:t>
            </a:r>
          </a:p>
          <a:p>
            <a:pPr>
              <a:lnSpc>
                <a:spcPts val="2332"/>
              </a:lnSpc>
            </a:pPr>
            <a:r>
              <a:rPr lang="en-US" sz="1650" spc="23" dirty="0">
                <a:solidFill>
                  <a:srgbClr val="45A7D3"/>
                </a:solidFill>
                <a:latin typeface="Montserrat 1 Bold"/>
              </a:rPr>
              <a:t>With the support of the Japanese Government</a:t>
            </a:r>
          </a:p>
          <a:p>
            <a:pPr>
              <a:lnSpc>
                <a:spcPts val="2332"/>
              </a:lnSpc>
            </a:pPr>
            <a:endParaRPr lang="en-US" sz="1678" spc="23">
              <a:solidFill>
                <a:srgbClr val="45A7D3"/>
              </a:solidFill>
              <a:latin typeface="Montserrat 1 Bold"/>
            </a:endParaRPr>
          </a:p>
          <a:p>
            <a:pPr>
              <a:lnSpc>
                <a:spcPts val="2332"/>
              </a:lnSpc>
            </a:pPr>
            <a:r>
              <a:rPr lang="en-US" sz="1650" spc="23" dirty="0">
                <a:solidFill>
                  <a:srgbClr val="45A7D3"/>
                </a:solidFill>
                <a:latin typeface="Montserrat 1 Bold"/>
              </a:rPr>
              <a:t>This document was developed based on the following two documents:</a:t>
            </a:r>
          </a:p>
          <a:p>
            <a:pPr>
              <a:lnSpc>
                <a:spcPts val="2332"/>
              </a:lnSpc>
            </a:pPr>
            <a:r>
              <a:rPr lang="en-US" sz="1650" spc="23" dirty="0">
                <a:solidFill>
                  <a:srgbClr val="45A7D3"/>
                </a:solidFill>
                <a:latin typeface="Montserrat 1 Bold"/>
              </a:rPr>
              <a:t>1. Human Rights Due Diligence Training Facilitation Guide at </a:t>
            </a:r>
            <a:r>
              <a:rPr lang="en-US" sz="1650" spc="23" dirty="0">
                <a:solidFill>
                  <a:srgbClr val="45A7D3"/>
                </a:solidFill>
                <a:latin typeface="Montserrat 1 Bold"/>
                <a:hlinkClick r:id="rId9" tooltip="https://bit.ly/3tV9rVa"/>
              </a:rPr>
              <a:t>https://bit.ly/3tV9rVa</a:t>
            </a:r>
            <a:r>
              <a:rPr lang="en-US" sz="1650" spc="23" dirty="0">
                <a:solidFill>
                  <a:srgbClr val="45A7D3"/>
                </a:solidFill>
                <a:latin typeface="Montserrat 1 Bold"/>
              </a:rPr>
              <a:t> </a:t>
            </a:r>
          </a:p>
          <a:p>
            <a:pPr>
              <a:lnSpc>
                <a:spcPts val="2332"/>
              </a:lnSpc>
            </a:pPr>
            <a:r>
              <a:rPr lang="en-US" sz="1650" spc="23" dirty="0">
                <a:solidFill>
                  <a:srgbClr val="45A7D3"/>
                </a:solidFill>
                <a:latin typeface="Montserrat 1 Bold"/>
              </a:rPr>
              <a:t>2. The Human Rights Self-Assessment (HRSA) Training Tool </a:t>
            </a:r>
          </a:p>
          <a:p>
            <a:pPr>
              <a:lnSpc>
                <a:spcPts val="2332"/>
              </a:lnSpc>
            </a:pPr>
            <a:r>
              <a:rPr lang="en-US" sz="1650" spc="23" dirty="0">
                <a:solidFill>
                  <a:srgbClr val="45A7D3"/>
                </a:solidFill>
                <a:latin typeface="Montserrat 1 Bold"/>
              </a:rPr>
              <a:t>at </a:t>
            </a:r>
            <a:r>
              <a:rPr lang="en-US" sz="1650" spc="23" dirty="0">
                <a:solidFill>
                  <a:srgbClr val="45A7D3"/>
                </a:solidFill>
                <a:latin typeface="Montserrat 1 Bold"/>
                <a:hlinkClick r:id="rId10" tooltip="https://hrdd-assessment.org/"/>
              </a:rPr>
              <a:t>https://hrdd-assessment.org/</a:t>
            </a:r>
            <a:endParaRPr lang="en-US" sz="1650" spc="23" dirty="0">
              <a:solidFill>
                <a:srgbClr val="45A7D3"/>
              </a:solidFill>
              <a:latin typeface="Montserrat 1 Bold"/>
              <a:hlinkClick r:id="rId10"/>
            </a:endParaRPr>
          </a:p>
          <a:p>
            <a:pPr>
              <a:lnSpc>
                <a:spcPts val="2332"/>
              </a:lnSpc>
            </a:pPr>
            <a:endParaRPr lang="en-US" sz="1678" spc="23">
              <a:solidFill>
                <a:srgbClr val="45A7D3"/>
              </a:solidFill>
              <a:latin typeface="Montserrat 1 Bold"/>
              <a:hlinkClick r:id="rId10" tooltip="https://hrdd-assessment.org/"/>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462099"/>
            <a:ext cx="16255950" cy="6481402"/>
          </a:xfrm>
          <a:prstGeom prst="rect">
            <a:avLst/>
          </a:prstGeom>
        </p:spPr>
        <p:txBody>
          <a:bodyPr lIns="0" tIns="0" rIns="0" bIns="0" rtlCol="0" anchor="t">
            <a:spAutoFit/>
          </a:bodyPr>
          <a:lstStyle/>
          <a:p>
            <a:pPr>
              <a:lnSpc>
                <a:spcPts val="5165"/>
              </a:lnSpc>
            </a:pPr>
            <a:r>
              <a:rPr lang="en-US" sz="4199">
                <a:solidFill>
                  <a:srgbClr val="193C6B"/>
                </a:solidFill>
                <a:latin typeface="Arial 2"/>
              </a:rPr>
              <a:t> RISKS BY CATEGORY:</a:t>
            </a:r>
          </a:p>
          <a:p>
            <a:pPr marL="497541" lvl="1" indent="-248771" algn="l">
              <a:lnSpc>
                <a:spcPts val="3537"/>
              </a:lnSpc>
              <a:buFont typeface="Arial"/>
              <a:buChar char="•"/>
            </a:pPr>
            <a:r>
              <a:rPr lang="en-US" sz="2876">
                <a:solidFill>
                  <a:srgbClr val="193C6B"/>
                </a:solidFill>
                <a:latin typeface="Arial 2"/>
              </a:rPr>
              <a:t>Labor</a:t>
            </a:r>
            <a:r>
              <a:rPr lang="en-US" sz="2876">
                <a:solidFill>
                  <a:srgbClr val="193C6B"/>
                </a:solidFill>
                <a:latin typeface="Arial 2 Bold"/>
              </a:rPr>
              <a:t> – fair wages, forced labor, child labor, occupational health and safety, and stigma and discrimination</a:t>
            </a:r>
          </a:p>
          <a:p>
            <a:pPr marL="497541" lvl="1" indent="-248771" algn="l">
              <a:lnSpc>
                <a:spcPts val="3537"/>
              </a:lnSpc>
              <a:buFont typeface="Arial"/>
              <a:buChar char="•"/>
            </a:pPr>
            <a:r>
              <a:rPr lang="en-US" sz="2876">
                <a:solidFill>
                  <a:srgbClr val="193C6B"/>
                </a:solidFill>
                <a:latin typeface="Arial 2 Bold"/>
              </a:rPr>
              <a:t>Environment and land – impact of toxics and pollutants, land rights and land use regulation</a:t>
            </a:r>
          </a:p>
          <a:p>
            <a:pPr marL="497541" lvl="1" indent="-248771" algn="l">
              <a:lnSpc>
                <a:spcPts val="3537"/>
              </a:lnSpc>
              <a:buFont typeface="Arial"/>
              <a:buChar char="•"/>
            </a:pPr>
            <a:r>
              <a:rPr lang="en-US" sz="2876">
                <a:solidFill>
                  <a:srgbClr val="193C6B"/>
                </a:solidFill>
                <a:latin typeface="Arial 2 Bold"/>
              </a:rPr>
              <a:t>Voice – freedom of association, collective bargaining and trade union membership</a:t>
            </a:r>
          </a:p>
          <a:p>
            <a:pPr marL="497541" lvl="1" indent="-248771" algn="l">
              <a:lnSpc>
                <a:spcPts val="3537"/>
              </a:lnSpc>
              <a:buFont typeface="Arial"/>
              <a:buChar char="•"/>
            </a:pPr>
            <a:r>
              <a:rPr lang="en-US" sz="2876">
                <a:solidFill>
                  <a:srgbClr val="193C6B"/>
                </a:solidFill>
                <a:latin typeface="Arial 2 Bold"/>
              </a:rPr>
              <a:t>Gender – sexual harassment, discrimination and violence against women</a:t>
            </a:r>
          </a:p>
          <a:p>
            <a:pPr marL="497541" lvl="1" indent="-248771" algn="l">
              <a:lnSpc>
                <a:spcPts val="3537"/>
              </a:lnSpc>
              <a:buFont typeface="Arial"/>
              <a:buChar char="•"/>
            </a:pPr>
            <a:r>
              <a:rPr lang="en-US" sz="2876">
                <a:solidFill>
                  <a:srgbClr val="193C6B"/>
                </a:solidFill>
                <a:latin typeface="Arial 2 Bold"/>
              </a:rPr>
              <a:t>Marketing and advertising – gender stereotyping, minority stereotyping, insensitivities towards groups that have suffered legacies of marginalization</a:t>
            </a:r>
          </a:p>
          <a:p>
            <a:pPr marL="497541" lvl="1" indent="-248771" algn="l">
              <a:lnSpc>
                <a:spcPts val="3537"/>
              </a:lnSpc>
              <a:buFont typeface="Arial"/>
              <a:buChar char="•"/>
            </a:pPr>
            <a:r>
              <a:rPr lang="en-US" sz="2876">
                <a:solidFill>
                  <a:srgbClr val="193C6B"/>
                </a:solidFill>
                <a:latin typeface="Arial 2 Bold"/>
              </a:rPr>
              <a:t>Product development and product use – surveillance technology, dual use products and safety</a:t>
            </a:r>
          </a:p>
          <a:p>
            <a:pPr marL="497541" lvl="1" indent="-248771" algn="l">
              <a:lnSpc>
                <a:spcPts val="3537"/>
              </a:lnSpc>
              <a:buFont typeface="Arial"/>
              <a:buChar char="•"/>
            </a:pPr>
            <a:r>
              <a:rPr lang="en-US" sz="2876">
                <a:solidFill>
                  <a:srgbClr val="193C6B"/>
                </a:solidFill>
                <a:latin typeface="Arial 2 Bold"/>
              </a:rPr>
              <a:t>Government relationships and security – corruption, intimidation and abuse by private security forces </a:t>
            </a:r>
          </a:p>
          <a:p>
            <a:pPr marL="497541" lvl="1" indent="-248771" algn="l">
              <a:lnSpc>
                <a:spcPts val="3537"/>
              </a:lnSpc>
              <a:buFont typeface="Arial"/>
              <a:buChar char="•"/>
            </a:pPr>
            <a:r>
              <a:rPr lang="en-US" sz="2876">
                <a:solidFill>
                  <a:srgbClr val="193C6B"/>
                </a:solidFill>
                <a:latin typeface="Arial 2 Bold"/>
              </a:rPr>
              <a:t>Indigenous Peoples – Free, Prior and Informed Consent; preserving culture and ways of life</a:t>
            </a:r>
          </a:p>
          <a:p>
            <a:pPr marL="497541" lvl="1" indent="-248771" algn="l">
              <a:lnSpc>
                <a:spcPts val="3537"/>
              </a:lnSpc>
              <a:buFont typeface="Arial"/>
              <a:buChar char="•"/>
            </a:pPr>
            <a:r>
              <a:rPr lang="en-US" sz="2876">
                <a:solidFill>
                  <a:srgbClr val="193C6B"/>
                </a:solidFill>
                <a:latin typeface="Arial 2 Bold"/>
              </a:rPr>
              <a:t>Digital rights and security – privacy rights, hate speech, intimidation and harassment, child protection</a:t>
            </a:r>
          </a:p>
        </p:txBody>
      </p:sp>
      <p:grpSp>
        <p:nvGrpSpPr>
          <p:cNvPr id="3" name="Group 3"/>
          <p:cNvGrpSpPr/>
          <p:nvPr/>
        </p:nvGrpSpPr>
        <p:grpSpPr>
          <a:xfrm>
            <a:off x="692929" y="412801"/>
            <a:ext cx="16566371" cy="1310552"/>
            <a:chOff x="0" y="0"/>
            <a:chExt cx="11637821" cy="920658"/>
          </a:xfrm>
        </p:grpSpPr>
        <p:sp>
          <p:nvSpPr>
            <p:cNvPr id="4" name="Freeform 4"/>
            <p:cNvSpPr/>
            <p:nvPr/>
          </p:nvSpPr>
          <p:spPr>
            <a:xfrm>
              <a:off x="0" y="0"/>
              <a:ext cx="11637821" cy="920659"/>
            </a:xfrm>
            <a:custGeom>
              <a:avLst/>
              <a:gdLst/>
              <a:ahLst/>
              <a:cxnLst/>
              <a:rect l="l" t="t" r="r" b="b"/>
              <a:pathLst>
                <a:path w="11637821" h="920659">
                  <a:moveTo>
                    <a:pt x="11513361" y="920658"/>
                  </a:moveTo>
                  <a:lnTo>
                    <a:pt x="124460" y="920658"/>
                  </a:lnTo>
                  <a:cubicBezTo>
                    <a:pt x="55880" y="920658"/>
                    <a:pt x="0" y="864779"/>
                    <a:pt x="0" y="796198"/>
                  </a:cubicBezTo>
                  <a:lnTo>
                    <a:pt x="0" y="124460"/>
                  </a:lnTo>
                  <a:cubicBezTo>
                    <a:pt x="0" y="55880"/>
                    <a:pt x="55880" y="0"/>
                    <a:pt x="124460" y="0"/>
                  </a:cubicBezTo>
                  <a:lnTo>
                    <a:pt x="11513361" y="0"/>
                  </a:lnTo>
                  <a:cubicBezTo>
                    <a:pt x="11581941" y="0"/>
                    <a:pt x="11637821" y="55880"/>
                    <a:pt x="11637821" y="124460"/>
                  </a:cubicBezTo>
                  <a:lnTo>
                    <a:pt x="11637821" y="796199"/>
                  </a:lnTo>
                  <a:cubicBezTo>
                    <a:pt x="11637821" y="864779"/>
                    <a:pt x="11581941" y="920659"/>
                    <a:pt x="11513361" y="920659"/>
                  </a:cubicBezTo>
                  <a:close/>
                </a:path>
              </a:pathLst>
            </a:custGeom>
            <a:solidFill>
              <a:srgbClr val="9AC97B"/>
            </a:solidFill>
          </p:spPr>
        </p:sp>
      </p:grpSp>
      <p:sp>
        <p:nvSpPr>
          <p:cNvPr id="5" name="TextBox 5"/>
          <p:cNvSpPr txBox="1"/>
          <p:nvPr/>
        </p:nvSpPr>
        <p:spPr>
          <a:xfrm>
            <a:off x="1028700" y="682404"/>
            <a:ext cx="15137908" cy="950421"/>
          </a:xfrm>
          <a:prstGeom prst="rect">
            <a:avLst/>
          </a:prstGeom>
        </p:spPr>
        <p:txBody>
          <a:bodyPr lIns="0" tIns="0" rIns="0" bIns="0" rtlCol="0" anchor="t">
            <a:spAutoFit/>
          </a:bodyPr>
          <a:lstStyle/>
          <a:p>
            <a:pPr>
              <a:lnSpc>
                <a:spcPts val="3534"/>
              </a:lnSpc>
            </a:pPr>
            <a:r>
              <a:rPr lang="en-US" sz="3681" spc="76">
                <a:solidFill>
                  <a:srgbClr val="155997"/>
                </a:solidFill>
                <a:latin typeface="Arial 1"/>
              </a:rPr>
              <a:t>IDENTIFY AND ASSESS ACTUAL AND POTENTIAL HUMAN RIGHTS IMPACTS</a:t>
            </a:r>
          </a:p>
        </p:txBody>
      </p:sp>
      <p:grpSp>
        <p:nvGrpSpPr>
          <p:cNvPr id="6" name="Group 6"/>
          <p:cNvGrpSpPr/>
          <p:nvPr/>
        </p:nvGrpSpPr>
        <p:grpSpPr>
          <a:xfrm>
            <a:off x="9144000" y="9710823"/>
            <a:ext cx="9144000" cy="572824"/>
            <a:chOff x="0" y="0"/>
            <a:chExt cx="21473312" cy="1345192"/>
          </a:xfrm>
        </p:grpSpPr>
        <p:sp>
          <p:nvSpPr>
            <p:cNvPr id="7" name="Freeform 7"/>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8" name="TextBox 8"/>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9" name="Group 9"/>
          <p:cNvGrpSpPr/>
          <p:nvPr/>
        </p:nvGrpSpPr>
        <p:grpSpPr>
          <a:xfrm>
            <a:off x="0" y="9710823"/>
            <a:ext cx="9144000" cy="576177"/>
            <a:chOff x="0" y="0"/>
            <a:chExt cx="21473312" cy="1353065"/>
          </a:xfrm>
        </p:grpSpPr>
        <p:sp>
          <p:nvSpPr>
            <p:cNvPr id="10" name="Freeform 10"/>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1" name="TextBox 11"/>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59556" y="2442694"/>
            <a:ext cx="10433117" cy="2128395"/>
            <a:chOff x="0" y="0"/>
            <a:chExt cx="16704107" cy="3407700"/>
          </a:xfrm>
        </p:grpSpPr>
        <p:sp>
          <p:nvSpPr>
            <p:cNvPr id="3" name="Freeform 3"/>
            <p:cNvSpPr/>
            <p:nvPr/>
          </p:nvSpPr>
          <p:spPr>
            <a:xfrm>
              <a:off x="30112" y="19050"/>
              <a:ext cx="16643865" cy="3369564"/>
            </a:xfrm>
            <a:custGeom>
              <a:avLst/>
              <a:gdLst/>
              <a:ahLst/>
              <a:cxnLst/>
              <a:rect l="l" t="t" r="r" b="b"/>
              <a:pathLst>
                <a:path w="16643865" h="3369564">
                  <a:moveTo>
                    <a:pt x="0" y="561594"/>
                  </a:moveTo>
                  <a:cubicBezTo>
                    <a:pt x="0" y="251460"/>
                    <a:pt x="400494" y="0"/>
                    <a:pt x="894536" y="0"/>
                  </a:cubicBezTo>
                  <a:lnTo>
                    <a:pt x="15749329" y="0"/>
                  </a:lnTo>
                  <a:cubicBezTo>
                    <a:pt x="16243372" y="0"/>
                    <a:pt x="16643866" y="251460"/>
                    <a:pt x="16643866" y="561594"/>
                  </a:cubicBezTo>
                  <a:lnTo>
                    <a:pt x="16643866" y="2807970"/>
                  </a:lnTo>
                  <a:cubicBezTo>
                    <a:pt x="16643866" y="3118104"/>
                    <a:pt x="16243372" y="3369564"/>
                    <a:pt x="15749329" y="3369564"/>
                  </a:cubicBezTo>
                  <a:lnTo>
                    <a:pt x="894536" y="3369564"/>
                  </a:lnTo>
                  <a:cubicBezTo>
                    <a:pt x="400494" y="3369564"/>
                    <a:pt x="0" y="3118104"/>
                    <a:pt x="0" y="2807970"/>
                  </a:cubicBezTo>
                  <a:close/>
                </a:path>
              </a:pathLst>
            </a:custGeom>
            <a:solidFill>
              <a:srgbClr val="60C4F7"/>
            </a:solidFill>
          </p:spPr>
        </p:sp>
        <p:sp>
          <p:nvSpPr>
            <p:cNvPr id="4" name="Freeform 4"/>
            <p:cNvSpPr/>
            <p:nvPr/>
          </p:nvSpPr>
          <p:spPr>
            <a:xfrm>
              <a:off x="0" y="0"/>
              <a:ext cx="16704090" cy="3407664"/>
            </a:xfrm>
            <a:custGeom>
              <a:avLst/>
              <a:gdLst/>
              <a:ahLst/>
              <a:cxnLst/>
              <a:rect l="l" t="t" r="r" b="b"/>
              <a:pathLst>
                <a:path w="16704090" h="3407664">
                  <a:moveTo>
                    <a:pt x="0" y="580644"/>
                  </a:moveTo>
                  <a:cubicBezTo>
                    <a:pt x="0" y="259842"/>
                    <a:pt x="414144" y="0"/>
                    <a:pt x="924648" y="0"/>
                  </a:cubicBezTo>
                  <a:lnTo>
                    <a:pt x="15779441" y="0"/>
                  </a:lnTo>
                  <a:lnTo>
                    <a:pt x="15779441" y="19050"/>
                  </a:lnTo>
                  <a:lnTo>
                    <a:pt x="15779441" y="0"/>
                  </a:lnTo>
                  <a:cubicBezTo>
                    <a:pt x="16289945" y="0"/>
                    <a:pt x="16704090" y="259842"/>
                    <a:pt x="16704090" y="580644"/>
                  </a:cubicBezTo>
                  <a:lnTo>
                    <a:pt x="16673978" y="580644"/>
                  </a:lnTo>
                  <a:lnTo>
                    <a:pt x="16704090" y="580644"/>
                  </a:lnTo>
                  <a:lnTo>
                    <a:pt x="16704090" y="2827020"/>
                  </a:lnTo>
                  <a:lnTo>
                    <a:pt x="16673978" y="2827020"/>
                  </a:lnTo>
                  <a:lnTo>
                    <a:pt x="16704090" y="2827020"/>
                  </a:lnTo>
                  <a:cubicBezTo>
                    <a:pt x="16704090" y="3147822"/>
                    <a:pt x="16289945" y="3407664"/>
                    <a:pt x="15779441" y="3407664"/>
                  </a:cubicBezTo>
                  <a:lnTo>
                    <a:pt x="15779441" y="3388614"/>
                  </a:lnTo>
                  <a:lnTo>
                    <a:pt x="15779441" y="3407664"/>
                  </a:lnTo>
                  <a:lnTo>
                    <a:pt x="924648" y="3407664"/>
                  </a:lnTo>
                  <a:lnTo>
                    <a:pt x="924648" y="3388614"/>
                  </a:lnTo>
                  <a:lnTo>
                    <a:pt x="924648" y="3407664"/>
                  </a:lnTo>
                  <a:cubicBezTo>
                    <a:pt x="414144" y="3407664"/>
                    <a:pt x="0" y="3147822"/>
                    <a:pt x="0" y="2827020"/>
                  </a:cubicBezTo>
                  <a:lnTo>
                    <a:pt x="0" y="580644"/>
                  </a:lnTo>
                  <a:lnTo>
                    <a:pt x="30112" y="580644"/>
                  </a:lnTo>
                  <a:lnTo>
                    <a:pt x="0" y="580644"/>
                  </a:lnTo>
                  <a:moveTo>
                    <a:pt x="60225" y="580644"/>
                  </a:moveTo>
                  <a:lnTo>
                    <a:pt x="60225" y="2827020"/>
                  </a:lnTo>
                  <a:lnTo>
                    <a:pt x="30112" y="2827020"/>
                  </a:lnTo>
                  <a:lnTo>
                    <a:pt x="60225" y="2827020"/>
                  </a:lnTo>
                  <a:cubicBezTo>
                    <a:pt x="60225" y="3126486"/>
                    <a:pt x="447067" y="3369564"/>
                    <a:pt x="924648" y="3369564"/>
                  </a:cubicBezTo>
                  <a:lnTo>
                    <a:pt x="15779441" y="3369564"/>
                  </a:lnTo>
                  <a:cubicBezTo>
                    <a:pt x="16257023" y="3369564"/>
                    <a:pt x="16643866" y="3126486"/>
                    <a:pt x="16643866" y="2827020"/>
                  </a:cubicBezTo>
                  <a:lnTo>
                    <a:pt x="16643866" y="580644"/>
                  </a:lnTo>
                  <a:cubicBezTo>
                    <a:pt x="16643866" y="281178"/>
                    <a:pt x="16257023" y="38100"/>
                    <a:pt x="15779441" y="38100"/>
                  </a:cubicBezTo>
                  <a:lnTo>
                    <a:pt x="924648" y="38100"/>
                  </a:lnTo>
                  <a:lnTo>
                    <a:pt x="924648" y="19050"/>
                  </a:lnTo>
                  <a:lnTo>
                    <a:pt x="924648" y="38100"/>
                  </a:lnTo>
                  <a:cubicBezTo>
                    <a:pt x="447067" y="38100"/>
                    <a:pt x="60225" y="281178"/>
                    <a:pt x="60225" y="580644"/>
                  </a:cubicBezTo>
                  <a:close/>
                </a:path>
              </a:pathLst>
            </a:custGeom>
            <a:solidFill>
              <a:srgbClr val="3EA9DA"/>
            </a:solidFill>
          </p:spPr>
        </p:sp>
      </p:grpSp>
      <p:sp>
        <p:nvSpPr>
          <p:cNvPr id="5" name="TextBox 5"/>
          <p:cNvSpPr txBox="1"/>
          <p:nvPr/>
        </p:nvSpPr>
        <p:spPr>
          <a:xfrm>
            <a:off x="3975708" y="3211806"/>
            <a:ext cx="6168021"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3.1.1 Identify stakeholders</a:t>
            </a:r>
          </a:p>
        </p:txBody>
      </p:sp>
      <p:grpSp>
        <p:nvGrpSpPr>
          <p:cNvPr id="6" name="Group 6"/>
          <p:cNvGrpSpPr/>
          <p:nvPr/>
        </p:nvGrpSpPr>
        <p:grpSpPr>
          <a:xfrm>
            <a:off x="3759556" y="4662416"/>
            <a:ext cx="10433117" cy="2128395"/>
            <a:chOff x="0" y="0"/>
            <a:chExt cx="16704107" cy="3407700"/>
          </a:xfrm>
        </p:grpSpPr>
        <p:sp>
          <p:nvSpPr>
            <p:cNvPr id="7" name="Freeform 7"/>
            <p:cNvSpPr/>
            <p:nvPr/>
          </p:nvSpPr>
          <p:spPr>
            <a:xfrm>
              <a:off x="30112" y="19050"/>
              <a:ext cx="16643865" cy="3369564"/>
            </a:xfrm>
            <a:custGeom>
              <a:avLst/>
              <a:gdLst/>
              <a:ahLst/>
              <a:cxnLst/>
              <a:rect l="l" t="t" r="r" b="b"/>
              <a:pathLst>
                <a:path w="16643865" h="3369564">
                  <a:moveTo>
                    <a:pt x="0" y="561594"/>
                  </a:moveTo>
                  <a:cubicBezTo>
                    <a:pt x="0" y="251460"/>
                    <a:pt x="400494" y="0"/>
                    <a:pt x="894536" y="0"/>
                  </a:cubicBezTo>
                  <a:lnTo>
                    <a:pt x="15749329" y="0"/>
                  </a:lnTo>
                  <a:cubicBezTo>
                    <a:pt x="16243372" y="0"/>
                    <a:pt x="16643866" y="251460"/>
                    <a:pt x="16643866" y="561594"/>
                  </a:cubicBezTo>
                  <a:lnTo>
                    <a:pt x="16643866" y="2807970"/>
                  </a:lnTo>
                  <a:cubicBezTo>
                    <a:pt x="16643866" y="3118104"/>
                    <a:pt x="16243372" y="3369564"/>
                    <a:pt x="15749329" y="3369564"/>
                  </a:cubicBezTo>
                  <a:lnTo>
                    <a:pt x="894536" y="3369564"/>
                  </a:lnTo>
                  <a:cubicBezTo>
                    <a:pt x="400494" y="3369564"/>
                    <a:pt x="0" y="3118104"/>
                    <a:pt x="0" y="2807970"/>
                  </a:cubicBezTo>
                  <a:close/>
                </a:path>
              </a:pathLst>
            </a:custGeom>
            <a:solidFill>
              <a:srgbClr val="60C4F7"/>
            </a:solidFill>
          </p:spPr>
        </p:sp>
        <p:sp>
          <p:nvSpPr>
            <p:cNvPr id="8" name="Freeform 8"/>
            <p:cNvSpPr/>
            <p:nvPr/>
          </p:nvSpPr>
          <p:spPr>
            <a:xfrm>
              <a:off x="0" y="0"/>
              <a:ext cx="16704090" cy="3407664"/>
            </a:xfrm>
            <a:custGeom>
              <a:avLst/>
              <a:gdLst/>
              <a:ahLst/>
              <a:cxnLst/>
              <a:rect l="l" t="t" r="r" b="b"/>
              <a:pathLst>
                <a:path w="16704090" h="3407664">
                  <a:moveTo>
                    <a:pt x="0" y="580644"/>
                  </a:moveTo>
                  <a:cubicBezTo>
                    <a:pt x="0" y="259842"/>
                    <a:pt x="414144" y="0"/>
                    <a:pt x="924648" y="0"/>
                  </a:cubicBezTo>
                  <a:lnTo>
                    <a:pt x="15779441" y="0"/>
                  </a:lnTo>
                  <a:lnTo>
                    <a:pt x="15779441" y="19050"/>
                  </a:lnTo>
                  <a:lnTo>
                    <a:pt x="15779441" y="0"/>
                  </a:lnTo>
                  <a:cubicBezTo>
                    <a:pt x="16289945" y="0"/>
                    <a:pt x="16704090" y="259842"/>
                    <a:pt x="16704090" y="580644"/>
                  </a:cubicBezTo>
                  <a:lnTo>
                    <a:pt x="16673978" y="580644"/>
                  </a:lnTo>
                  <a:lnTo>
                    <a:pt x="16704090" y="580644"/>
                  </a:lnTo>
                  <a:lnTo>
                    <a:pt x="16704090" y="2827020"/>
                  </a:lnTo>
                  <a:lnTo>
                    <a:pt x="16673978" y="2827020"/>
                  </a:lnTo>
                  <a:lnTo>
                    <a:pt x="16704090" y="2827020"/>
                  </a:lnTo>
                  <a:cubicBezTo>
                    <a:pt x="16704090" y="3147822"/>
                    <a:pt x="16289945" y="3407664"/>
                    <a:pt x="15779441" y="3407664"/>
                  </a:cubicBezTo>
                  <a:lnTo>
                    <a:pt x="15779441" y="3388614"/>
                  </a:lnTo>
                  <a:lnTo>
                    <a:pt x="15779441" y="3407664"/>
                  </a:lnTo>
                  <a:lnTo>
                    <a:pt x="924648" y="3407664"/>
                  </a:lnTo>
                  <a:lnTo>
                    <a:pt x="924648" y="3388614"/>
                  </a:lnTo>
                  <a:lnTo>
                    <a:pt x="924648" y="3407664"/>
                  </a:lnTo>
                  <a:cubicBezTo>
                    <a:pt x="414144" y="3407664"/>
                    <a:pt x="0" y="3147822"/>
                    <a:pt x="0" y="2827020"/>
                  </a:cubicBezTo>
                  <a:lnTo>
                    <a:pt x="0" y="580644"/>
                  </a:lnTo>
                  <a:lnTo>
                    <a:pt x="30112" y="580644"/>
                  </a:lnTo>
                  <a:lnTo>
                    <a:pt x="0" y="580644"/>
                  </a:lnTo>
                  <a:moveTo>
                    <a:pt x="60225" y="580644"/>
                  </a:moveTo>
                  <a:lnTo>
                    <a:pt x="60225" y="2827020"/>
                  </a:lnTo>
                  <a:lnTo>
                    <a:pt x="30112" y="2827020"/>
                  </a:lnTo>
                  <a:lnTo>
                    <a:pt x="60225" y="2827020"/>
                  </a:lnTo>
                  <a:cubicBezTo>
                    <a:pt x="60225" y="3126486"/>
                    <a:pt x="447067" y="3369564"/>
                    <a:pt x="924648" y="3369564"/>
                  </a:cubicBezTo>
                  <a:lnTo>
                    <a:pt x="15779441" y="3369564"/>
                  </a:lnTo>
                  <a:cubicBezTo>
                    <a:pt x="16257023" y="3369564"/>
                    <a:pt x="16643866" y="3126486"/>
                    <a:pt x="16643866" y="2827020"/>
                  </a:cubicBezTo>
                  <a:lnTo>
                    <a:pt x="16643866" y="580644"/>
                  </a:lnTo>
                  <a:cubicBezTo>
                    <a:pt x="16643866" y="281178"/>
                    <a:pt x="16257023" y="38100"/>
                    <a:pt x="15779441" y="38100"/>
                  </a:cubicBezTo>
                  <a:lnTo>
                    <a:pt x="924648" y="38100"/>
                  </a:lnTo>
                  <a:lnTo>
                    <a:pt x="924648" y="19050"/>
                  </a:lnTo>
                  <a:lnTo>
                    <a:pt x="924648" y="38100"/>
                  </a:lnTo>
                  <a:cubicBezTo>
                    <a:pt x="447067" y="38100"/>
                    <a:pt x="60225" y="281178"/>
                    <a:pt x="60225" y="580644"/>
                  </a:cubicBezTo>
                  <a:close/>
                </a:path>
              </a:pathLst>
            </a:custGeom>
            <a:solidFill>
              <a:srgbClr val="3EA9DA"/>
            </a:solidFill>
          </p:spPr>
        </p:sp>
      </p:grpSp>
      <p:sp>
        <p:nvSpPr>
          <p:cNvPr id="9" name="TextBox 9"/>
          <p:cNvSpPr txBox="1"/>
          <p:nvPr/>
        </p:nvSpPr>
        <p:spPr>
          <a:xfrm>
            <a:off x="3975708" y="4911780"/>
            <a:ext cx="9356082" cy="2742171"/>
          </a:xfrm>
          <a:prstGeom prst="rect">
            <a:avLst/>
          </a:prstGeom>
        </p:spPr>
        <p:txBody>
          <a:bodyPr lIns="0" tIns="0" rIns="0" bIns="0" rtlCol="0" anchor="t">
            <a:spAutoFit/>
          </a:bodyPr>
          <a:lstStyle/>
          <a:p>
            <a:pPr>
              <a:lnSpc>
                <a:spcPts val="4317"/>
              </a:lnSpc>
            </a:pPr>
            <a:r>
              <a:rPr lang="en-US" sz="3997">
                <a:solidFill>
                  <a:srgbClr val="17396C"/>
                </a:solidFill>
                <a:latin typeface="Arial 2"/>
              </a:rPr>
              <a:t>3.1.2 Identify and assess potential for HR risks based on industrial and local environment value chain</a:t>
            </a:r>
          </a:p>
          <a:p>
            <a:pPr>
              <a:lnSpc>
                <a:spcPts val="4317"/>
              </a:lnSpc>
            </a:pPr>
            <a:endParaRPr lang="en-US" sz="3997">
              <a:solidFill>
                <a:srgbClr val="17396C"/>
              </a:solidFill>
              <a:latin typeface="Arial 2"/>
            </a:endParaRPr>
          </a:p>
          <a:p>
            <a:pPr algn="l">
              <a:lnSpc>
                <a:spcPts val="4317"/>
              </a:lnSpc>
            </a:pPr>
            <a:endParaRPr lang="en-US" sz="3997">
              <a:solidFill>
                <a:srgbClr val="17396C"/>
              </a:solidFill>
              <a:latin typeface="Arial 2"/>
            </a:endParaRPr>
          </a:p>
        </p:txBody>
      </p:sp>
      <p:grpSp>
        <p:nvGrpSpPr>
          <p:cNvPr id="10" name="Group 10"/>
          <p:cNvGrpSpPr/>
          <p:nvPr/>
        </p:nvGrpSpPr>
        <p:grpSpPr>
          <a:xfrm>
            <a:off x="3759556" y="6882137"/>
            <a:ext cx="10433117" cy="2128395"/>
            <a:chOff x="0" y="0"/>
            <a:chExt cx="16704107" cy="3407700"/>
          </a:xfrm>
        </p:grpSpPr>
        <p:sp>
          <p:nvSpPr>
            <p:cNvPr id="11" name="Freeform 11"/>
            <p:cNvSpPr/>
            <p:nvPr/>
          </p:nvSpPr>
          <p:spPr>
            <a:xfrm>
              <a:off x="30112" y="19050"/>
              <a:ext cx="16643865" cy="3369564"/>
            </a:xfrm>
            <a:custGeom>
              <a:avLst/>
              <a:gdLst/>
              <a:ahLst/>
              <a:cxnLst/>
              <a:rect l="l" t="t" r="r" b="b"/>
              <a:pathLst>
                <a:path w="16643865" h="3369564">
                  <a:moveTo>
                    <a:pt x="0" y="561594"/>
                  </a:moveTo>
                  <a:cubicBezTo>
                    <a:pt x="0" y="251460"/>
                    <a:pt x="400494" y="0"/>
                    <a:pt x="894536" y="0"/>
                  </a:cubicBezTo>
                  <a:lnTo>
                    <a:pt x="15749329" y="0"/>
                  </a:lnTo>
                  <a:cubicBezTo>
                    <a:pt x="16243372" y="0"/>
                    <a:pt x="16643866" y="251460"/>
                    <a:pt x="16643866" y="561594"/>
                  </a:cubicBezTo>
                  <a:lnTo>
                    <a:pt x="16643866" y="2807970"/>
                  </a:lnTo>
                  <a:cubicBezTo>
                    <a:pt x="16643866" y="3118104"/>
                    <a:pt x="16243372" y="3369564"/>
                    <a:pt x="15749329" y="3369564"/>
                  </a:cubicBezTo>
                  <a:lnTo>
                    <a:pt x="894536" y="3369564"/>
                  </a:lnTo>
                  <a:cubicBezTo>
                    <a:pt x="400494" y="3369564"/>
                    <a:pt x="0" y="3118104"/>
                    <a:pt x="0" y="2807970"/>
                  </a:cubicBezTo>
                  <a:close/>
                </a:path>
              </a:pathLst>
            </a:custGeom>
            <a:solidFill>
              <a:srgbClr val="60C4F7"/>
            </a:solidFill>
          </p:spPr>
        </p:sp>
        <p:sp>
          <p:nvSpPr>
            <p:cNvPr id="12" name="Freeform 12"/>
            <p:cNvSpPr/>
            <p:nvPr/>
          </p:nvSpPr>
          <p:spPr>
            <a:xfrm>
              <a:off x="0" y="0"/>
              <a:ext cx="16704090" cy="3407664"/>
            </a:xfrm>
            <a:custGeom>
              <a:avLst/>
              <a:gdLst/>
              <a:ahLst/>
              <a:cxnLst/>
              <a:rect l="l" t="t" r="r" b="b"/>
              <a:pathLst>
                <a:path w="16704090" h="3407664">
                  <a:moveTo>
                    <a:pt x="0" y="580644"/>
                  </a:moveTo>
                  <a:cubicBezTo>
                    <a:pt x="0" y="259842"/>
                    <a:pt x="414144" y="0"/>
                    <a:pt x="924648" y="0"/>
                  </a:cubicBezTo>
                  <a:lnTo>
                    <a:pt x="15779441" y="0"/>
                  </a:lnTo>
                  <a:lnTo>
                    <a:pt x="15779441" y="19050"/>
                  </a:lnTo>
                  <a:lnTo>
                    <a:pt x="15779441" y="0"/>
                  </a:lnTo>
                  <a:cubicBezTo>
                    <a:pt x="16289945" y="0"/>
                    <a:pt x="16704090" y="259842"/>
                    <a:pt x="16704090" y="580644"/>
                  </a:cubicBezTo>
                  <a:lnTo>
                    <a:pt x="16673978" y="580644"/>
                  </a:lnTo>
                  <a:lnTo>
                    <a:pt x="16704090" y="580644"/>
                  </a:lnTo>
                  <a:lnTo>
                    <a:pt x="16704090" y="2827020"/>
                  </a:lnTo>
                  <a:lnTo>
                    <a:pt x="16673978" y="2827020"/>
                  </a:lnTo>
                  <a:lnTo>
                    <a:pt x="16704090" y="2827020"/>
                  </a:lnTo>
                  <a:cubicBezTo>
                    <a:pt x="16704090" y="3147822"/>
                    <a:pt x="16289945" y="3407664"/>
                    <a:pt x="15779441" y="3407664"/>
                  </a:cubicBezTo>
                  <a:lnTo>
                    <a:pt x="15779441" y="3388614"/>
                  </a:lnTo>
                  <a:lnTo>
                    <a:pt x="15779441" y="3407664"/>
                  </a:lnTo>
                  <a:lnTo>
                    <a:pt x="924648" y="3407664"/>
                  </a:lnTo>
                  <a:lnTo>
                    <a:pt x="924648" y="3388614"/>
                  </a:lnTo>
                  <a:lnTo>
                    <a:pt x="924648" y="3407664"/>
                  </a:lnTo>
                  <a:cubicBezTo>
                    <a:pt x="414144" y="3407664"/>
                    <a:pt x="0" y="3147822"/>
                    <a:pt x="0" y="2827020"/>
                  </a:cubicBezTo>
                  <a:lnTo>
                    <a:pt x="0" y="580644"/>
                  </a:lnTo>
                  <a:lnTo>
                    <a:pt x="30112" y="580644"/>
                  </a:lnTo>
                  <a:lnTo>
                    <a:pt x="0" y="580644"/>
                  </a:lnTo>
                  <a:moveTo>
                    <a:pt x="60225" y="580644"/>
                  </a:moveTo>
                  <a:lnTo>
                    <a:pt x="60225" y="2827020"/>
                  </a:lnTo>
                  <a:lnTo>
                    <a:pt x="30112" y="2827020"/>
                  </a:lnTo>
                  <a:lnTo>
                    <a:pt x="60225" y="2827020"/>
                  </a:lnTo>
                  <a:cubicBezTo>
                    <a:pt x="60225" y="3126486"/>
                    <a:pt x="447067" y="3369564"/>
                    <a:pt x="924648" y="3369564"/>
                  </a:cubicBezTo>
                  <a:lnTo>
                    <a:pt x="15779441" y="3369564"/>
                  </a:lnTo>
                  <a:cubicBezTo>
                    <a:pt x="16257023" y="3369564"/>
                    <a:pt x="16643866" y="3126486"/>
                    <a:pt x="16643866" y="2827020"/>
                  </a:cubicBezTo>
                  <a:lnTo>
                    <a:pt x="16643866" y="580644"/>
                  </a:lnTo>
                  <a:cubicBezTo>
                    <a:pt x="16643866" y="281178"/>
                    <a:pt x="16257023" y="38100"/>
                    <a:pt x="15779441" y="38100"/>
                  </a:cubicBezTo>
                  <a:lnTo>
                    <a:pt x="924648" y="38100"/>
                  </a:lnTo>
                  <a:lnTo>
                    <a:pt x="924648" y="19050"/>
                  </a:lnTo>
                  <a:lnTo>
                    <a:pt x="924648" y="38100"/>
                  </a:lnTo>
                  <a:cubicBezTo>
                    <a:pt x="447067" y="38100"/>
                    <a:pt x="60225" y="281178"/>
                    <a:pt x="60225" y="580644"/>
                  </a:cubicBezTo>
                  <a:close/>
                </a:path>
              </a:pathLst>
            </a:custGeom>
            <a:solidFill>
              <a:srgbClr val="3EA9DA"/>
            </a:solidFill>
          </p:spPr>
        </p:sp>
      </p:grpSp>
      <p:sp>
        <p:nvSpPr>
          <p:cNvPr id="13" name="TextBox 13"/>
          <p:cNvSpPr txBox="1"/>
          <p:nvPr/>
        </p:nvSpPr>
        <p:spPr>
          <a:xfrm>
            <a:off x="3975708" y="7126864"/>
            <a:ext cx="6168021" cy="1658240"/>
          </a:xfrm>
          <a:prstGeom prst="rect">
            <a:avLst/>
          </a:prstGeom>
        </p:spPr>
        <p:txBody>
          <a:bodyPr lIns="0" tIns="0" rIns="0" bIns="0" rtlCol="0" anchor="t">
            <a:spAutoFit/>
          </a:bodyPr>
          <a:lstStyle/>
          <a:p>
            <a:pPr>
              <a:lnSpc>
                <a:spcPts val="4317"/>
              </a:lnSpc>
            </a:pPr>
            <a:r>
              <a:rPr lang="en-US" sz="3997">
                <a:solidFill>
                  <a:srgbClr val="17396C"/>
                </a:solidFill>
                <a:latin typeface="Arial 2"/>
              </a:rPr>
              <a:t>3.1.3 Prioritize mitigation measures</a:t>
            </a:r>
          </a:p>
          <a:p>
            <a:pPr algn="l">
              <a:lnSpc>
                <a:spcPts val="4317"/>
              </a:lnSpc>
            </a:pPr>
            <a:endParaRPr lang="en-US" sz="3997">
              <a:solidFill>
                <a:srgbClr val="17396C"/>
              </a:solidFill>
              <a:latin typeface="Arial 2"/>
            </a:endParaRPr>
          </a:p>
        </p:txBody>
      </p:sp>
      <p:grpSp>
        <p:nvGrpSpPr>
          <p:cNvPr id="14" name="Group 14"/>
          <p:cNvGrpSpPr/>
          <p:nvPr/>
        </p:nvGrpSpPr>
        <p:grpSpPr>
          <a:xfrm>
            <a:off x="692929" y="412801"/>
            <a:ext cx="16566371" cy="1310552"/>
            <a:chOff x="0" y="0"/>
            <a:chExt cx="11637821" cy="920658"/>
          </a:xfrm>
        </p:grpSpPr>
        <p:sp>
          <p:nvSpPr>
            <p:cNvPr id="15" name="Freeform 15"/>
            <p:cNvSpPr/>
            <p:nvPr/>
          </p:nvSpPr>
          <p:spPr>
            <a:xfrm>
              <a:off x="0" y="0"/>
              <a:ext cx="11637821" cy="920659"/>
            </a:xfrm>
            <a:custGeom>
              <a:avLst/>
              <a:gdLst/>
              <a:ahLst/>
              <a:cxnLst/>
              <a:rect l="l" t="t" r="r" b="b"/>
              <a:pathLst>
                <a:path w="11637821" h="920659">
                  <a:moveTo>
                    <a:pt x="11513361" y="920658"/>
                  </a:moveTo>
                  <a:lnTo>
                    <a:pt x="124460" y="920658"/>
                  </a:lnTo>
                  <a:cubicBezTo>
                    <a:pt x="55880" y="920658"/>
                    <a:pt x="0" y="864779"/>
                    <a:pt x="0" y="796198"/>
                  </a:cubicBezTo>
                  <a:lnTo>
                    <a:pt x="0" y="124460"/>
                  </a:lnTo>
                  <a:cubicBezTo>
                    <a:pt x="0" y="55880"/>
                    <a:pt x="55880" y="0"/>
                    <a:pt x="124460" y="0"/>
                  </a:cubicBezTo>
                  <a:lnTo>
                    <a:pt x="11513361" y="0"/>
                  </a:lnTo>
                  <a:cubicBezTo>
                    <a:pt x="11581941" y="0"/>
                    <a:pt x="11637821" y="55880"/>
                    <a:pt x="11637821" y="124460"/>
                  </a:cubicBezTo>
                  <a:lnTo>
                    <a:pt x="11637821" y="796199"/>
                  </a:lnTo>
                  <a:cubicBezTo>
                    <a:pt x="11637821" y="864779"/>
                    <a:pt x="11581941" y="920659"/>
                    <a:pt x="11513361" y="920659"/>
                  </a:cubicBezTo>
                  <a:close/>
                </a:path>
              </a:pathLst>
            </a:custGeom>
            <a:solidFill>
              <a:srgbClr val="9AC97B"/>
            </a:solidFill>
          </p:spPr>
        </p:sp>
      </p:grpSp>
      <p:sp>
        <p:nvSpPr>
          <p:cNvPr id="16" name="TextBox 16"/>
          <p:cNvSpPr txBox="1"/>
          <p:nvPr/>
        </p:nvSpPr>
        <p:spPr>
          <a:xfrm>
            <a:off x="1028700" y="682404"/>
            <a:ext cx="15137908" cy="950421"/>
          </a:xfrm>
          <a:prstGeom prst="rect">
            <a:avLst/>
          </a:prstGeom>
        </p:spPr>
        <p:txBody>
          <a:bodyPr lIns="0" tIns="0" rIns="0" bIns="0" rtlCol="0" anchor="t">
            <a:spAutoFit/>
          </a:bodyPr>
          <a:lstStyle/>
          <a:p>
            <a:pPr>
              <a:lnSpc>
                <a:spcPts val="3534"/>
              </a:lnSpc>
            </a:pPr>
            <a:r>
              <a:rPr lang="en-US" sz="3681" spc="76">
                <a:solidFill>
                  <a:srgbClr val="155997"/>
                </a:solidFill>
                <a:latin typeface="Arial 1"/>
              </a:rPr>
              <a:t>IDENTIFY AND ASSESS ACTUAL AND POTENTIAL HUMAN RIGHTS IMPACTS</a:t>
            </a:r>
          </a:p>
        </p:txBody>
      </p:sp>
      <p:grpSp>
        <p:nvGrpSpPr>
          <p:cNvPr id="17" name="Group 17"/>
          <p:cNvGrpSpPr/>
          <p:nvPr/>
        </p:nvGrpSpPr>
        <p:grpSpPr>
          <a:xfrm>
            <a:off x="9144000" y="9710823"/>
            <a:ext cx="9144000" cy="572824"/>
            <a:chOff x="0" y="0"/>
            <a:chExt cx="21473312" cy="1345192"/>
          </a:xfrm>
        </p:grpSpPr>
        <p:sp>
          <p:nvSpPr>
            <p:cNvPr id="18" name="Freeform 18"/>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9" name="TextBox 19"/>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0" name="Group 20"/>
          <p:cNvGrpSpPr/>
          <p:nvPr/>
        </p:nvGrpSpPr>
        <p:grpSpPr>
          <a:xfrm>
            <a:off x="0" y="9710823"/>
            <a:ext cx="9144000" cy="576177"/>
            <a:chOff x="0" y="0"/>
            <a:chExt cx="21473312" cy="1353065"/>
          </a:xfrm>
        </p:grpSpPr>
        <p:sp>
          <p:nvSpPr>
            <p:cNvPr id="21" name="Freeform 21"/>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2" name="TextBox 22"/>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61884" y="4138411"/>
            <a:ext cx="2110425" cy="2110425"/>
            <a:chOff x="0" y="0"/>
            <a:chExt cx="2942680" cy="2942680"/>
          </a:xfrm>
        </p:grpSpPr>
        <p:sp>
          <p:nvSpPr>
            <p:cNvPr id="3" name="Freeform 3"/>
            <p:cNvSpPr/>
            <p:nvPr/>
          </p:nvSpPr>
          <p:spPr>
            <a:xfrm>
              <a:off x="15875" y="15875"/>
              <a:ext cx="2910840" cy="2910840"/>
            </a:xfrm>
            <a:custGeom>
              <a:avLst/>
              <a:gdLst/>
              <a:ahLst/>
              <a:cxnLst/>
              <a:rect l="l" t="t" r="r" b="b"/>
              <a:pathLst>
                <a:path w="2910840" h="2910840">
                  <a:moveTo>
                    <a:pt x="0" y="1455420"/>
                  </a:moveTo>
                  <a:cubicBezTo>
                    <a:pt x="0" y="651637"/>
                    <a:pt x="651637" y="0"/>
                    <a:pt x="1455420" y="0"/>
                  </a:cubicBezTo>
                  <a:cubicBezTo>
                    <a:pt x="2259203" y="0"/>
                    <a:pt x="2910840" y="651637"/>
                    <a:pt x="2910840" y="1455420"/>
                  </a:cubicBezTo>
                  <a:cubicBezTo>
                    <a:pt x="2910840" y="2259203"/>
                    <a:pt x="2259203" y="2910840"/>
                    <a:pt x="1455420" y="2910840"/>
                  </a:cubicBezTo>
                  <a:cubicBezTo>
                    <a:pt x="651637" y="2910840"/>
                    <a:pt x="0" y="2259330"/>
                    <a:pt x="0" y="1455420"/>
                  </a:cubicBezTo>
                  <a:close/>
                </a:path>
              </a:pathLst>
            </a:custGeom>
            <a:solidFill>
              <a:srgbClr val="60C4F7"/>
            </a:solidFill>
          </p:spPr>
        </p:sp>
        <p:sp>
          <p:nvSpPr>
            <p:cNvPr id="4" name="Freeform 4"/>
            <p:cNvSpPr/>
            <p:nvPr/>
          </p:nvSpPr>
          <p:spPr>
            <a:xfrm>
              <a:off x="0" y="0"/>
              <a:ext cx="2942590" cy="2942717"/>
            </a:xfrm>
            <a:custGeom>
              <a:avLst/>
              <a:gdLst/>
              <a:ahLst/>
              <a:cxnLst/>
              <a:rect l="l" t="t" r="r" b="b"/>
              <a:pathLst>
                <a:path w="2942590" h="2942717">
                  <a:moveTo>
                    <a:pt x="0" y="1471295"/>
                  </a:moveTo>
                  <a:cubicBezTo>
                    <a:pt x="0" y="658749"/>
                    <a:pt x="658749" y="0"/>
                    <a:pt x="1471295" y="0"/>
                  </a:cubicBezTo>
                  <a:lnTo>
                    <a:pt x="1471295" y="15875"/>
                  </a:lnTo>
                  <a:lnTo>
                    <a:pt x="1471295" y="0"/>
                  </a:lnTo>
                  <a:cubicBezTo>
                    <a:pt x="2283841" y="0"/>
                    <a:pt x="2942590" y="658749"/>
                    <a:pt x="2942590" y="1471295"/>
                  </a:cubicBezTo>
                  <a:lnTo>
                    <a:pt x="2926715" y="1471295"/>
                  </a:lnTo>
                  <a:lnTo>
                    <a:pt x="2942590" y="1471295"/>
                  </a:lnTo>
                  <a:cubicBezTo>
                    <a:pt x="2942590" y="2283841"/>
                    <a:pt x="2283841" y="2942590"/>
                    <a:pt x="1471295" y="2942590"/>
                  </a:cubicBezTo>
                  <a:lnTo>
                    <a:pt x="1471295" y="2926715"/>
                  </a:lnTo>
                  <a:lnTo>
                    <a:pt x="1471295" y="2942590"/>
                  </a:lnTo>
                  <a:cubicBezTo>
                    <a:pt x="658749" y="2942717"/>
                    <a:pt x="0" y="2283968"/>
                    <a:pt x="0" y="1471295"/>
                  </a:cubicBezTo>
                  <a:lnTo>
                    <a:pt x="15875" y="1471295"/>
                  </a:lnTo>
                  <a:lnTo>
                    <a:pt x="31750" y="1471295"/>
                  </a:lnTo>
                  <a:lnTo>
                    <a:pt x="15875" y="1471295"/>
                  </a:lnTo>
                  <a:lnTo>
                    <a:pt x="0" y="1471295"/>
                  </a:lnTo>
                  <a:moveTo>
                    <a:pt x="31750" y="1471295"/>
                  </a:moveTo>
                  <a:cubicBezTo>
                    <a:pt x="31750" y="1480058"/>
                    <a:pt x="24638" y="1487170"/>
                    <a:pt x="15875" y="1487170"/>
                  </a:cubicBezTo>
                  <a:cubicBezTo>
                    <a:pt x="7112" y="1487170"/>
                    <a:pt x="0" y="1480058"/>
                    <a:pt x="0" y="1471295"/>
                  </a:cubicBezTo>
                  <a:cubicBezTo>
                    <a:pt x="0" y="1462532"/>
                    <a:pt x="7112" y="1455420"/>
                    <a:pt x="15875" y="1455420"/>
                  </a:cubicBezTo>
                  <a:cubicBezTo>
                    <a:pt x="24638" y="1455420"/>
                    <a:pt x="31750" y="1462532"/>
                    <a:pt x="31750" y="1471295"/>
                  </a:cubicBezTo>
                  <a:cubicBezTo>
                    <a:pt x="31750" y="2266315"/>
                    <a:pt x="676275" y="2910840"/>
                    <a:pt x="1471295" y="2910840"/>
                  </a:cubicBezTo>
                  <a:cubicBezTo>
                    <a:pt x="2266315" y="2910840"/>
                    <a:pt x="2910840" y="2266315"/>
                    <a:pt x="2910840" y="1471295"/>
                  </a:cubicBezTo>
                  <a:cubicBezTo>
                    <a:pt x="2910840" y="676275"/>
                    <a:pt x="2266442" y="31750"/>
                    <a:pt x="1471295" y="31750"/>
                  </a:cubicBezTo>
                  <a:lnTo>
                    <a:pt x="1471295" y="15875"/>
                  </a:lnTo>
                  <a:lnTo>
                    <a:pt x="1471295" y="31750"/>
                  </a:lnTo>
                  <a:cubicBezTo>
                    <a:pt x="676275" y="31750"/>
                    <a:pt x="31750" y="676275"/>
                    <a:pt x="31750" y="1471295"/>
                  </a:cubicBezTo>
                  <a:close/>
                </a:path>
              </a:pathLst>
            </a:custGeom>
            <a:solidFill>
              <a:srgbClr val="FCFDFD"/>
            </a:solidFill>
          </p:spPr>
        </p:sp>
      </p:grpSp>
      <p:grpSp>
        <p:nvGrpSpPr>
          <p:cNvPr id="5" name="Group 5"/>
          <p:cNvGrpSpPr/>
          <p:nvPr/>
        </p:nvGrpSpPr>
        <p:grpSpPr>
          <a:xfrm rot="-5400000">
            <a:off x="12390929" y="3197946"/>
            <a:ext cx="652335" cy="709803"/>
            <a:chOff x="0" y="0"/>
            <a:chExt cx="909586" cy="989716"/>
          </a:xfrm>
        </p:grpSpPr>
        <p:sp>
          <p:nvSpPr>
            <p:cNvPr id="6" name="Freeform 6"/>
            <p:cNvSpPr/>
            <p:nvPr/>
          </p:nvSpPr>
          <p:spPr>
            <a:xfrm>
              <a:off x="0" y="0"/>
              <a:ext cx="909574" cy="989711"/>
            </a:xfrm>
            <a:custGeom>
              <a:avLst/>
              <a:gdLst/>
              <a:ahLst/>
              <a:cxnLst/>
              <a:rect l="l" t="t" r="r" b="b"/>
              <a:pathLst>
                <a:path w="909574" h="989711">
                  <a:moveTo>
                    <a:pt x="0" y="197993"/>
                  </a:moveTo>
                  <a:lnTo>
                    <a:pt x="454787" y="197993"/>
                  </a:lnTo>
                  <a:lnTo>
                    <a:pt x="454787" y="0"/>
                  </a:lnTo>
                  <a:lnTo>
                    <a:pt x="909574" y="494919"/>
                  </a:lnTo>
                  <a:lnTo>
                    <a:pt x="454787" y="989711"/>
                  </a:lnTo>
                  <a:lnTo>
                    <a:pt x="454787" y="791718"/>
                  </a:lnTo>
                  <a:lnTo>
                    <a:pt x="0" y="791718"/>
                  </a:lnTo>
                  <a:close/>
                </a:path>
              </a:pathLst>
            </a:custGeom>
            <a:solidFill>
              <a:srgbClr val="193C6A"/>
            </a:solidFill>
          </p:spPr>
        </p:sp>
      </p:grpSp>
      <p:grpSp>
        <p:nvGrpSpPr>
          <p:cNvPr id="7" name="Group 7"/>
          <p:cNvGrpSpPr/>
          <p:nvPr/>
        </p:nvGrpSpPr>
        <p:grpSpPr>
          <a:xfrm>
            <a:off x="11766266" y="1028700"/>
            <a:ext cx="1901661" cy="1901661"/>
            <a:chOff x="0" y="0"/>
            <a:chExt cx="2651588" cy="2651588"/>
          </a:xfrm>
        </p:grpSpPr>
        <p:sp>
          <p:nvSpPr>
            <p:cNvPr id="8" name="Freeform 8"/>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9" name="Freeform 9"/>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10" name="Group 10"/>
          <p:cNvGrpSpPr/>
          <p:nvPr/>
        </p:nvGrpSpPr>
        <p:grpSpPr>
          <a:xfrm rot="-2700000">
            <a:off x="13549823" y="3684286"/>
            <a:ext cx="643422" cy="709803"/>
            <a:chOff x="0" y="0"/>
            <a:chExt cx="897158" cy="989716"/>
          </a:xfrm>
        </p:grpSpPr>
        <p:sp>
          <p:nvSpPr>
            <p:cNvPr id="11" name="Freeform 11"/>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12" name="Group 12"/>
          <p:cNvGrpSpPr/>
          <p:nvPr/>
        </p:nvGrpSpPr>
        <p:grpSpPr>
          <a:xfrm>
            <a:off x="14027083" y="1981977"/>
            <a:ext cx="1901661" cy="1901661"/>
            <a:chOff x="0" y="0"/>
            <a:chExt cx="2651588" cy="2651588"/>
          </a:xfrm>
        </p:grpSpPr>
        <p:sp>
          <p:nvSpPr>
            <p:cNvPr id="13" name="Freeform 13"/>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14" name="Freeform 14"/>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15" name="Group 15"/>
          <p:cNvGrpSpPr/>
          <p:nvPr/>
        </p:nvGrpSpPr>
        <p:grpSpPr>
          <a:xfrm>
            <a:off x="14028006" y="4838723"/>
            <a:ext cx="643422" cy="709803"/>
            <a:chOff x="0" y="0"/>
            <a:chExt cx="897158" cy="989716"/>
          </a:xfrm>
        </p:grpSpPr>
        <p:sp>
          <p:nvSpPr>
            <p:cNvPr id="16" name="Freeform 16"/>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17" name="Group 17"/>
          <p:cNvGrpSpPr/>
          <p:nvPr/>
        </p:nvGrpSpPr>
        <p:grpSpPr>
          <a:xfrm>
            <a:off x="14963544" y="4242794"/>
            <a:ext cx="1901661" cy="1901661"/>
            <a:chOff x="0" y="0"/>
            <a:chExt cx="2651588" cy="2651588"/>
          </a:xfrm>
        </p:grpSpPr>
        <p:sp>
          <p:nvSpPr>
            <p:cNvPr id="18" name="Freeform 18"/>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19" name="Freeform 19"/>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20" name="Group 20"/>
          <p:cNvGrpSpPr/>
          <p:nvPr/>
        </p:nvGrpSpPr>
        <p:grpSpPr>
          <a:xfrm rot="2700000">
            <a:off x="13549823" y="5993159"/>
            <a:ext cx="643422" cy="709803"/>
            <a:chOff x="0" y="0"/>
            <a:chExt cx="897158" cy="989716"/>
          </a:xfrm>
        </p:grpSpPr>
        <p:sp>
          <p:nvSpPr>
            <p:cNvPr id="21" name="Freeform 21"/>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22" name="Group 22"/>
          <p:cNvGrpSpPr/>
          <p:nvPr/>
        </p:nvGrpSpPr>
        <p:grpSpPr>
          <a:xfrm>
            <a:off x="14027083" y="6503611"/>
            <a:ext cx="1901661" cy="1901661"/>
            <a:chOff x="0" y="0"/>
            <a:chExt cx="2651588" cy="2651588"/>
          </a:xfrm>
        </p:grpSpPr>
        <p:sp>
          <p:nvSpPr>
            <p:cNvPr id="23" name="Freeform 23"/>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24" name="Freeform 24"/>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25" name="Group 25"/>
          <p:cNvGrpSpPr/>
          <p:nvPr/>
        </p:nvGrpSpPr>
        <p:grpSpPr>
          <a:xfrm rot="5400000">
            <a:off x="12395386" y="6471343"/>
            <a:ext cx="643422" cy="709803"/>
            <a:chOff x="0" y="0"/>
            <a:chExt cx="897158" cy="989716"/>
          </a:xfrm>
        </p:grpSpPr>
        <p:sp>
          <p:nvSpPr>
            <p:cNvPr id="26" name="Freeform 26"/>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27" name="Group 27"/>
          <p:cNvGrpSpPr/>
          <p:nvPr/>
        </p:nvGrpSpPr>
        <p:grpSpPr>
          <a:xfrm>
            <a:off x="11766266" y="7440071"/>
            <a:ext cx="1901661" cy="1901661"/>
            <a:chOff x="0" y="0"/>
            <a:chExt cx="2651588" cy="2651588"/>
          </a:xfrm>
        </p:grpSpPr>
        <p:sp>
          <p:nvSpPr>
            <p:cNvPr id="28" name="Freeform 28"/>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29" name="Freeform 29"/>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30" name="Group 30"/>
          <p:cNvGrpSpPr/>
          <p:nvPr/>
        </p:nvGrpSpPr>
        <p:grpSpPr>
          <a:xfrm rot="8100000">
            <a:off x="11240948" y="5993159"/>
            <a:ext cx="643422" cy="709803"/>
            <a:chOff x="0" y="0"/>
            <a:chExt cx="897158" cy="989716"/>
          </a:xfrm>
        </p:grpSpPr>
        <p:sp>
          <p:nvSpPr>
            <p:cNvPr id="31" name="Freeform 31"/>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32" name="Group 32"/>
          <p:cNvGrpSpPr/>
          <p:nvPr/>
        </p:nvGrpSpPr>
        <p:grpSpPr>
          <a:xfrm>
            <a:off x="9505450" y="6503611"/>
            <a:ext cx="1901661" cy="1901661"/>
            <a:chOff x="0" y="0"/>
            <a:chExt cx="2651588" cy="2651588"/>
          </a:xfrm>
        </p:grpSpPr>
        <p:sp>
          <p:nvSpPr>
            <p:cNvPr id="33" name="Freeform 33"/>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34" name="Freeform 34"/>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35" name="Group 35"/>
          <p:cNvGrpSpPr/>
          <p:nvPr/>
        </p:nvGrpSpPr>
        <p:grpSpPr>
          <a:xfrm rot="-10800000">
            <a:off x="10762766" y="4838723"/>
            <a:ext cx="643422" cy="709803"/>
            <a:chOff x="0" y="0"/>
            <a:chExt cx="897158" cy="989716"/>
          </a:xfrm>
        </p:grpSpPr>
        <p:sp>
          <p:nvSpPr>
            <p:cNvPr id="36" name="Freeform 36"/>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37" name="Group 37"/>
          <p:cNvGrpSpPr/>
          <p:nvPr/>
        </p:nvGrpSpPr>
        <p:grpSpPr>
          <a:xfrm>
            <a:off x="8568989" y="4242794"/>
            <a:ext cx="1901661" cy="1901661"/>
            <a:chOff x="0" y="0"/>
            <a:chExt cx="2651588" cy="2651588"/>
          </a:xfrm>
        </p:grpSpPr>
        <p:sp>
          <p:nvSpPr>
            <p:cNvPr id="38" name="Freeform 38"/>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39" name="Freeform 39"/>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40" name="Group 40"/>
          <p:cNvGrpSpPr/>
          <p:nvPr/>
        </p:nvGrpSpPr>
        <p:grpSpPr>
          <a:xfrm rot="-8100000">
            <a:off x="11240948" y="3684286"/>
            <a:ext cx="643422" cy="709803"/>
            <a:chOff x="0" y="0"/>
            <a:chExt cx="897158" cy="989716"/>
          </a:xfrm>
        </p:grpSpPr>
        <p:sp>
          <p:nvSpPr>
            <p:cNvPr id="41" name="Freeform 41"/>
            <p:cNvSpPr/>
            <p:nvPr/>
          </p:nvSpPr>
          <p:spPr>
            <a:xfrm>
              <a:off x="0" y="0"/>
              <a:ext cx="897128" cy="989711"/>
            </a:xfrm>
            <a:custGeom>
              <a:avLst/>
              <a:gdLst/>
              <a:ahLst/>
              <a:cxnLst/>
              <a:rect l="l" t="t" r="r" b="b"/>
              <a:pathLst>
                <a:path w="897128" h="989711">
                  <a:moveTo>
                    <a:pt x="0" y="197993"/>
                  </a:moveTo>
                  <a:lnTo>
                    <a:pt x="448564" y="197993"/>
                  </a:lnTo>
                  <a:lnTo>
                    <a:pt x="448564" y="0"/>
                  </a:lnTo>
                  <a:lnTo>
                    <a:pt x="897128" y="494919"/>
                  </a:lnTo>
                  <a:lnTo>
                    <a:pt x="448564" y="989711"/>
                  </a:lnTo>
                  <a:lnTo>
                    <a:pt x="448564" y="791718"/>
                  </a:lnTo>
                  <a:lnTo>
                    <a:pt x="0" y="791718"/>
                  </a:lnTo>
                  <a:close/>
                </a:path>
              </a:pathLst>
            </a:custGeom>
            <a:solidFill>
              <a:srgbClr val="193C6A"/>
            </a:solidFill>
          </p:spPr>
        </p:sp>
      </p:grpSp>
      <p:grpSp>
        <p:nvGrpSpPr>
          <p:cNvPr id="42" name="Group 42"/>
          <p:cNvGrpSpPr/>
          <p:nvPr/>
        </p:nvGrpSpPr>
        <p:grpSpPr>
          <a:xfrm>
            <a:off x="9505450" y="1981977"/>
            <a:ext cx="1901661" cy="1901661"/>
            <a:chOff x="0" y="0"/>
            <a:chExt cx="2651588" cy="2651588"/>
          </a:xfrm>
        </p:grpSpPr>
        <p:sp>
          <p:nvSpPr>
            <p:cNvPr id="43" name="Freeform 43"/>
            <p:cNvSpPr/>
            <p:nvPr/>
          </p:nvSpPr>
          <p:spPr>
            <a:xfrm>
              <a:off x="15875" y="15875"/>
              <a:ext cx="2619883" cy="2619883"/>
            </a:xfrm>
            <a:custGeom>
              <a:avLst/>
              <a:gdLst/>
              <a:ahLst/>
              <a:cxnLst/>
              <a:rect l="l" t="t" r="r" b="b"/>
              <a:pathLst>
                <a:path w="2619883" h="2619883">
                  <a:moveTo>
                    <a:pt x="0" y="1309878"/>
                  </a:moveTo>
                  <a:cubicBezTo>
                    <a:pt x="0" y="586486"/>
                    <a:pt x="586486" y="0"/>
                    <a:pt x="1309878" y="0"/>
                  </a:cubicBezTo>
                  <a:cubicBezTo>
                    <a:pt x="2033270" y="0"/>
                    <a:pt x="2619883" y="586486"/>
                    <a:pt x="2619883" y="1309878"/>
                  </a:cubicBezTo>
                  <a:cubicBezTo>
                    <a:pt x="2619883" y="2033270"/>
                    <a:pt x="2033397" y="2619883"/>
                    <a:pt x="1309878" y="2619883"/>
                  </a:cubicBezTo>
                  <a:cubicBezTo>
                    <a:pt x="586359" y="2619883"/>
                    <a:pt x="0" y="2033397"/>
                    <a:pt x="0" y="1309878"/>
                  </a:cubicBezTo>
                  <a:close/>
                </a:path>
              </a:pathLst>
            </a:custGeom>
            <a:solidFill>
              <a:srgbClr val="60C4F7"/>
            </a:solidFill>
          </p:spPr>
        </p:sp>
        <p:sp>
          <p:nvSpPr>
            <p:cNvPr id="44" name="Freeform 44"/>
            <p:cNvSpPr/>
            <p:nvPr/>
          </p:nvSpPr>
          <p:spPr>
            <a:xfrm>
              <a:off x="0" y="0"/>
              <a:ext cx="2651506" cy="2651633"/>
            </a:xfrm>
            <a:custGeom>
              <a:avLst/>
              <a:gdLst/>
              <a:ahLst/>
              <a:cxnLst/>
              <a:rect l="l" t="t" r="r" b="b"/>
              <a:pathLst>
                <a:path w="2651506" h="2651633">
                  <a:moveTo>
                    <a:pt x="0" y="1325753"/>
                  </a:moveTo>
                  <a:cubicBezTo>
                    <a:pt x="0" y="593598"/>
                    <a:pt x="593598" y="0"/>
                    <a:pt x="1325753" y="0"/>
                  </a:cubicBezTo>
                  <a:lnTo>
                    <a:pt x="1325753" y="15875"/>
                  </a:lnTo>
                  <a:lnTo>
                    <a:pt x="1325753" y="0"/>
                  </a:lnTo>
                  <a:cubicBezTo>
                    <a:pt x="2057908" y="0"/>
                    <a:pt x="2651506" y="593598"/>
                    <a:pt x="2651506" y="1325753"/>
                  </a:cubicBezTo>
                  <a:lnTo>
                    <a:pt x="2635631" y="1325753"/>
                  </a:lnTo>
                  <a:lnTo>
                    <a:pt x="2651506" y="1325753"/>
                  </a:lnTo>
                  <a:cubicBezTo>
                    <a:pt x="2651506" y="2057908"/>
                    <a:pt x="2057908" y="2651506"/>
                    <a:pt x="1325753" y="2651506"/>
                  </a:cubicBezTo>
                  <a:lnTo>
                    <a:pt x="1325753" y="2635631"/>
                  </a:lnTo>
                  <a:lnTo>
                    <a:pt x="1325753" y="2651506"/>
                  </a:lnTo>
                  <a:cubicBezTo>
                    <a:pt x="593598" y="2651633"/>
                    <a:pt x="0" y="2058035"/>
                    <a:pt x="0" y="1325753"/>
                  </a:cubicBezTo>
                  <a:lnTo>
                    <a:pt x="15875" y="1325753"/>
                  </a:lnTo>
                  <a:lnTo>
                    <a:pt x="31750" y="1325753"/>
                  </a:lnTo>
                  <a:lnTo>
                    <a:pt x="15875" y="1325753"/>
                  </a:lnTo>
                  <a:lnTo>
                    <a:pt x="0" y="1325753"/>
                  </a:lnTo>
                  <a:moveTo>
                    <a:pt x="31750" y="1325753"/>
                  </a:moveTo>
                  <a:cubicBezTo>
                    <a:pt x="31750" y="1334516"/>
                    <a:pt x="24638" y="1341628"/>
                    <a:pt x="15875" y="1341628"/>
                  </a:cubicBezTo>
                  <a:cubicBezTo>
                    <a:pt x="7112" y="1341628"/>
                    <a:pt x="0" y="1334516"/>
                    <a:pt x="0" y="1325753"/>
                  </a:cubicBezTo>
                  <a:cubicBezTo>
                    <a:pt x="0" y="1316990"/>
                    <a:pt x="7112" y="1309878"/>
                    <a:pt x="15875" y="1309878"/>
                  </a:cubicBezTo>
                  <a:cubicBezTo>
                    <a:pt x="24638" y="1309878"/>
                    <a:pt x="31750" y="1316990"/>
                    <a:pt x="31750" y="1325753"/>
                  </a:cubicBezTo>
                  <a:cubicBezTo>
                    <a:pt x="31750" y="2040382"/>
                    <a:pt x="611124" y="2619756"/>
                    <a:pt x="1325753" y="2619756"/>
                  </a:cubicBezTo>
                  <a:cubicBezTo>
                    <a:pt x="2040382" y="2619756"/>
                    <a:pt x="2619756" y="2040382"/>
                    <a:pt x="2619756" y="1325753"/>
                  </a:cubicBezTo>
                  <a:cubicBezTo>
                    <a:pt x="2619756" y="611124"/>
                    <a:pt x="2040509" y="31750"/>
                    <a:pt x="1325753" y="31750"/>
                  </a:cubicBezTo>
                  <a:lnTo>
                    <a:pt x="1325753" y="15875"/>
                  </a:lnTo>
                  <a:lnTo>
                    <a:pt x="1325753" y="31750"/>
                  </a:lnTo>
                  <a:cubicBezTo>
                    <a:pt x="611124" y="31750"/>
                    <a:pt x="31750" y="611124"/>
                    <a:pt x="31750" y="1325753"/>
                  </a:cubicBezTo>
                  <a:close/>
                </a:path>
              </a:pathLst>
            </a:custGeom>
            <a:solidFill>
              <a:srgbClr val="FCFDFD"/>
            </a:solidFill>
          </p:spPr>
        </p:sp>
      </p:grpSp>
      <p:grpSp>
        <p:nvGrpSpPr>
          <p:cNvPr id="45" name="Group 45"/>
          <p:cNvGrpSpPr/>
          <p:nvPr/>
        </p:nvGrpSpPr>
        <p:grpSpPr>
          <a:xfrm>
            <a:off x="470549" y="562114"/>
            <a:ext cx="7103915" cy="915338"/>
            <a:chOff x="0" y="0"/>
            <a:chExt cx="11373835" cy="1465517"/>
          </a:xfrm>
        </p:grpSpPr>
        <p:sp>
          <p:nvSpPr>
            <p:cNvPr id="46" name="Freeform 46"/>
            <p:cNvSpPr/>
            <p:nvPr/>
          </p:nvSpPr>
          <p:spPr>
            <a:xfrm>
              <a:off x="20503" y="8193"/>
              <a:ext cx="11332817" cy="1449116"/>
            </a:xfrm>
            <a:custGeom>
              <a:avLst/>
              <a:gdLst/>
              <a:ahLst/>
              <a:cxnLst/>
              <a:rect l="l" t="t" r="r" b="b"/>
              <a:pathLst>
                <a:path w="11332817" h="1449116">
                  <a:moveTo>
                    <a:pt x="0" y="241519"/>
                  </a:moveTo>
                  <a:cubicBezTo>
                    <a:pt x="0" y="108143"/>
                    <a:pt x="272697" y="0"/>
                    <a:pt x="609090" y="0"/>
                  </a:cubicBezTo>
                  <a:lnTo>
                    <a:pt x="10723727" y="0"/>
                  </a:lnTo>
                  <a:cubicBezTo>
                    <a:pt x="11060121" y="0"/>
                    <a:pt x="11332817" y="108143"/>
                    <a:pt x="11332817" y="241519"/>
                  </a:cubicBezTo>
                  <a:lnTo>
                    <a:pt x="11332817" y="1207597"/>
                  </a:lnTo>
                  <a:cubicBezTo>
                    <a:pt x="11332817" y="1340973"/>
                    <a:pt x="11060121" y="1449116"/>
                    <a:pt x="10723727" y="1449116"/>
                  </a:cubicBezTo>
                  <a:lnTo>
                    <a:pt x="609090" y="1449116"/>
                  </a:lnTo>
                  <a:cubicBezTo>
                    <a:pt x="272697" y="1449116"/>
                    <a:pt x="0" y="1340973"/>
                    <a:pt x="0" y="1207597"/>
                  </a:cubicBezTo>
                  <a:close/>
                </a:path>
              </a:pathLst>
            </a:custGeom>
            <a:solidFill>
              <a:srgbClr val="60C4F7"/>
            </a:solidFill>
          </p:spPr>
        </p:sp>
        <p:sp>
          <p:nvSpPr>
            <p:cNvPr id="47" name="Freeform 47"/>
            <p:cNvSpPr/>
            <p:nvPr/>
          </p:nvSpPr>
          <p:spPr>
            <a:xfrm>
              <a:off x="0" y="0"/>
              <a:ext cx="11373824" cy="1465502"/>
            </a:xfrm>
            <a:custGeom>
              <a:avLst/>
              <a:gdLst/>
              <a:ahLst/>
              <a:cxnLst/>
              <a:rect l="l" t="t" r="r" b="b"/>
              <a:pathLst>
                <a:path w="11373824" h="1465502">
                  <a:moveTo>
                    <a:pt x="0" y="249712"/>
                  </a:moveTo>
                  <a:cubicBezTo>
                    <a:pt x="0" y="111748"/>
                    <a:pt x="281991" y="0"/>
                    <a:pt x="629593" y="0"/>
                  </a:cubicBezTo>
                  <a:lnTo>
                    <a:pt x="10744230" y="0"/>
                  </a:lnTo>
                  <a:lnTo>
                    <a:pt x="10744230" y="8193"/>
                  </a:lnTo>
                  <a:lnTo>
                    <a:pt x="10744230" y="0"/>
                  </a:lnTo>
                  <a:cubicBezTo>
                    <a:pt x="11091832" y="0"/>
                    <a:pt x="11373824" y="111748"/>
                    <a:pt x="11373824" y="249712"/>
                  </a:cubicBezTo>
                  <a:lnTo>
                    <a:pt x="11353320" y="249712"/>
                  </a:lnTo>
                  <a:lnTo>
                    <a:pt x="11373824" y="249712"/>
                  </a:lnTo>
                  <a:lnTo>
                    <a:pt x="11373824" y="1215790"/>
                  </a:lnTo>
                  <a:lnTo>
                    <a:pt x="11353320" y="1215790"/>
                  </a:lnTo>
                  <a:lnTo>
                    <a:pt x="11373824" y="1215790"/>
                  </a:lnTo>
                  <a:cubicBezTo>
                    <a:pt x="11373824" y="1353754"/>
                    <a:pt x="11091832" y="1465502"/>
                    <a:pt x="10744230" y="1465502"/>
                  </a:cubicBezTo>
                  <a:lnTo>
                    <a:pt x="10744230" y="1457309"/>
                  </a:lnTo>
                  <a:lnTo>
                    <a:pt x="10744230" y="1465502"/>
                  </a:lnTo>
                  <a:lnTo>
                    <a:pt x="629593" y="1465502"/>
                  </a:lnTo>
                  <a:lnTo>
                    <a:pt x="629593" y="1457309"/>
                  </a:lnTo>
                  <a:lnTo>
                    <a:pt x="629593" y="1465502"/>
                  </a:lnTo>
                  <a:cubicBezTo>
                    <a:pt x="281991" y="1465502"/>
                    <a:pt x="0" y="1353754"/>
                    <a:pt x="0" y="1215790"/>
                  </a:cubicBezTo>
                  <a:lnTo>
                    <a:pt x="0" y="249712"/>
                  </a:lnTo>
                  <a:lnTo>
                    <a:pt x="20503" y="249712"/>
                  </a:lnTo>
                  <a:lnTo>
                    <a:pt x="0" y="249712"/>
                  </a:lnTo>
                  <a:moveTo>
                    <a:pt x="41007" y="249712"/>
                  </a:moveTo>
                  <a:lnTo>
                    <a:pt x="41007" y="1215790"/>
                  </a:lnTo>
                  <a:lnTo>
                    <a:pt x="20503" y="1215790"/>
                  </a:lnTo>
                  <a:lnTo>
                    <a:pt x="41007" y="1215790"/>
                  </a:lnTo>
                  <a:cubicBezTo>
                    <a:pt x="41007" y="1344578"/>
                    <a:pt x="304408" y="1449116"/>
                    <a:pt x="629593" y="1449116"/>
                  </a:cubicBezTo>
                  <a:lnTo>
                    <a:pt x="10744230" y="1449116"/>
                  </a:lnTo>
                  <a:cubicBezTo>
                    <a:pt x="11069415" y="1449116"/>
                    <a:pt x="11332816" y="1344578"/>
                    <a:pt x="11332816" y="1215790"/>
                  </a:cubicBezTo>
                  <a:lnTo>
                    <a:pt x="11332816" y="249712"/>
                  </a:lnTo>
                  <a:cubicBezTo>
                    <a:pt x="11332816" y="120924"/>
                    <a:pt x="11069415" y="16385"/>
                    <a:pt x="10744230" y="16385"/>
                  </a:cubicBezTo>
                  <a:lnTo>
                    <a:pt x="629593" y="16385"/>
                  </a:lnTo>
                  <a:lnTo>
                    <a:pt x="629593" y="8193"/>
                  </a:lnTo>
                  <a:lnTo>
                    <a:pt x="629593" y="16385"/>
                  </a:lnTo>
                  <a:cubicBezTo>
                    <a:pt x="304408" y="16385"/>
                    <a:pt x="41007" y="120924"/>
                    <a:pt x="41007" y="249712"/>
                  </a:cubicBezTo>
                  <a:close/>
                </a:path>
              </a:pathLst>
            </a:custGeom>
            <a:solidFill>
              <a:srgbClr val="3EA9DA"/>
            </a:solidFill>
          </p:spPr>
        </p:sp>
      </p:grpSp>
      <p:sp>
        <p:nvSpPr>
          <p:cNvPr id="48" name="Freeform 48"/>
          <p:cNvSpPr/>
          <p:nvPr/>
        </p:nvSpPr>
        <p:spPr>
          <a:xfrm>
            <a:off x="2617074" y="7147956"/>
            <a:ext cx="1926356" cy="1958176"/>
          </a:xfrm>
          <a:custGeom>
            <a:avLst/>
            <a:gdLst/>
            <a:ahLst/>
            <a:cxnLst/>
            <a:rect l="l" t="t" r="r" b="b"/>
            <a:pathLst>
              <a:path w="1926356" h="1958176">
                <a:moveTo>
                  <a:pt x="0" y="0"/>
                </a:moveTo>
                <a:lnTo>
                  <a:pt x="1926356" y="0"/>
                </a:lnTo>
                <a:lnTo>
                  <a:pt x="1926356" y="1958176"/>
                </a:lnTo>
                <a:lnTo>
                  <a:pt x="0" y="1958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9" name="TextBox 49"/>
          <p:cNvSpPr txBox="1"/>
          <p:nvPr/>
        </p:nvSpPr>
        <p:spPr>
          <a:xfrm>
            <a:off x="632474" y="1714120"/>
            <a:ext cx="6641115" cy="5377615"/>
          </a:xfrm>
          <a:prstGeom prst="rect">
            <a:avLst/>
          </a:prstGeom>
        </p:spPr>
        <p:txBody>
          <a:bodyPr lIns="0" tIns="0" rIns="0" bIns="0" rtlCol="0" anchor="t">
            <a:spAutoFit/>
          </a:bodyPr>
          <a:lstStyle/>
          <a:p>
            <a:pPr>
              <a:lnSpc>
                <a:spcPts val="3827"/>
              </a:lnSpc>
            </a:pPr>
            <a:r>
              <a:rPr lang="en-US" sz="3543">
                <a:solidFill>
                  <a:srgbClr val="2E5E8A"/>
                </a:solidFill>
                <a:latin typeface="Arial 2"/>
              </a:rPr>
              <a:t>A stakeholder is any party that has an interest in a company and can either affect or be affected by the business’s activities</a:t>
            </a:r>
          </a:p>
          <a:p>
            <a:pPr>
              <a:lnSpc>
                <a:spcPts val="3827"/>
              </a:lnSpc>
            </a:pPr>
            <a:endParaRPr lang="en-US" sz="3543">
              <a:solidFill>
                <a:srgbClr val="2E5E8A"/>
              </a:solidFill>
              <a:latin typeface="Arial 2"/>
            </a:endParaRPr>
          </a:p>
          <a:p>
            <a:pPr algn="l">
              <a:lnSpc>
                <a:spcPts val="3827"/>
              </a:lnSpc>
            </a:pPr>
            <a:r>
              <a:rPr lang="en-US" sz="3543">
                <a:solidFill>
                  <a:srgbClr val="2E5E8A"/>
                </a:solidFill>
                <a:latin typeface="Arial 2"/>
              </a:rPr>
              <a:t>Stakeholders should be facilitated to </a:t>
            </a:r>
            <a:r>
              <a:rPr lang="en-US" sz="3543" u="sng">
                <a:solidFill>
                  <a:srgbClr val="2E5E8A"/>
                </a:solidFill>
                <a:latin typeface="Arial 2"/>
              </a:rPr>
              <a:t>be meaningful engaged and consulted</a:t>
            </a:r>
            <a:r>
              <a:rPr lang="en-US" sz="3543">
                <a:solidFill>
                  <a:srgbClr val="2E5E8A"/>
                </a:solidFill>
                <a:latin typeface="Arial 2"/>
              </a:rPr>
              <a:t> throughout HRDD, including identifying and assessing business’s impacts.</a:t>
            </a:r>
          </a:p>
        </p:txBody>
      </p:sp>
      <p:sp>
        <p:nvSpPr>
          <p:cNvPr id="50" name="TextBox 50"/>
          <p:cNvSpPr txBox="1"/>
          <p:nvPr/>
        </p:nvSpPr>
        <p:spPr>
          <a:xfrm>
            <a:off x="11884415" y="4874223"/>
            <a:ext cx="1665364" cy="657854"/>
          </a:xfrm>
          <a:prstGeom prst="rect">
            <a:avLst/>
          </a:prstGeom>
        </p:spPr>
        <p:txBody>
          <a:bodyPr lIns="0" tIns="0" rIns="0" bIns="0" rtlCol="0" anchor="t">
            <a:spAutoFit/>
          </a:bodyPr>
          <a:lstStyle/>
          <a:p>
            <a:pPr algn="ctr">
              <a:lnSpc>
                <a:spcPts val="2557"/>
              </a:lnSpc>
            </a:pPr>
            <a:r>
              <a:rPr lang="en-US" sz="2368">
                <a:solidFill>
                  <a:srgbClr val="193C6A"/>
                </a:solidFill>
                <a:latin typeface="Arial 2"/>
              </a:rPr>
              <a:t>STALKE-HOLDER</a:t>
            </a:r>
          </a:p>
        </p:txBody>
      </p:sp>
      <p:sp>
        <p:nvSpPr>
          <p:cNvPr id="51" name="TextBox 51"/>
          <p:cNvSpPr txBox="1"/>
          <p:nvPr/>
        </p:nvSpPr>
        <p:spPr>
          <a:xfrm>
            <a:off x="12067367" y="1588505"/>
            <a:ext cx="1299459" cy="213131"/>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EMPLOYEES</a:t>
            </a:r>
          </a:p>
        </p:txBody>
      </p:sp>
      <p:sp>
        <p:nvSpPr>
          <p:cNvPr id="52" name="TextBox 52"/>
          <p:cNvSpPr txBox="1"/>
          <p:nvPr/>
        </p:nvSpPr>
        <p:spPr>
          <a:xfrm>
            <a:off x="14351039" y="2822278"/>
            <a:ext cx="1299459" cy="213131"/>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SUPPLIER</a:t>
            </a:r>
          </a:p>
        </p:txBody>
      </p:sp>
      <p:sp>
        <p:nvSpPr>
          <p:cNvPr id="53" name="TextBox 53"/>
          <p:cNvSpPr txBox="1"/>
          <p:nvPr/>
        </p:nvSpPr>
        <p:spPr>
          <a:xfrm>
            <a:off x="15264644" y="4800151"/>
            <a:ext cx="1299459" cy="786945"/>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EMPLOYEES IN THE SUPPLY CHAIN</a:t>
            </a:r>
          </a:p>
        </p:txBody>
      </p:sp>
      <p:sp>
        <p:nvSpPr>
          <p:cNvPr id="54" name="TextBox 54"/>
          <p:cNvSpPr txBox="1"/>
          <p:nvPr/>
        </p:nvSpPr>
        <p:spPr>
          <a:xfrm>
            <a:off x="14349971" y="7333505"/>
            <a:ext cx="1299459" cy="213131"/>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CUSTOMER</a:t>
            </a:r>
          </a:p>
        </p:txBody>
      </p:sp>
      <p:sp>
        <p:nvSpPr>
          <p:cNvPr id="55" name="TextBox 55"/>
          <p:cNvSpPr txBox="1"/>
          <p:nvPr/>
        </p:nvSpPr>
        <p:spPr>
          <a:xfrm>
            <a:off x="12067367" y="7997429"/>
            <a:ext cx="1299459" cy="786945"/>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SHAREHOLDER &amp; INVERSTER</a:t>
            </a:r>
          </a:p>
          <a:p>
            <a:pPr algn="ctr">
              <a:lnSpc>
                <a:spcPts val="1549"/>
              </a:lnSpc>
            </a:pPr>
            <a:endParaRPr lang="en-US" sz="1434">
              <a:solidFill>
                <a:srgbClr val="002E5A"/>
              </a:solidFill>
              <a:latin typeface="Arial 3"/>
            </a:endParaRPr>
          </a:p>
        </p:txBody>
      </p:sp>
      <p:sp>
        <p:nvSpPr>
          <p:cNvPr id="56" name="TextBox 56"/>
          <p:cNvSpPr txBox="1"/>
          <p:nvPr/>
        </p:nvSpPr>
        <p:spPr>
          <a:xfrm>
            <a:off x="9806551" y="7347876"/>
            <a:ext cx="1299459" cy="404402"/>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COMMUNITY</a:t>
            </a:r>
          </a:p>
          <a:p>
            <a:pPr algn="ctr">
              <a:lnSpc>
                <a:spcPts val="1549"/>
              </a:lnSpc>
            </a:pPr>
            <a:endParaRPr lang="en-US" sz="1434">
              <a:solidFill>
                <a:srgbClr val="002E5A"/>
              </a:solidFill>
              <a:latin typeface="Arial 3"/>
            </a:endParaRPr>
          </a:p>
        </p:txBody>
      </p:sp>
      <p:sp>
        <p:nvSpPr>
          <p:cNvPr id="57" name="TextBox 57"/>
          <p:cNvSpPr txBox="1"/>
          <p:nvPr/>
        </p:nvSpPr>
        <p:spPr>
          <a:xfrm>
            <a:off x="8702069" y="4991423"/>
            <a:ext cx="1635501" cy="404402"/>
          </a:xfrm>
          <a:prstGeom prst="rect">
            <a:avLst/>
          </a:prstGeom>
        </p:spPr>
        <p:txBody>
          <a:bodyPr lIns="0" tIns="0" rIns="0" bIns="0" rtlCol="0" anchor="t">
            <a:spAutoFit/>
          </a:bodyPr>
          <a:lstStyle/>
          <a:p>
            <a:pPr algn="ctr">
              <a:lnSpc>
                <a:spcPts val="1549"/>
              </a:lnSpc>
            </a:pPr>
            <a:r>
              <a:rPr lang="en-US" sz="1434">
                <a:solidFill>
                  <a:srgbClr val="002E5A"/>
                </a:solidFill>
                <a:latin typeface="Arial 3"/>
              </a:rPr>
              <a:t>GORVERNMENT</a:t>
            </a:r>
          </a:p>
          <a:p>
            <a:pPr algn="ctr">
              <a:lnSpc>
                <a:spcPts val="1549"/>
              </a:lnSpc>
            </a:pPr>
            <a:endParaRPr lang="en-US" sz="1434">
              <a:solidFill>
                <a:srgbClr val="002E5A"/>
              </a:solidFill>
              <a:latin typeface="Arial 3"/>
            </a:endParaRPr>
          </a:p>
        </p:txBody>
      </p:sp>
      <p:sp>
        <p:nvSpPr>
          <p:cNvPr id="58" name="TextBox 58"/>
          <p:cNvSpPr txBox="1"/>
          <p:nvPr/>
        </p:nvSpPr>
        <p:spPr>
          <a:xfrm>
            <a:off x="9784763" y="2536888"/>
            <a:ext cx="1299459" cy="523256"/>
          </a:xfrm>
          <a:prstGeom prst="rect">
            <a:avLst/>
          </a:prstGeom>
        </p:spPr>
        <p:txBody>
          <a:bodyPr lIns="0" tIns="0" rIns="0" bIns="0" rtlCol="0" anchor="t">
            <a:spAutoFit/>
          </a:bodyPr>
          <a:lstStyle/>
          <a:p>
            <a:pPr algn="ctr">
              <a:lnSpc>
                <a:spcPts val="1981"/>
              </a:lnSpc>
            </a:pPr>
            <a:r>
              <a:rPr lang="en-US" sz="1834">
                <a:solidFill>
                  <a:srgbClr val="002E5A"/>
                </a:solidFill>
                <a:latin typeface="Arial 3"/>
              </a:rPr>
              <a:t>OTHER GROUPS</a:t>
            </a:r>
          </a:p>
        </p:txBody>
      </p:sp>
      <p:sp>
        <p:nvSpPr>
          <p:cNvPr id="59" name="TextBox 59"/>
          <p:cNvSpPr txBox="1"/>
          <p:nvPr/>
        </p:nvSpPr>
        <p:spPr>
          <a:xfrm>
            <a:off x="686701" y="590689"/>
            <a:ext cx="6168021"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3.1.1 STAKEHOLDERS </a:t>
            </a:r>
          </a:p>
        </p:txBody>
      </p:sp>
      <p:grpSp>
        <p:nvGrpSpPr>
          <p:cNvPr id="60" name="Group 60"/>
          <p:cNvGrpSpPr/>
          <p:nvPr/>
        </p:nvGrpSpPr>
        <p:grpSpPr>
          <a:xfrm>
            <a:off x="9144000" y="9710823"/>
            <a:ext cx="9144000" cy="572824"/>
            <a:chOff x="0" y="0"/>
            <a:chExt cx="21473312" cy="1345192"/>
          </a:xfrm>
        </p:grpSpPr>
        <p:sp>
          <p:nvSpPr>
            <p:cNvPr id="61" name="Freeform 61"/>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62" name="TextBox 62"/>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63" name="Group 63"/>
          <p:cNvGrpSpPr/>
          <p:nvPr/>
        </p:nvGrpSpPr>
        <p:grpSpPr>
          <a:xfrm>
            <a:off x="0" y="9710823"/>
            <a:ext cx="9144000" cy="576177"/>
            <a:chOff x="0" y="0"/>
            <a:chExt cx="21473312" cy="1353065"/>
          </a:xfrm>
        </p:grpSpPr>
        <p:sp>
          <p:nvSpPr>
            <p:cNvPr id="64" name="Freeform 64"/>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65" name="TextBox 65"/>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9144000" y="3949007"/>
            <a:ext cx="8700899" cy="4193205"/>
          </a:xfrm>
          <a:prstGeom prst="rect">
            <a:avLst/>
          </a:prstGeom>
        </p:spPr>
        <p:txBody>
          <a:bodyPr lIns="0" tIns="0" rIns="0" bIns="0" rtlCol="0" anchor="t">
            <a:spAutoFit/>
          </a:bodyPr>
          <a:lstStyle/>
          <a:p>
            <a:pPr algn="l">
              <a:lnSpc>
                <a:spcPts val="4725"/>
              </a:lnSpc>
            </a:pPr>
            <a:r>
              <a:rPr lang="en-US" sz="4375">
                <a:solidFill>
                  <a:srgbClr val="193C6A"/>
                </a:solidFill>
                <a:latin typeface="Arial 2"/>
              </a:rPr>
              <a:t>Enterprises should:</a:t>
            </a:r>
          </a:p>
          <a:p>
            <a:pPr marL="944685" lvl="1" indent="-472342" algn="l">
              <a:lnSpc>
                <a:spcPts val="4725"/>
              </a:lnSpc>
              <a:buFont typeface="Arial"/>
              <a:buChar char="•"/>
            </a:pPr>
            <a:r>
              <a:rPr lang="en-US" sz="4375">
                <a:solidFill>
                  <a:srgbClr val="193C6A"/>
                </a:solidFill>
                <a:latin typeface="Arial 2"/>
              </a:rPr>
              <a:t>Identify the operating countries or regions of a country that have the greatest human rights risks. </a:t>
            </a:r>
          </a:p>
          <a:p>
            <a:pPr marL="944685" lvl="1" indent="-472342" algn="l">
              <a:lnSpc>
                <a:spcPts val="4725"/>
              </a:lnSpc>
              <a:buFont typeface="Arial"/>
              <a:buChar char="•"/>
            </a:pPr>
            <a:r>
              <a:rPr lang="en-US" sz="4375">
                <a:solidFill>
                  <a:srgbClr val="193C6A"/>
                </a:solidFill>
                <a:latin typeface="Arial 2"/>
              </a:rPr>
              <a:t>Identify human rights issues at risk in an industry or sector.</a:t>
            </a:r>
          </a:p>
        </p:txBody>
      </p:sp>
      <p:grpSp>
        <p:nvGrpSpPr>
          <p:cNvPr id="3" name="Group 3"/>
          <p:cNvGrpSpPr/>
          <p:nvPr/>
        </p:nvGrpSpPr>
        <p:grpSpPr>
          <a:xfrm>
            <a:off x="660860" y="497173"/>
            <a:ext cx="15774933" cy="1362921"/>
            <a:chOff x="0" y="0"/>
            <a:chExt cx="25256704" cy="2182127"/>
          </a:xfrm>
        </p:grpSpPr>
        <p:sp>
          <p:nvSpPr>
            <p:cNvPr id="4" name="Freeform 4"/>
            <p:cNvSpPr/>
            <p:nvPr/>
          </p:nvSpPr>
          <p:spPr>
            <a:xfrm>
              <a:off x="45530" y="12199"/>
              <a:ext cx="25165620" cy="2157706"/>
            </a:xfrm>
            <a:custGeom>
              <a:avLst/>
              <a:gdLst/>
              <a:ahLst/>
              <a:cxnLst/>
              <a:rect l="l" t="t" r="r" b="b"/>
              <a:pathLst>
                <a:path w="25165620" h="2157706">
                  <a:moveTo>
                    <a:pt x="0" y="359617"/>
                  </a:moveTo>
                  <a:cubicBezTo>
                    <a:pt x="0" y="161023"/>
                    <a:pt x="605548" y="0"/>
                    <a:pt x="1352543" y="0"/>
                  </a:cubicBezTo>
                  <a:lnTo>
                    <a:pt x="23813076" y="0"/>
                  </a:lnTo>
                  <a:cubicBezTo>
                    <a:pt x="24560070" y="0"/>
                    <a:pt x="25165620" y="161023"/>
                    <a:pt x="25165620" y="359617"/>
                  </a:cubicBezTo>
                  <a:lnTo>
                    <a:pt x="25165620" y="1798088"/>
                  </a:lnTo>
                  <a:cubicBezTo>
                    <a:pt x="25165620" y="1996683"/>
                    <a:pt x="24560070" y="2157706"/>
                    <a:pt x="23813076" y="2157706"/>
                  </a:cubicBezTo>
                  <a:lnTo>
                    <a:pt x="1352543" y="2157706"/>
                  </a:lnTo>
                  <a:cubicBezTo>
                    <a:pt x="605548" y="2157706"/>
                    <a:pt x="0" y="1996683"/>
                    <a:pt x="0" y="1798088"/>
                  </a:cubicBezTo>
                  <a:close/>
                </a:path>
              </a:pathLst>
            </a:custGeom>
            <a:solidFill>
              <a:srgbClr val="60C4F7"/>
            </a:solidFill>
          </p:spPr>
        </p:sp>
        <p:sp>
          <p:nvSpPr>
            <p:cNvPr id="5" name="Freeform 5"/>
            <p:cNvSpPr/>
            <p:nvPr/>
          </p:nvSpPr>
          <p:spPr>
            <a:xfrm>
              <a:off x="0" y="0"/>
              <a:ext cx="25256679" cy="2182104"/>
            </a:xfrm>
            <a:custGeom>
              <a:avLst/>
              <a:gdLst/>
              <a:ahLst/>
              <a:cxnLst/>
              <a:rect l="l" t="t" r="r" b="b"/>
              <a:pathLst>
                <a:path w="25256679" h="2182104">
                  <a:moveTo>
                    <a:pt x="0" y="371816"/>
                  </a:moveTo>
                  <a:cubicBezTo>
                    <a:pt x="0" y="166390"/>
                    <a:pt x="626189" y="0"/>
                    <a:pt x="1398073" y="0"/>
                  </a:cubicBezTo>
                  <a:lnTo>
                    <a:pt x="23858606" y="0"/>
                  </a:lnTo>
                  <a:lnTo>
                    <a:pt x="23858606" y="12199"/>
                  </a:lnTo>
                  <a:lnTo>
                    <a:pt x="23858606" y="0"/>
                  </a:lnTo>
                  <a:cubicBezTo>
                    <a:pt x="24630490" y="0"/>
                    <a:pt x="25256679" y="166390"/>
                    <a:pt x="25256679" y="371816"/>
                  </a:cubicBezTo>
                  <a:lnTo>
                    <a:pt x="25211150" y="371816"/>
                  </a:lnTo>
                  <a:lnTo>
                    <a:pt x="25256679" y="371816"/>
                  </a:lnTo>
                  <a:lnTo>
                    <a:pt x="25256679" y="1810287"/>
                  </a:lnTo>
                  <a:lnTo>
                    <a:pt x="25211150" y="1810287"/>
                  </a:lnTo>
                  <a:lnTo>
                    <a:pt x="25256679" y="1810287"/>
                  </a:lnTo>
                  <a:cubicBezTo>
                    <a:pt x="25256679" y="2015713"/>
                    <a:pt x="24630490" y="2182104"/>
                    <a:pt x="23858606" y="2182104"/>
                  </a:cubicBezTo>
                  <a:lnTo>
                    <a:pt x="23858606" y="2169905"/>
                  </a:lnTo>
                  <a:lnTo>
                    <a:pt x="23858606" y="2182104"/>
                  </a:lnTo>
                  <a:lnTo>
                    <a:pt x="1398073" y="2182104"/>
                  </a:lnTo>
                  <a:lnTo>
                    <a:pt x="1398073" y="2169905"/>
                  </a:lnTo>
                  <a:lnTo>
                    <a:pt x="1398073" y="2182104"/>
                  </a:lnTo>
                  <a:cubicBezTo>
                    <a:pt x="626189" y="2182104"/>
                    <a:pt x="0" y="2015713"/>
                    <a:pt x="0" y="1810287"/>
                  </a:cubicBezTo>
                  <a:lnTo>
                    <a:pt x="0" y="371816"/>
                  </a:lnTo>
                  <a:lnTo>
                    <a:pt x="45530" y="371816"/>
                  </a:lnTo>
                  <a:lnTo>
                    <a:pt x="0" y="371816"/>
                  </a:lnTo>
                  <a:moveTo>
                    <a:pt x="91060" y="371816"/>
                  </a:moveTo>
                  <a:lnTo>
                    <a:pt x="91060" y="1810287"/>
                  </a:lnTo>
                  <a:lnTo>
                    <a:pt x="45530" y="1810287"/>
                  </a:lnTo>
                  <a:lnTo>
                    <a:pt x="91060" y="1810287"/>
                  </a:lnTo>
                  <a:cubicBezTo>
                    <a:pt x="91060" y="2002051"/>
                    <a:pt x="675968" y="2157706"/>
                    <a:pt x="1398073" y="2157706"/>
                  </a:cubicBezTo>
                  <a:lnTo>
                    <a:pt x="23858606" y="2157706"/>
                  </a:lnTo>
                  <a:cubicBezTo>
                    <a:pt x="24580710" y="2157706"/>
                    <a:pt x="25165619" y="2002051"/>
                    <a:pt x="25165619" y="1810287"/>
                  </a:cubicBezTo>
                  <a:lnTo>
                    <a:pt x="25165619" y="371816"/>
                  </a:lnTo>
                  <a:cubicBezTo>
                    <a:pt x="25165619" y="180053"/>
                    <a:pt x="24580710" y="24397"/>
                    <a:pt x="23858606" y="24397"/>
                  </a:cubicBezTo>
                  <a:lnTo>
                    <a:pt x="1398073" y="24397"/>
                  </a:lnTo>
                  <a:lnTo>
                    <a:pt x="1398073" y="12199"/>
                  </a:lnTo>
                  <a:lnTo>
                    <a:pt x="1398073" y="24397"/>
                  </a:lnTo>
                  <a:cubicBezTo>
                    <a:pt x="675968" y="24397"/>
                    <a:pt x="91060" y="180053"/>
                    <a:pt x="91060" y="371816"/>
                  </a:cubicBezTo>
                  <a:close/>
                </a:path>
              </a:pathLst>
            </a:custGeom>
            <a:solidFill>
              <a:srgbClr val="3EA9DA"/>
            </a:solidFill>
          </p:spPr>
        </p:sp>
      </p:grpSp>
      <p:sp>
        <p:nvSpPr>
          <p:cNvPr id="6" name="TextBox 6"/>
          <p:cNvSpPr txBox="1"/>
          <p:nvPr/>
        </p:nvSpPr>
        <p:spPr>
          <a:xfrm>
            <a:off x="825562" y="633824"/>
            <a:ext cx="15199598" cy="1118194"/>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3.1.2 ASSESSING INDUSTRIAL, LOCAL ENVIRONMENT AND VALUE CHAINS</a:t>
            </a:r>
          </a:p>
        </p:txBody>
      </p:sp>
      <p:grpSp>
        <p:nvGrpSpPr>
          <p:cNvPr id="7" name="Group 7"/>
          <p:cNvGrpSpPr/>
          <p:nvPr/>
        </p:nvGrpSpPr>
        <p:grpSpPr>
          <a:xfrm>
            <a:off x="626949" y="2679044"/>
            <a:ext cx="7890102" cy="5923582"/>
            <a:chOff x="0" y="0"/>
            <a:chExt cx="6095915" cy="4576576"/>
          </a:xfrm>
        </p:grpSpPr>
        <p:sp>
          <p:nvSpPr>
            <p:cNvPr id="8" name="Freeform 8"/>
            <p:cNvSpPr/>
            <p:nvPr/>
          </p:nvSpPr>
          <p:spPr>
            <a:xfrm>
              <a:off x="0" y="0"/>
              <a:ext cx="6095916" cy="4576576"/>
            </a:xfrm>
            <a:custGeom>
              <a:avLst/>
              <a:gdLst/>
              <a:ahLst/>
              <a:cxnLst/>
              <a:rect l="l" t="t" r="r" b="b"/>
              <a:pathLst>
                <a:path w="6095916" h="4576576">
                  <a:moveTo>
                    <a:pt x="5971455" y="4576576"/>
                  </a:moveTo>
                  <a:lnTo>
                    <a:pt x="124460" y="4576576"/>
                  </a:lnTo>
                  <a:cubicBezTo>
                    <a:pt x="55880" y="4576576"/>
                    <a:pt x="0" y="4520697"/>
                    <a:pt x="0" y="4452116"/>
                  </a:cubicBezTo>
                  <a:lnTo>
                    <a:pt x="0" y="124460"/>
                  </a:lnTo>
                  <a:cubicBezTo>
                    <a:pt x="0" y="55880"/>
                    <a:pt x="55880" y="0"/>
                    <a:pt x="124460" y="0"/>
                  </a:cubicBezTo>
                  <a:lnTo>
                    <a:pt x="5971455" y="0"/>
                  </a:lnTo>
                  <a:cubicBezTo>
                    <a:pt x="6040035" y="0"/>
                    <a:pt x="6095916" y="55880"/>
                    <a:pt x="6095916" y="124460"/>
                  </a:cubicBezTo>
                  <a:lnTo>
                    <a:pt x="6095916" y="4452117"/>
                  </a:lnTo>
                  <a:cubicBezTo>
                    <a:pt x="6095916" y="4520697"/>
                    <a:pt x="6040035" y="4576576"/>
                    <a:pt x="5971455" y="4576576"/>
                  </a:cubicBezTo>
                  <a:close/>
                </a:path>
              </a:pathLst>
            </a:custGeom>
            <a:solidFill>
              <a:srgbClr val="5FC3F6"/>
            </a:solidFill>
          </p:spPr>
        </p:sp>
      </p:grpSp>
      <p:sp>
        <p:nvSpPr>
          <p:cNvPr id="9" name="TextBox 9"/>
          <p:cNvSpPr txBox="1"/>
          <p:nvPr/>
        </p:nvSpPr>
        <p:spPr>
          <a:xfrm>
            <a:off x="1376749" y="5114925"/>
            <a:ext cx="6646724" cy="3259109"/>
          </a:xfrm>
          <a:prstGeom prst="rect">
            <a:avLst/>
          </a:prstGeom>
        </p:spPr>
        <p:txBody>
          <a:bodyPr lIns="0" tIns="0" rIns="0" bIns="0" rtlCol="0" anchor="t">
            <a:spAutoFit/>
          </a:bodyPr>
          <a:lstStyle/>
          <a:p>
            <a:pPr algn="just">
              <a:lnSpc>
                <a:spcPts val="4310"/>
              </a:lnSpc>
              <a:spcBef>
                <a:spcPct val="0"/>
              </a:spcBef>
            </a:pPr>
            <a:r>
              <a:rPr lang="en-US" sz="3592" spc="-140">
                <a:solidFill>
                  <a:srgbClr val="002E5A"/>
                </a:solidFill>
                <a:latin typeface="Arial 2"/>
              </a:rPr>
              <a:t>Identifying human rights risks and impacts requires enterprises to first conduct a broad review of known human rights issues before a more in-depth exploration. </a:t>
            </a:r>
          </a:p>
          <a:p>
            <a:pPr algn="just">
              <a:lnSpc>
                <a:spcPts val="4310"/>
              </a:lnSpc>
              <a:spcBef>
                <a:spcPct val="0"/>
              </a:spcBef>
            </a:pPr>
            <a:endParaRPr lang="en-US" sz="3592" spc="-140">
              <a:solidFill>
                <a:srgbClr val="002E5A"/>
              </a:solidFill>
              <a:latin typeface="Arial 2"/>
            </a:endParaRPr>
          </a:p>
        </p:txBody>
      </p:sp>
      <p:sp>
        <p:nvSpPr>
          <p:cNvPr id="10" name="Freeform 10"/>
          <p:cNvSpPr/>
          <p:nvPr/>
        </p:nvSpPr>
        <p:spPr>
          <a:xfrm>
            <a:off x="1057742" y="2945013"/>
            <a:ext cx="1965579" cy="1950837"/>
          </a:xfrm>
          <a:custGeom>
            <a:avLst/>
            <a:gdLst/>
            <a:ahLst/>
            <a:cxnLst/>
            <a:rect l="l" t="t" r="r" b="b"/>
            <a:pathLst>
              <a:path w="1965579" h="1950837">
                <a:moveTo>
                  <a:pt x="0" y="0"/>
                </a:moveTo>
                <a:lnTo>
                  <a:pt x="1965578" y="0"/>
                </a:lnTo>
                <a:lnTo>
                  <a:pt x="1965578" y="1950837"/>
                </a:lnTo>
                <a:lnTo>
                  <a:pt x="0" y="1950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9144000" y="9710823"/>
            <a:ext cx="9144000" cy="572824"/>
            <a:chOff x="0" y="0"/>
            <a:chExt cx="21473312" cy="1345192"/>
          </a:xfrm>
        </p:grpSpPr>
        <p:sp>
          <p:nvSpPr>
            <p:cNvPr id="12" name="Freeform 12"/>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3" name="TextBox 13"/>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4" name="Group 14"/>
          <p:cNvGrpSpPr/>
          <p:nvPr/>
        </p:nvGrpSpPr>
        <p:grpSpPr>
          <a:xfrm>
            <a:off x="0" y="9710823"/>
            <a:ext cx="9144000" cy="576177"/>
            <a:chOff x="0" y="0"/>
            <a:chExt cx="21473312" cy="1353065"/>
          </a:xfrm>
        </p:grpSpPr>
        <p:sp>
          <p:nvSpPr>
            <p:cNvPr id="15" name="Freeform 1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6" name="TextBox 1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4311840" y="1996332"/>
            <a:ext cx="8329942" cy="752475"/>
          </a:xfrm>
          <a:prstGeom prst="rect">
            <a:avLst/>
          </a:prstGeom>
        </p:spPr>
        <p:txBody>
          <a:bodyPr lIns="0" tIns="0" rIns="0" bIns="0" rtlCol="0" anchor="t">
            <a:spAutoFit/>
          </a:bodyPr>
          <a:lstStyle/>
          <a:p>
            <a:pPr algn="ctr">
              <a:lnSpc>
                <a:spcPts val="2976"/>
              </a:lnSpc>
            </a:pPr>
            <a:r>
              <a:rPr lang="en-US" sz="2480" spc="-96">
                <a:solidFill>
                  <a:srgbClr val="193C6A"/>
                </a:solidFill>
                <a:latin typeface="Arial 2"/>
              </a:rPr>
              <a:t>MICHAEL PORTER – VALUE CHAINS</a:t>
            </a:r>
          </a:p>
          <a:p>
            <a:pPr algn="ctr">
              <a:lnSpc>
                <a:spcPts val="2976"/>
              </a:lnSpc>
              <a:spcBef>
                <a:spcPct val="0"/>
              </a:spcBef>
            </a:pPr>
            <a:endParaRPr lang="en-US" sz="2480" spc="-96">
              <a:solidFill>
                <a:srgbClr val="193C6A"/>
              </a:solidFill>
              <a:latin typeface="Arial 2"/>
            </a:endParaRPr>
          </a:p>
        </p:txBody>
      </p:sp>
      <p:grpSp>
        <p:nvGrpSpPr>
          <p:cNvPr id="3" name="Group 3"/>
          <p:cNvGrpSpPr/>
          <p:nvPr/>
        </p:nvGrpSpPr>
        <p:grpSpPr>
          <a:xfrm>
            <a:off x="660860" y="497173"/>
            <a:ext cx="15774933" cy="1073674"/>
            <a:chOff x="0" y="0"/>
            <a:chExt cx="25256704" cy="1719023"/>
          </a:xfrm>
        </p:grpSpPr>
        <p:sp>
          <p:nvSpPr>
            <p:cNvPr id="4" name="Freeform 4"/>
            <p:cNvSpPr/>
            <p:nvPr/>
          </p:nvSpPr>
          <p:spPr>
            <a:xfrm>
              <a:off x="45530" y="9610"/>
              <a:ext cx="25165620" cy="1699785"/>
            </a:xfrm>
            <a:custGeom>
              <a:avLst/>
              <a:gdLst/>
              <a:ahLst/>
              <a:cxnLst/>
              <a:rect l="l" t="t" r="r" b="b"/>
              <a:pathLst>
                <a:path w="25165620" h="1699785">
                  <a:moveTo>
                    <a:pt x="0" y="283297"/>
                  </a:moveTo>
                  <a:cubicBezTo>
                    <a:pt x="0" y="126849"/>
                    <a:pt x="605548" y="0"/>
                    <a:pt x="1352543" y="0"/>
                  </a:cubicBezTo>
                  <a:lnTo>
                    <a:pt x="23813076" y="0"/>
                  </a:lnTo>
                  <a:cubicBezTo>
                    <a:pt x="24560070" y="0"/>
                    <a:pt x="25165620" y="126849"/>
                    <a:pt x="25165620" y="283297"/>
                  </a:cubicBezTo>
                  <a:lnTo>
                    <a:pt x="25165620" y="1416488"/>
                  </a:lnTo>
                  <a:cubicBezTo>
                    <a:pt x="25165620" y="1572936"/>
                    <a:pt x="24560070" y="1699785"/>
                    <a:pt x="23813076" y="1699785"/>
                  </a:cubicBezTo>
                  <a:lnTo>
                    <a:pt x="1352543" y="1699785"/>
                  </a:lnTo>
                  <a:cubicBezTo>
                    <a:pt x="605548" y="1699785"/>
                    <a:pt x="0" y="1572936"/>
                    <a:pt x="0" y="1416488"/>
                  </a:cubicBezTo>
                  <a:close/>
                </a:path>
              </a:pathLst>
            </a:custGeom>
            <a:solidFill>
              <a:srgbClr val="60C4F7"/>
            </a:solidFill>
          </p:spPr>
        </p:sp>
        <p:sp>
          <p:nvSpPr>
            <p:cNvPr id="5" name="Freeform 5"/>
            <p:cNvSpPr/>
            <p:nvPr/>
          </p:nvSpPr>
          <p:spPr>
            <a:xfrm>
              <a:off x="0" y="0"/>
              <a:ext cx="25256679" cy="1719005"/>
            </a:xfrm>
            <a:custGeom>
              <a:avLst/>
              <a:gdLst/>
              <a:ahLst/>
              <a:cxnLst/>
              <a:rect l="l" t="t" r="r" b="b"/>
              <a:pathLst>
                <a:path w="25256679" h="1719005">
                  <a:moveTo>
                    <a:pt x="0" y="292907"/>
                  </a:moveTo>
                  <a:cubicBezTo>
                    <a:pt x="0" y="131078"/>
                    <a:pt x="626189" y="0"/>
                    <a:pt x="1398073" y="0"/>
                  </a:cubicBezTo>
                  <a:lnTo>
                    <a:pt x="23858606" y="0"/>
                  </a:lnTo>
                  <a:lnTo>
                    <a:pt x="23858606" y="9610"/>
                  </a:lnTo>
                  <a:lnTo>
                    <a:pt x="23858606" y="0"/>
                  </a:lnTo>
                  <a:cubicBezTo>
                    <a:pt x="24630490" y="0"/>
                    <a:pt x="25256679" y="131078"/>
                    <a:pt x="25256679" y="292907"/>
                  </a:cubicBezTo>
                  <a:lnTo>
                    <a:pt x="25211150" y="292907"/>
                  </a:lnTo>
                  <a:lnTo>
                    <a:pt x="25256679" y="292907"/>
                  </a:lnTo>
                  <a:lnTo>
                    <a:pt x="25256679" y="1426098"/>
                  </a:lnTo>
                  <a:lnTo>
                    <a:pt x="25211150" y="1426098"/>
                  </a:lnTo>
                  <a:lnTo>
                    <a:pt x="25256679" y="1426098"/>
                  </a:lnTo>
                  <a:cubicBezTo>
                    <a:pt x="25256679" y="1587927"/>
                    <a:pt x="24630490" y="1719005"/>
                    <a:pt x="23858606" y="1719005"/>
                  </a:cubicBezTo>
                  <a:lnTo>
                    <a:pt x="23858606" y="1709395"/>
                  </a:lnTo>
                  <a:lnTo>
                    <a:pt x="23858606" y="1719005"/>
                  </a:lnTo>
                  <a:lnTo>
                    <a:pt x="1398073" y="1719005"/>
                  </a:lnTo>
                  <a:lnTo>
                    <a:pt x="1398073" y="1709395"/>
                  </a:lnTo>
                  <a:lnTo>
                    <a:pt x="1398073" y="1719005"/>
                  </a:lnTo>
                  <a:cubicBezTo>
                    <a:pt x="626189" y="1719005"/>
                    <a:pt x="0" y="1587927"/>
                    <a:pt x="0" y="1426098"/>
                  </a:cubicBezTo>
                  <a:lnTo>
                    <a:pt x="0" y="292907"/>
                  </a:lnTo>
                  <a:lnTo>
                    <a:pt x="45530" y="292907"/>
                  </a:lnTo>
                  <a:lnTo>
                    <a:pt x="0" y="292907"/>
                  </a:lnTo>
                  <a:moveTo>
                    <a:pt x="91060" y="292907"/>
                  </a:moveTo>
                  <a:lnTo>
                    <a:pt x="91060" y="1426098"/>
                  </a:lnTo>
                  <a:lnTo>
                    <a:pt x="45530" y="1426098"/>
                  </a:lnTo>
                  <a:lnTo>
                    <a:pt x="91060" y="1426098"/>
                  </a:lnTo>
                  <a:cubicBezTo>
                    <a:pt x="91060" y="1577164"/>
                    <a:pt x="675968" y="1699785"/>
                    <a:pt x="1398073" y="1699785"/>
                  </a:cubicBezTo>
                  <a:lnTo>
                    <a:pt x="23858606" y="1699785"/>
                  </a:lnTo>
                  <a:cubicBezTo>
                    <a:pt x="24580710" y="1699785"/>
                    <a:pt x="25165619" y="1577164"/>
                    <a:pt x="25165619" y="1426098"/>
                  </a:cubicBezTo>
                  <a:lnTo>
                    <a:pt x="25165619" y="292907"/>
                  </a:lnTo>
                  <a:cubicBezTo>
                    <a:pt x="25165619" y="141841"/>
                    <a:pt x="24580710" y="19220"/>
                    <a:pt x="23858606" y="19220"/>
                  </a:cubicBezTo>
                  <a:lnTo>
                    <a:pt x="1398073" y="19220"/>
                  </a:lnTo>
                  <a:lnTo>
                    <a:pt x="1398073" y="9610"/>
                  </a:lnTo>
                  <a:lnTo>
                    <a:pt x="1398073" y="19220"/>
                  </a:lnTo>
                  <a:cubicBezTo>
                    <a:pt x="675968" y="19220"/>
                    <a:pt x="91060" y="141841"/>
                    <a:pt x="91060" y="292907"/>
                  </a:cubicBezTo>
                  <a:close/>
                </a:path>
              </a:pathLst>
            </a:custGeom>
            <a:solidFill>
              <a:srgbClr val="3EA9DA"/>
            </a:solidFill>
          </p:spPr>
        </p:sp>
      </p:grpSp>
      <p:sp>
        <p:nvSpPr>
          <p:cNvPr id="6" name="TextBox 6"/>
          <p:cNvSpPr txBox="1"/>
          <p:nvPr/>
        </p:nvSpPr>
        <p:spPr>
          <a:xfrm>
            <a:off x="877012" y="741900"/>
            <a:ext cx="15199598"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3.1.2 ASSESSING INDUSTRIAL AND LOCAL ENVIRONMENT </a:t>
            </a:r>
          </a:p>
        </p:txBody>
      </p:sp>
      <p:sp>
        <p:nvSpPr>
          <p:cNvPr id="7" name="Freeform 7"/>
          <p:cNvSpPr/>
          <p:nvPr/>
        </p:nvSpPr>
        <p:spPr>
          <a:xfrm>
            <a:off x="3480086" y="2731293"/>
            <a:ext cx="9993450" cy="6527007"/>
          </a:xfrm>
          <a:custGeom>
            <a:avLst/>
            <a:gdLst/>
            <a:ahLst/>
            <a:cxnLst/>
            <a:rect l="l" t="t" r="r" b="b"/>
            <a:pathLst>
              <a:path w="9993450" h="6527007">
                <a:moveTo>
                  <a:pt x="0" y="0"/>
                </a:moveTo>
                <a:lnTo>
                  <a:pt x="9993450" y="0"/>
                </a:lnTo>
                <a:lnTo>
                  <a:pt x="9993450" y="6527007"/>
                </a:lnTo>
                <a:lnTo>
                  <a:pt x="0" y="6527007"/>
                </a:lnTo>
                <a:lnTo>
                  <a:pt x="0" y="0"/>
                </a:lnTo>
                <a:close/>
              </a:path>
            </a:pathLst>
          </a:custGeom>
          <a:blipFill>
            <a:blip r:embed="rId3"/>
            <a:stretch>
              <a:fillRect/>
            </a:stretch>
          </a:blipFill>
        </p:spPr>
      </p:sp>
      <p:grpSp>
        <p:nvGrpSpPr>
          <p:cNvPr id="8" name="Group 8"/>
          <p:cNvGrpSpPr/>
          <p:nvPr/>
        </p:nvGrpSpPr>
        <p:grpSpPr>
          <a:xfrm>
            <a:off x="9144000" y="9710823"/>
            <a:ext cx="9144000" cy="572824"/>
            <a:chOff x="0" y="0"/>
            <a:chExt cx="21473312" cy="1345192"/>
          </a:xfrm>
        </p:grpSpPr>
        <p:sp>
          <p:nvSpPr>
            <p:cNvPr id="9" name="Freeform 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0" name="TextBox 1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1" name="Group 11"/>
          <p:cNvGrpSpPr/>
          <p:nvPr/>
        </p:nvGrpSpPr>
        <p:grpSpPr>
          <a:xfrm>
            <a:off x="0" y="9710823"/>
            <a:ext cx="9144000" cy="576177"/>
            <a:chOff x="0" y="0"/>
            <a:chExt cx="21473312" cy="1353065"/>
          </a:xfrm>
        </p:grpSpPr>
        <p:sp>
          <p:nvSpPr>
            <p:cNvPr id="12" name="Freeform 1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3" name="TextBox 1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992273" y="2430260"/>
            <a:ext cx="12297750" cy="1245258"/>
          </a:xfrm>
          <a:prstGeom prst="rect">
            <a:avLst/>
          </a:prstGeom>
        </p:spPr>
        <p:txBody>
          <a:bodyPr lIns="0" tIns="0" rIns="0" bIns="0" rtlCol="0" anchor="t">
            <a:spAutoFit/>
          </a:bodyPr>
          <a:lstStyle/>
          <a:p>
            <a:pPr algn="ctr">
              <a:lnSpc>
                <a:spcPts val="4800"/>
              </a:lnSpc>
            </a:pPr>
            <a:r>
              <a:rPr lang="en-US" sz="4445">
                <a:solidFill>
                  <a:srgbClr val="193C6A"/>
                </a:solidFill>
                <a:latin typeface="Arial 2"/>
              </a:rPr>
              <a:t>There are three ways a business can negatively impact human rights:</a:t>
            </a:r>
          </a:p>
        </p:txBody>
      </p:sp>
      <p:grpSp>
        <p:nvGrpSpPr>
          <p:cNvPr id="3" name="Group 3"/>
          <p:cNvGrpSpPr/>
          <p:nvPr/>
        </p:nvGrpSpPr>
        <p:grpSpPr>
          <a:xfrm>
            <a:off x="1872053" y="6418703"/>
            <a:ext cx="4601576" cy="2300788"/>
            <a:chOff x="0" y="0"/>
            <a:chExt cx="812800" cy="406400"/>
          </a:xfrm>
        </p:grpSpPr>
        <p:sp>
          <p:nvSpPr>
            <p:cNvPr id="4" name="Freeform 4"/>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5" name="TextBox 5"/>
            <p:cNvSpPr txBox="1"/>
            <p:nvPr/>
          </p:nvSpPr>
          <p:spPr>
            <a:xfrm>
              <a:off x="0" y="-9525"/>
              <a:ext cx="812800" cy="415925"/>
            </a:xfrm>
            <a:prstGeom prst="rect">
              <a:avLst/>
            </a:prstGeom>
          </p:spPr>
          <p:txBody>
            <a:bodyPr lIns="50800" tIns="50800" rIns="50800" bIns="50800" rtlCol="0" anchor="ctr"/>
            <a:lstStyle/>
            <a:p>
              <a:pPr algn="ctr">
                <a:lnSpc>
                  <a:spcPts val="2976"/>
                </a:lnSpc>
              </a:pPr>
              <a:r>
                <a:rPr lang="en-US" sz="2480" spc="-96">
                  <a:solidFill>
                    <a:srgbClr val="002E5A"/>
                  </a:solidFill>
                  <a:latin typeface="Arial 2"/>
                </a:rPr>
                <a:t>It causes violation</a:t>
              </a:r>
            </a:p>
            <a:p>
              <a:pPr marL="0" lvl="0" indent="0" algn="ctr">
                <a:lnSpc>
                  <a:spcPts val="2976"/>
                </a:lnSpc>
                <a:spcBef>
                  <a:spcPct val="0"/>
                </a:spcBef>
              </a:pPr>
              <a:endParaRPr lang="en-US" sz="2480" spc="-96">
                <a:solidFill>
                  <a:srgbClr val="002E5A"/>
                </a:solidFill>
                <a:latin typeface="Arial 2"/>
              </a:endParaRPr>
            </a:p>
          </p:txBody>
        </p:sp>
      </p:grpSp>
      <p:grpSp>
        <p:nvGrpSpPr>
          <p:cNvPr id="6" name="Group 6"/>
          <p:cNvGrpSpPr/>
          <p:nvPr/>
        </p:nvGrpSpPr>
        <p:grpSpPr>
          <a:xfrm>
            <a:off x="6840360" y="6377481"/>
            <a:ext cx="4601576" cy="2300788"/>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8" name="TextBox 8"/>
            <p:cNvSpPr txBox="1"/>
            <p:nvPr/>
          </p:nvSpPr>
          <p:spPr>
            <a:xfrm>
              <a:off x="0" y="-9525"/>
              <a:ext cx="812800" cy="415925"/>
            </a:xfrm>
            <a:prstGeom prst="rect">
              <a:avLst/>
            </a:prstGeom>
          </p:spPr>
          <p:txBody>
            <a:bodyPr lIns="50800" tIns="50800" rIns="50800" bIns="50800" rtlCol="0" anchor="ctr"/>
            <a:lstStyle/>
            <a:p>
              <a:pPr marL="0" lvl="0" indent="0" algn="ctr">
                <a:lnSpc>
                  <a:spcPts val="2976"/>
                </a:lnSpc>
                <a:spcBef>
                  <a:spcPct val="0"/>
                </a:spcBef>
              </a:pPr>
              <a:r>
                <a:rPr lang="en-US" sz="2480" spc="-98">
                  <a:solidFill>
                    <a:srgbClr val="002E5A"/>
                  </a:solidFill>
                  <a:latin typeface="Arial 2"/>
                </a:rPr>
                <a:t>It contributes to violation</a:t>
              </a:r>
            </a:p>
          </p:txBody>
        </p:sp>
      </p:grpSp>
      <p:grpSp>
        <p:nvGrpSpPr>
          <p:cNvPr id="9" name="Group 9"/>
          <p:cNvGrpSpPr/>
          <p:nvPr/>
        </p:nvGrpSpPr>
        <p:grpSpPr>
          <a:xfrm>
            <a:off x="11814371" y="6418703"/>
            <a:ext cx="4601576" cy="2300788"/>
            <a:chOff x="0" y="0"/>
            <a:chExt cx="812800" cy="406400"/>
          </a:xfrm>
        </p:grpSpPr>
        <p:sp>
          <p:nvSpPr>
            <p:cNvPr id="10" name="Freeform 10"/>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11" name="TextBox 11"/>
            <p:cNvSpPr txBox="1"/>
            <p:nvPr/>
          </p:nvSpPr>
          <p:spPr>
            <a:xfrm>
              <a:off x="0" y="-9525"/>
              <a:ext cx="812800" cy="415925"/>
            </a:xfrm>
            <a:prstGeom prst="rect">
              <a:avLst/>
            </a:prstGeom>
          </p:spPr>
          <p:txBody>
            <a:bodyPr lIns="50800" tIns="50800" rIns="50800" bIns="50800" rtlCol="0" anchor="ctr"/>
            <a:lstStyle/>
            <a:p>
              <a:pPr algn="ctr">
                <a:lnSpc>
                  <a:spcPts val="2976"/>
                </a:lnSpc>
              </a:pPr>
              <a:r>
                <a:rPr lang="en-US" sz="2480" spc="-96">
                  <a:solidFill>
                    <a:srgbClr val="002E5A"/>
                  </a:solidFill>
                  <a:latin typeface="Arial 2"/>
                </a:rPr>
                <a:t>It links to violation</a:t>
              </a:r>
            </a:p>
            <a:p>
              <a:pPr marL="0" lvl="0" indent="0" algn="ctr">
                <a:lnSpc>
                  <a:spcPts val="2976"/>
                </a:lnSpc>
                <a:spcBef>
                  <a:spcPct val="0"/>
                </a:spcBef>
              </a:pPr>
              <a:endParaRPr lang="en-US" sz="2480" spc="-96">
                <a:solidFill>
                  <a:srgbClr val="002E5A"/>
                </a:solidFill>
                <a:latin typeface="Arial 2"/>
              </a:endParaRPr>
            </a:p>
          </p:txBody>
        </p:sp>
      </p:grpSp>
      <p:sp>
        <p:nvSpPr>
          <p:cNvPr id="12" name="TextBox 12"/>
          <p:cNvSpPr txBox="1"/>
          <p:nvPr/>
        </p:nvSpPr>
        <p:spPr>
          <a:xfrm>
            <a:off x="3894174" y="4475617"/>
            <a:ext cx="557334" cy="1388631"/>
          </a:xfrm>
          <a:prstGeom prst="rect">
            <a:avLst/>
          </a:prstGeom>
        </p:spPr>
        <p:txBody>
          <a:bodyPr lIns="0" tIns="0" rIns="0" bIns="0" rtlCol="0" anchor="t">
            <a:spAutoFit/>
          </a:bodyPr>
          <a:lstStyle/>
          <a:p>
            <a:pPr algn="ctr">
              <a:lnSpc>
                <a:spcPts val="11046"/>
              </a:lnSpc>
            </a:pPr>
            <a:r>
              <a:rPr lang="en-US" sz="7890">
                <a:solidFill>
                  <a:srgbClr val="004C98"/>
                </a:solidFill>
                <a:latin typeface="Arial 1"/>
              </a:rPr>
              <a:t>1</a:t>
            </a:r>
          </a:p>
        </p:txBody>
      </p:sp>
      <p:sp>
        <p:nvSpPr>
          <p:cNvPr id="13" name="TextBox 13"/>
          <p:cNvSpPr txBox="1"/>
          <p:nvPr/>
        </p:nvSpPr>
        <p:spPr>
          <a:xfrm>
            <a:off x="8862481" y="4475617"/>
            <a:ext cx="557334" cy="1388631"/>
          </a:xfrm>
          <a:prstGeom prst="rect">
            <a:avLst/>
          </a:prstGeom>
        </p:spPr>
        <p:txBody>
          <a:bodyPr lIns="0" tIns="0" rIns="0" bIns="0" rtlCol="0" anchor="t">
            <a:spAutoFit/>
          </a:bodyPr>
          <a:lstStyle/>
          <a:p>
            <a:pPr algn="ctr">
              <a:lnSpc>
                <a:spcPts val="11046"/>
              </a:lnSpc>
            </a:pPr>
            <a:r>
              <a:rPr lang="en-US" sz="7890">
                <a:solidFill>
                  <a:srgbClr val="004C98"/>
                </a:solidFill>
                <a:latin typeface="Arial 1"/>
              </a:rPr>
              <a:t>2</a:t>
            </a:r>
          </a:p>
        </p:txBody>
      </p:sp>
      <p:sp>
        <p:nvSpPr>
          <p:cNvPr id="14" name="TextBox 14"/>
          <p:cNvSpPr txBox="1"/>
          <p:nvPr/>
        </p:nvSpPr>
        <p:spPr>
          <a:xfrm>
            <a:off x="13891136" y="4475617"/>
            <a:ext cx="557334" cy="1388631"/>
          </a:xfrm>
          <a:prstGeom prst="rect">
            <a:avLst/>
          </a:prstGeom>
        </p:spPr>
        <p:txBody>
          <a:bodyPr lIns="0" tIns="0" rIns="0" bIns="0" rtlCol="0" anchor="t">
            <a:spAutoFit/>
          </a:bodyPr>
          <a:lstStyle/>
          <a:p>
            <a:pPr algn="ctr">
              <a:lnSpc>
                <a:spcPts val="11046"/>
              </a:lnSpc>
            </a:pPr>
            <a:r>
              <a:rPr lang="en-US" sz="7890">
                <a:solidFill>
                  <a:srgbClr val="004C98"/>
                </a:solidFill>
                <a:latin typeface="Arial 1"/>
              </a:rPr>
              <a:t>3</a:t>
            </a:r>
          </a:p>
        </p:txBody>
      </p:sp>
      <p:sp>
        <p:nvSpPr>
          <p:cNvPr id="15" name="Freeform 15"/>
          <p:cNvSpPr/>
          <p:nvPr/>
        </p:nvSpPr>
        <p:spPr>
          <a:xfrm rot="5400000">
            <a:off x="8746217" y="1252942"/>
            <a:ext cx="795566" cy="875451"/>
          </a:xfrm>
          <a:custGeom>
            <a:avLst/>
            <a:gdLst/>
            <a:ahLst/>
            <a:cxnLst/>
            <a:rect l="l" t="t" r="r" b="b"/>
            <a:pathLst>
              <a:path w="795566" h="875451">
                <a:moveTo>
                  <a:pt x="0" y="0"/>
                </a:moveTo>
                <a:lnTo>
                  <a:pt x="795566" y="0"/>
                </a:lnTo>
                <a:lnTo>
                  <a:pt x="795566" y="875451"/>
                </a:lnTo>
                <a:lnTo>
                  <a:pt x="0" y="875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6"/>
          <p:cNvGrpSpPr/>
          <p:nvPr/>
        </p:nvGrpSpPr>
        <p:grpSpPr>
          <a:xfrm>
            <a:off x="9144000" y="9710823"/>
            <a:ext cx="9144000" cy="572824"/>
            <a:chOff x="0" y="0"/>
            <a:chExt cx="21473312" cy="1345192"/>
          </a:xfrm>
        </p:grpSpPr>
        <p:sp>
          <p:nvSpPr>
            <p:cNvPr id="17" name="Freeform 17"/>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8" name="TextBox 18"/>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9" name="Group 19"/>
          <p:cNvGrpSpPr/>
          <p:nvPr/>
        </p:nvGrpSpPr>
        <p:grpSpPr>
          <a:xfrm>
            <a:off x="0" y="9710823"/>
            <a:ext cx="9144000" cy="576177"/>
            <a:chOff x="0" y="0"/>
            <a:chExt cx="21473312" cy="1353065"/>
          </a:xfrm>
        </p:grpSpPr>
        <p:sp>
          <p:nvSpPr>
            <p:cNvPr id="20" name="Freeform 20"/>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1" name="TextBox 21"/>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3936" y="4449519"/>
            <a:ext cx="3758420" cy="3415464"/>
          </a:xfrm>
          <a:custGeom>
            <a:avLst/>
            <a:gdLst/>
            <a:ahLst/>
            <a:cxnLst/>
            <a:rect l="l" t="t" r="r" b="b"/>
            <a:pathLst>
              <a:path w="3758420" h="3415464">
                <a:moveTo>
                  <a:pt x="0" y="0"/>
                </a:moveTo>
                <a:lnTo>
                  <a:pt x="3758420" y="0"/>
                </a:lnTo>
                <a:lnTo>
                  <a:pt x="3758420" y="3415464"/>
                </a:lnTo>
                <a:lnTo>
                  <a:pt x="0" y="34154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469627" y="4720368"/>
            <a:ext cx="3176606" cy="2854974"/>
          </a:xfrm>
          <a:custGeom>
            <a:avLst/>
            <a:gdLst/>
            <a:ahLst/>
            <a:cxnLst/>
            <a:rect l="l" t="t" r="r" b="b"/>
            <a:pathLst>
              <a:path w="3176606" h="2854974">
                <a:moveTo>
                  <a:pt x="0" y="0"/>
                </a:moveTo>
                <a:lnTo>
                  <a:pt x="3176605" y="0"/>
                </a:lnTo>
                <a:lnTo>
                  <a:pt x="3176605" y="2854974"/>
                </a:lnTo>
                <a:lnTo>
                  <a:pt x="0" y="28549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986792" y="4449519"/>
            <a:ext cx="3153416" cy="3125823"/>
          </a:xfrm>
          <a:custGeom>
            <a:avLst/>
            <a:gdLst/>
            <a:ahLst/>
            <a:cxnLst/>
            <a:rect l="l" t="t" r="r" b="b"/>
            <a:pathLst>
              <a:path w="3153416" h="3125823">
                <a:moveTo>
                  <a:pt x="0" y="0"/>
                </a:moveTo>
                <a:lnTo>
                  <a:pt x="3153416" y="0"/>
                </a:lnTo>
                <a:lnTo>
                  <a:pt x="3153416" y="3125823"/>
                </a:lnTo>
                <a:lnTo>
                  <a:pt x="0" y="31258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1672087" y="8080678"/>
            <a:ext cx="4182118" cy="936117"/>
          </a:xfrm>
          <a:prstGeom prst="rect">
            <a:avLst/>
          </a:prstGeom>
        </p:spPr>
        <p:txBody>
          <a:bodyPr lIns="0" tIns="0" rIns="0" bIns="0" rtlCol="0" anchor="t">
            <a:spAutoFit/>
          </a:bodyPr>
          <a:lstStyle/>
          <a:p>
            <a:pPr marL="0" lvl="0" indent="0" algn="ctr">
              <a:lnSpc>
                <a:spcPts val="3564"/>
              </a:lnSpc>
              <a:spcBef>
                <a:spcPct val="0"/>
              </a:spcBef>
            </a:pPr>
            <a:r>
              <a:rPr lang="en-US" sz="3300">
                <a:solidFill>
                  <a:srgbClr val="193C6A"/>
                </a:solidFill>
                <a:latin typeface="Arial 2"/>
              </a:rPr>
              <a:t>Discrimination occurs in the workplace</a:t>
            </a:r>
          </a:p>
        </p:txBody>
      </p:sp>
      <p:sp>
        <p:nvSpPr>
          <p:cNvPr id="6" name="TextBox 6"/>
          <p:cNvSpPr txBox="1"/>
          <p:nvPr/>
        </p:nvSpPr>
        <p:spPr>
          <a:xfrm>
            <a:off x="6500836" y="8080678"/>
            <a:ext cx="5114187" cy="1383792"/>
          </a:xfrm>
          <a:prstGeom prst="rect">
            <a:avLst/>
          </a:prstGeom>
        </p:spPr>
        <p:txBody>
          <a:bodyPr lIns="0" tIns="0" rIns="0" bIns="0" rtlCol="0" anchor="t">
            <a:spAutoFit/>
          </a:bodyPr>
          <a:lstStyle/>
          <a:p>
            <a:pPr marL="0" lvl="0" indent="0" algn="ctr">
              <a:lnSpc>
                <a:spcPts val="3564"/>
              </a:lnSpc>
              <a:spcBef>
                <a:spcPct val="0"/>
              </a:spcBef>
            </a:pPr>
            <a:r>
              <a:rPr lang="en-US" sz="3300">
                <a:solidFill>
                  <a:srgbClr val="193C6A"/>
                </a:solidFill>
                <a:latin typeface="Arial 2"/>
              </a:rPr>
              <a:t>Exposure of factory workers to hazardous working conditions </a:t>
            </a:r>
          </a:p>
        </p:txBody>
      </p:sp>
      <p:sp>
        <p:nvSpPr>
          <p:cNvPr id="7" name="TextBox 7"/>
          <p:cNvSpPr txBox="1"/>
          <p:nvPr/>
        </p:nvSpPr>
        <p:spPr>
          <a:xfrm>
            <a:off x="12338856" y="7874508"/>
            <a:ext cx="4876259" cy="1383792"/>
          </a:xfrm>
          <a:prstGeom prst="rect">
            <a:avLst/>
          </a:prstGeom>
        </p:spPr>
        <p:txBody>
          <a:bodyPr lIns="0" tIns="0" rIns="0" bIns="0" rtlCol="0" anchor="t">
            <a:spAutoFit/>
          </a:bodyPr>
          <a:lstStyle/>
          <a:p>
            <a:pPr marL="0" lvl="0" indent="0" algn="ctr">
              <a:lnSpc>
                <a:spcPts val="3564"/>
              </a:lnSpc>
              <a:spcBef>
                <a:spcPct val="0"/>
              </a:spcBef>
            </a:pPr>
            <a:r>
              <a:rPr lang="en-US" sz="3300">
                <a:solidFill>
                  <a:srgbClr val="193C6A"/>
                </a:solidFill>
                <a:latin typeface="Arial 2"/>
              </a:rPr>
              <a:t>Enterprises conduct activities that pollute the environment</a:t>
            </a:r>
          </a:p>
        </p:txBody>
      </p:sp>
      <p:grpSp>
        <p:nvGrpSpPr>
          <p:cNvPr id="8" name="Group 8"/>
          <p:cNvGrpSpPr/>
          <p:nvPr/>
        </p:nvGrpSpPr>
        <p:grpSpPr>
          <a:xfrm>
            <a:off x="1117070" y="412565"/>
            <a:ext cx="16142230" cy="2722504"/>
            <a:chOff x="0" y="0"/>
            <a:chExt cx="21522973" cy="3630005"/>
          </a:xfrm>
        </p:grpSpPr>
        <p:grpSp>
          <p:nvGrpSpPr>
            <p:cNvPr id="9" name="Group 9"/>
            <p:cNvGrpSpPr/>
            <p:nvPr/>
          </p:nvGrpSpPr>
          <p:grpSpPr>
            <a:xfrm>
              <a:off x="0" y="1492327"/>
              <a:ext cx="21522973" cy="2137678"/>
              <a:chOff x="0" y="0"/>
              <a:chExt cx="4836335" cy="480348"/>
            </a:xfrm>
          </p:grpSpPr>
          <p:sp>
            <p:nvSpPr>
              <p:cNvPr id="10" name="Freeform 10"/>
              <p:cNvSpPr/>
              <p:nvPr/>
            </p:nvSpPr>
            <p:spPr>
              <a:xfrm>
                <a:off x="0" y="0"/>
                <a:ext cx="4836335" cy="480348"/>
              </a:xfrm>
              <a:custGeom>
                <a:avLst/>
                <a:gdLst/>
                <a:ahLst/>
                <a:cxnLst/>
                <a:rect l="l" t="t" r="r" b="b"/>
                <a:pathLst>
                  <a:path w="4836335" h="480348">
                    <a:moveTo>
                      <a:pt x="4633135" y="0"/>
                    </a:moveTo>
                    <a:cubicBezTo>
                      <a:pt x="4745360" y="0"/>
                      <a:pt x="4836335" y="107530"/>
                      <a:pt x="4836335" y="240174"/>
                    </a:cubicBezTo>
                    <a:cubicBezTo>
                      <a:pt x="4836335" y="372819"/>
                      <a:pt x="4745360" y="480348"/>
                      <a:pt x="4633135" y="480348"/>
                    </a:cubicBezTo>
                    <a:lnTo>
                      <a:pt x="203200" y="480348"/>
                    </a:lnTo>
                    <a:cubicBezTo>
                      <a:pt x="90976" y="480348"/>
                      <a:pt x="0" y="372819"/>
                      <a:pt x="0" y="240174"/>
                    </a:cubicBezTo>
                    <a:cubicBezTo>
                      <a:pt x="0" y="107530"/>
                      <a:pt x="90976" y="0"/>
                      <a:pt x="203200" y="0"/>
                    </a:cubicBezTo>
                    <a:close/>
                  </a:path>
                </a:pathLst>
              </a:custGeom>
              <a:solidFill>
                <a:srgbClr val="CBEDF9"/>
              </a:solidFill>
            </p:spPr>
          </p:sp>
          <p:sp>
            <p:nvSpPr>
              <p:cNvPr id="11" name="TextBox 11"/>
              <p:cNvSpPr txBox="1"/>
              <p:nvPr/>
            </p:nvSpPr>
            <p:spPr>
              <a:xfrm>
                <a:off x="0" y="-9525"/>
                <a:ext cx="4836335" cy="489873"/>
              </a:xfrm>
              <a:prstGeom prst="rect">
                <a:avLst/>
              </a:prstGeom>
            </p:spPr>
            <p:txBody>
              <a:bodyPr lIns="50800" tIns="50800" rIns="50800" bIns="50800" rtlCol="0" anchor="ctr"/>
              <a:lstStyle/>
              <a:p>
                <a:pPr algn="ctr">
                  <a:lnSpc>
                    <a:spcPts val="2976"/>
                  </a:lnSpc>
                </a:pPr>
                <a:endParaRPr/>
              </a:p>
            </p:txBody>
          </p:sp>
        </p:grpSp>
        <p:sp>
          <p:nvSpPr>
            <p:cNvPr id="12" name="TextBox 12"/>
            <p:cNvSpPr txBox="1"/>
            <p:nvPr/>
          </p:nvSpPr>
          <p:spPr>
            <a:xfrm>
              <a:off x="1630782" y="2133430"/>
              <a:ext cx="18261409" cy="1257555"/>
            </a:xfrm>
            <a:prstGeom prst="rect">
              <a:avLst/>
            </a:prstGeom>
          </p:spPr>
          <p:txBody>
            <a:bodyPr lIns="0" tIns="0" rIns="0" bIns="0" rtlCol="0" anchor="t">
              <a:spAutoFit/>
            </a:bodyPr>
            <a:lstStyle/>
            <a:p>
              <a:pPr algn="ctr">
                <a:lnSpc>
                  <a:spcPts val="3456"/>
                </a:lnSpc>
              </a:pPr>
              <a:r>
                <a:rPr lang="en-US" sz="3600">
                  <a:solidFill>
                    <a:srgbClr val="193C6A"/>
                  </a:solidFill>
                  <a:latin typeface="Arial 2"/>
                </a:rPr>
                <a:t>A COMPANY </a:t>
              </a:r>
              <a:r>
                <a:rPr lang="en-US" sz="3600">
                  <a:solidFill>
                    <a:srgbClr val="A02025"/>
                  </a:solidFill>
                  <a:latin typeface="Arial 2"/>
                </a:rPr>
                <a:t>CAUSES AN ADVERSE</a:t>
              </a:r>
              <a:r>
                <a:rPr lang="en-US" sz="3600">
                  <a:solidFill>
                    <a:srgbClr val="193C6A"/>
                  </a:solidFill>
                  <a:latin typeface="Arial 2"/>
                </a:rPr>
                <a:t> HUMAN RIGHTS IMPACT</a:t>
              </a:r>
            </a:p>
            <a:p>
              <a:pPr algn="l">
                <a:lnSpc>
                  <a:spcPts val="3456"/>
                </a:lnSpc>
              </a:pPr>
              <a:endParaRPr lang="en-US" sz="3600">
                <a:solidFill>
                  <a:srgbClr val="193C6A"/>
                </a:solidFill>
                <a:latin typeface="Arial 2"/>
              </a:endParaRPr>
            </a:p>
          </p:txBody>
        </p:sp>
        <p:sp>
          <p:nvSpPr>
            <p:cNvPr id="13" name="TextBox 13"/>
            <p:cNvSpPr txBox="1"/>
            <p:nvPr/>
          </p:nvSpPr>
          <p:spPr>
            <a:xfrm>
              <a:off x="10429811" y="-142875"/>
              <a:ext cx="551656" cy="1328800"/>
            </a:xfrm>
            <a:prstGeom prst="rect">
              <a:avLst/>
            </a:prstGeom>
          </p:spPr>
          <p:txBody>
            <a:bodyPr lIns="0" tIns="0" rIns="0" bIns="0" rtlCol="0" anchor="t">
              <a:spAutoFit/>
            </a:bodyPr>
            <a:lstStyle/>
            <a:p>
              <a:pPr algn="ctr">
                <a:lnSpc>
                  <a:spcPts val="8200"/>
                </a:lnSpc>
              </a:pPr>
              <a:r>
                <a:rPr lang="en-US" sz="5857">
                  <a:solidFill>
                    <a:srgbClr val="004C98"/>
                  </a:solidFill>
                  <a:latin typeface="Arial 1"/>
                </a:rPr>
                <a:t>1</a:t>
              </a:r>
            </a:p>
          </p:txBody>
        </p:sp>
      </p:grpSp>
      <p:sp>
        <p:nvSpPr>
          <p:cNvPr id="14" name="TextBox 14"/>
          <p:cNvSpPr txBox="1"/>
          <p:nvPr/>
        </p:nvSpPr>
        <p:spPr>
          <a:xfrm>
            <a:off x="3251993" y="3335094"/>
            <a:ext cx="11784013" cy="381000"/>
          </a:xfrm>
          <a:prstGeom prst="rect">
            <a:avLst/>
          </a:prstGeom>
        </p:spPr>
        <p:txBody>
          <a:bodyPr lIns="0" tIns="0" rIns="0" bIns="0" rtlCol="0" anchor="t">
            <a:spAutoFit/>
          </a:bodyPr>
          <a:lstStyle/>
          <a:p>
            <a:pPr algn="ctr">
              <a:lnSpc>
                <a:spcPts val="2976"/>
              </a:lnSpc>
              <a:spcBef>
                <a:spcPct val="0"/>
              </a:spcBef>
            </a:pPr>
            <a:r>
              <a:rPr lang="en-US" sz="2480" spc="-98">
                <a:solidFill>
                  <a:srgbClr val="002E5A"/>
                </a:solidFill>
                <a:latin typeface="Arial 2"/>
              </a:rPr>
              <a:t>A business activity is a cause when it is directly responsible on its own for the adverse impact</a:t>
            </a:r>
          </a:p>
        </p:txBody>
      </p:sp>
      <p:grpSp>
        <p:nvGrpSpPr>
          <p:cNvPr id="15" name="Group 15"/>
          <p:cNvGrpSpPr/>
          <p:nvPr/>
        </p:nvGrpSpPr>
        <p:grpSpPr>
          <a:xfrm>
            <a:off x="9144000" y="9710823"/>
            <a:ext cx="9144000" cy="572824"/>
            <a:chOff x="0" y="0"/>
            <a:chExt cx="21473312" cy="1345192"/>
          </a:xfrm>
        </p:grpSpPr>
        <p:sp>
          <p:nvSpPr>
            <p:cNvPr id="16" name="Freeform 1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7" name="TextBox 1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8" name="Group 18"/>
          <p:cNvGrpSpPr/>
          <p:nvPr/>
        </p:nvGrpSpPr>
        <p:grpSpPr>
          <a:xfrm>
            <a:off x="0" y="9710823"/>
            <a:ext cx="9144000" cy="576177"/>
            <a:chOff x="0" y="0"/>
            <a:chExt cx="21473312" cy="1353065"/>
          </a:xfrm>
        </p:grpSpPr>
        <p:sp>
          <p:nvSpPr>
            <p:cNvPr id="19" name="Freeform 1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0" name="TextBox 2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2820983" y="5833348"/>
            <a:ext cx="2252574" cy="2162471"/>
          </a:xfrm>
          <a:custGeom>
            <a:avLst/>
            <a:gdLst/>
            <a:ahLst/>
            <a:cxnLst/>
            <a:rect l="l" t="t" r="r" b="b"/>
            <a:pathLst>
              <a:path w="2252574" h="2162471">
                <a:moveTo>
                  <a:pt x="0" y="0"/>
                </a:moveTo>
                <a:lnTo>
                  <a:pt x="2252574" y="0"/>
                </a:lnTo>
                <a:lnTo>
                  <a:pt x="2252574" y="2162471"/>
                </a:lnTo>
                <a:lnTo>
                  <a:pt x="0" y="21624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9590754" y="5566446"/>
            <a:ext cx="6057801" cy="2521560"/>
          </a:xfrm>
          <a:custGeom>
            <a:avLst/>
            <a:gdLst/>
            <a:ahLst/>
            <a:cxnLst/>
            <a:rect l="l" t="t" r="r" b="b"/>
            <a:pathLst>
              <a:path w="6057801" h="2521560">
                <a:moveTo>
                  <a:pt x="0" y="0"/>
                </a:moveTo>
                <a:lnTo>
                  <a:pt x="6057801" y="0"/>
                </a:lnTo>
                <a:lnTo>
                  <a:pt x="6057801" y="2521560"/>
                </a:lnTo>
                <a:lnTo>
                  <a:pt x="0" y="25215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383243" y="3589041"/>
            <a:ext cx="15521514" cy="1831467"/>
          </a:xfrm>
          <a:prstGeom prst="rect">
            <a:avLst/>
          </a:prstGeom>
        </p:spPr>
        <p:txBody>
          <a:bodyPr lIns="0" tIns="0" rIns="0" bIns="0" rtlCol="0" anchor="t">
            <a:spAutoFit/>
          </a:bodyPr>
          <a:lstStyle/>
          <a:p>
            <a:pPr>
              <a:lnSpc>
                <a:spcPts val="3564"/>
              </a:lnSpc>
            </a:pPr>
            <a:r>
              <a:rPr lang="en-US" sz="3300">
                <a:solidFill>
                  <a:srgbClr val="193C6A"/>
                </a:solidFill>
                <a:latin typeface="Arial 2"/>
              </a:rPr>
              <a:t>The enterprise contributes in one of two circumstances: </a:t>
            </a:r>
          </a:p>
          <a:p>
            <a:pPr marL="712470" lvl="1" indent="-356235">
              <a:lnSpc>
                <a:spcPts val="3564"/>
              </a:lnSpc>
              <a:buFont typeface="Arial"/>
              <a:buChar char="•"/>
            </a:pPr>
            <a:r>
              <a:rPr lang="en-US" sz="3300">
                <a:solidFill>
                  <a:srgbClr val="193C6A"/>
                </a:solidFill>
                <a:latin typeface="Arial 2"/>
              </a:rPr>
              <a:t>When the business activity has a direct impact on someone’s human rights but alongside other entities</a:t>
            </a:r>
          </a:p>
          <a:p>
            <a:pPr marL="712470" lvl="1" indent="-356235" algn="l">
              <a:lnSpc>
                <a:spcPts val="3564"/>
              </a:lnSpc>
              <a:buFont typeface="Arial"/>
              <a:buChar char="•"/>
            </a:pPr>
            <a:r>
              <a:rPr lang="en-US" sz="3300">
                <a:solidFill>
                  <a:srgbClr val="193C6A"/>
                </a:solidFill>
                <a:latin typeface="Arial 2"/>
              </a:rPr>
              <a:t> When the business activity has an impact indirectly through other entities </a:t>
            </a:r>
          </a:p>
        </p:txBody>
      </p:sp>
      <p:sp>
        <p:nvSpPr>
          <p:cNvPr id="5" name="TextBox 5"/>
          <p:cNvSpPr txBox="1"/>
          <p:nvPr/>
        </p:nvSpPr>
        <p:spPr>
          <a:xfrm>
            <a:off x="2019502" y="8239909"/>
            <a:ext cx="5264843" cy="1018391"/>
          </a:xfrm>
          <a:prstGeom prst="rect">
            <a:avLst/>
          </a:prstGeom>
        </p:spPr>
        <p:txBody>
          <a:bodyPr lIns="0" tIns="0" rIns="0" bIns="0" rtlCol="0" anchor="t">
            <a:spAutoFit/>
          </a:bodyPr>
          <a:lstStyle/>
          <a:p>
            <a:pPr algn="ctr">
              <a:lnSpc>
                <a:spcPts val="2694"/>
              </a:lnSpc>
              <a:spcBef>
                <a:spcPct val="0"/>
              </a:spcBef>
            </a:pPr>
            <a:r>
              <a:rPr lang="en-US" sz="2245" spc="-89">
                <a:solidFill>
                  <a:srgbClr val="193C6A"/>
                </a:solidFill>
                <a:latin typeface="Arial 2"/>
              </a:rPr>
              <a:t> Providing data about internet service users to a government that uses the data to trace and prosecute political dissidents </a:t>
            </a:r>
          </a:p>
        </p:txBody>
      </p:sp>
      <p:sp>
        <p:nvSpPr>
          <p:cNvPr id="6" name="TextBox 6"/>
          <p:cNvSpPr txBox="1"/>
          <p:nvPr/>
        </p:nvSpPr>
        <p:spPr>
          <a:xfrm>
            <a:off x="8882442" y="8224419"/>
            <a:ext cx="7474426" cy="1018391"/>
          </a:xfrm>
          <a:prstGeom prst="rect">
            <a:avLst/>
          </a:prstGeom>
        </p:spPr>
        <p:txBody>
          <a:bodyPr lIns="0" tIns="0" rIns="0" bIns="0" rtlCol="0" anchor="t">
            <a:spAutoFit/>
          </a:bodyPr>
          <a:lstStyle/>
          <a:p>
            <a:pPr algn="ctr">
              <a:lnSpc>
                <a:spcPts val="2694"/>
              </a:lnSpc>
              <a:spcBef>
                <a:spcPct val="0"/>
              </a:spcBef>
            </a:pPr>
            <a:r>
              <a:rPr lang="en-US" sz="2245" spc="-89">
                <a:solidFill>
                  <a:srgbClr val="193C6A"/>
                </a:solidFill>
                <a:latin typeface="Arial 2"/>
              </a:rPr>
              <a:t>  Changing product requirements for suppliers repeatedly and without adjusting production deadlines and prices, thus pushing suppliers to breach labor standards in order to deliver</a:t>
            </a:r>
          </a:p>
        </p:txBody>
      </p:sp>
      <p:grpSp>
        <p:nvGrpSpPr>
          <p:cNvPr id="7" name="Group 7"/>
          <p:cNvGrpSpPr/>
          <p:nvPr/>
        </p:nvGrpSpPr>
        <p:grpSpPr>
          <a:xfrm>
            <a:off x="1117070" y="412565"/>
            <a:ext cx="16142230" cy="2722504"/>
            <a:chOff x="0" y="0"/>
            <a:chExt cx="21522973" cy="3630005"/>
          </a:xfrm>
        </p:grpSpPr>
        <p:grpSp>
          <p:nvGrpSpPr>
            <p:cNvPr id="8" name="Group 8"/>
            <p:cNvGrpSpPr/>
            <p:nvPr/>
          </p:nvGrpSpPr>
          <p:grpSpPr>
            <a:xfrm>
              <a:off x="0" y="1492327"/>
              <a:ext cx="21522973" cy="2137678"/>
              <a:chOff x="0" y="0"/>
              <a:chExt cx="4836335" cy="480348"/>
            </a:xfrm>
          </p:grpSpPr>
          <p:sp>
            <p:nvSpPr>
              <p:cNvPr id="9" name="Freeform 9"/>
              <p:cNvSpPr/>
              <p:nvPr/>
            </p:nvSpPr>
            <p:spPr>
              <a:xfrm>
                <a:off x="0" y="0"/>
                <a:ext cx="4836335" cy="480348"/>
              </a:xfrm>
              <a:custGeom>
                <a:avLst/>
                <a:gdLst/>
                <a:ahLst/>
                <a:cxnLst/>
                <a:rect l="l" t="t" r="r" b="b"/>
                <a:pathLst>
                  <a:path w="4836335" h="480348">
                    <a:moveTo>
                      <a:pt x="4633135" y="0"/>
                    </a:moveTo>
                    <a:cubicBezTo>
                      <a:pt x="4745360" y="0"/>
                      <a:pt x="4836335" y="107530"/>
                      <a:pt x="4836335" y="240174"/>
                    </a:cubicBezTo>
                    <a:cubicBezTo>
                      <a:pt x="4836335" y="372819"/>
                      <a:pt x="4745360" y="480348"/>
                      <a:pt x="4633135" y="480348"/>
                    </a:cubicBezTo>
                    <a:lnTo>
                      <a:pt x="203200" y="480348"/>
                    </a:lnTo>
                    <a:cubicBezTo>
                      <a:pt x="90976" y="480348"/>
                      <a:pt x="0" y="372819"/>
                      <a:pt x="0" y="240174"/>
                    </a:cubicBezTo>
                    <a:cubicBezTo>
                      <a:pt x="0" y="107530"/>
                      <a:pt x="90976" y="0"/>
                      <a:pt x="203200" y="0"/>
                    </a:cubicBezTo>
                    <a:close/>
                  </a:path>
                </a:pathLst>
              </a:custGeom>
              <a:solidFill>
                <a:srgbClr val="CBEDF9"/>
              </a:solidFill>
            </p:spPr>
          </p:sp>
          <p:sp>
            <p:nvSpPr>
              <p:cNvPr id="10" name="TextBox 10"/>
              <p:cNvSpPr txBox="1"/>
              <p:nvPr/>
            </p:nvSpPr>
            <p:spPr>
              <a:xfrm>
                <a:off x="0" y="-9525"/>
                <a:ext cx="4836335" cy="489873"/>
              </a:xfrm>
              <a:prstGeom prst="rect">
                <a:avLst/>
              </a:prstGeom>
            </p:spPr>
            <p:txBody>
              <a:bodyPr lIns="50800" tIns="50800" rIns="50800" bIns="50800" rtlCol="0" anchor="ctr"/>
              <a:lstStyle/>
              <a:p>
                <a:pPr algn="ctr">
                  <a:lnSpc>
                    <a:spcPts val="2976"/>
                  </a:lnSpc>
                </a:pPr>
                <a:endParaRPr/>
              </a:p>
            </p:txBody>
          </p:sp>
        </p:grpSp>
        <p:sp>
          <p:nvSpPr>
            <p:cNvPr id="11" name="TextBox 11"/>
            <p:cNvSpPr txBox="1"/>
            <p:nvPr/>
          </p:nvSpPr>
          <p:spPr>
            <a:xfrm>
              <a:off x="1630782" y="2133430"/>
              <a:ext cx="18261409" cy="1257555"/>
            </a:xfrm>
            <a:prstGeom prst="rect">
              <a:avLst/>
            </a:prstGeom>
          </p:spPr>
          <p:txBody>
            <a:bodyPr lIns="0" tIns="0" rIns="0" bIns="0" rtlCol="0" anchor="t">
              <a:spAutoFit/>
            </a:bodyPr>
            <a:lstStyle/>
            <a:p>
              <a:pPr algn="ctr">
                <a:lnSpc>
                  <a:spcPts val="3456"/>
                </a:lnSpc>
              </a:pPr>
              <a:r>
                <a:rPr lang="en-US" sz="3600">
                  <a:solidFill>
                    <a:srgbClr val="193C6A"/>
                  </a:solidFill>
                  <a:latin typeface="Arial 2"/>
                </a:rPr>
                <a:t>COMPANY </a:t>
              </a:r>
              <a:r>
                <a:rPr lang="en-US" sz="3600">
                  <a:solidFill>
                    <a:srgbClr val="A02025"/>
                  </a:solidFill>
                  <a:latin typeface="Arial 2"/>
                </a:rPr>
                <a:t>CONTRIBUTES</a:t>
              </a:r>
              <a:r>
                <a:rPr lang="en-US" sz="3600">
                  <a:solidFill>
                    <a:srgbClr val="193C6A"/>
                  </a:solidFill>
                  <a:latin typeface="Arial 2"/>
                </a:rPr>
                <a:t> TO A HUMAN RIGHTS IMPACT</a:t>
              </a:r>
            </a:p>
            <a:p>
              <a:pPr algn="l">
                <a:lnSpc>
                  <a:spcPts val="3456"/>
                </a:lnSpc>
              </a:pPr>
              <a:endParaRPr lang="en-US" sz="3600">
                <a:solidFill>
                  <a:srgbClr val="193C6A"/>
                </a:solidFill>
                <a:latin typeface="Arial 2"/>
              </a:endParaRPr>
            </a:p>
          </p:txBody>
        </p:sp>
        <p:sp>
          <p:nvSpPr>
            <p:cNvPr id="12" name="TextBox 12"/>
            <p:cNvSpPr txBox="1"/>
            <p:nvPr/>
          </p:nvSpPr>
          <p:spPr>
            <a:xfrm>
              <a:off x="10429811" y="-142875"/>
              <a:ext cx="551656" cy="1328800"/>
            </a:xfrm>
            <a:prstGeom prst="rect">
              <a:avLst/>
            </a:prstGeom>
          </p:spPr>
          <p:txBody>
            <a:bodyPr lIns="0" tIns="0" rIns="0" bIns="0" rtlCol="0" anchor="t">
              <a:spAutoFit/>
            </a:bodyPr>
            <a:lstStyle/>
            <a:p>
              <a:pPr algn="ctr">
                <a:lnSpc>
                  <a:spcPts val="8200"/>
                </a:lnSpc>
              </a:pPr>
              <a:r>
                <a:rPr lang="en-US" sz="5857">
                  <a:solidFill>
                    <a:srgbClr val="004C98"/>
                  </a:solidFill>
                  <a:latin typeface="Arial 1"/>
                </a:rPr>
                <a:t>2</a:t>
              </a:r>
            </a:p>
          </p:txBody>
        </p:sp>
      </p:grpSp>
      <p:grpSp>
        <p:nvGrpSpPr>
          <p:cNvPr id="13" name="Group 13"/>
          <p:cNvGrpSpPr/>
          <p:nvPr/>
        </p:nvGrpSpPr>
        <p:grpSpPr>
          <a:xfrm>
            <a:off x="9144000" y="9710823"/>
            <a:ext cx="9144000" cy="572824"/>
            <a:chOff x="0" y="0"/>
            <a:chExt cx="21473312" cy="1345192"/>
          </a:xfrm>
        </p:grpSpPr>
        <p:sp>
          <p:nvSpPr>
            <p:cNvPr id="14" name="Freeform 1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5" name="TextBox 1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6" name="Group 16"/>
          <p:cNvGrpSpPr/>
          <p:nvPr/>
        </p:nvGrpSpPr>
        <p:grpSpPr>
          <a:xfrm>
            <a:off x="0" y="9710823"/>
            <a:ext cx="9144000" cy="576177"/>
            <a:chOff x="0" y="0"/>
            <a:chExt cx="21473312" cy="1353065"/>
          </a:xfrm>
        </p:grpSpPr>
        <p:sp>
          <p:nvSpPr>
            <p:cNvPr id="17" name="Freeform 17"/>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8" name="TextBox 18"/>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3320346" y="5706671"/>
            <a:ext cx="2298771" cy="2057400"/>
          </a:xfrm>
          <a:custGeom>
            <a:avLst/>
            <a:gdLst/>
            <a:ahLst/>
            <a:cxnLst/>
            <a:rect l="l" t="t" r="r" b="b"/>
            <a:pathLst>
              <a:path w="2298771" h="2057400">
                <a:moveTo>
                  <a:pt x="0" y="0"/>
                </a:moveTo>
                <a:lnTo>
                  <a:pt x="2298771" y="0"/>
                </a:lnTo>
                <a:lnTo>
                  <a:pt x="229877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1690492" y="5143500"/>
            <a:ext cx="3896822" cy="3049263"/>
          </a:xfrm>
          <a:custGeom>
            <a:avLst/>
            <a:gdLst/>
            <a:ahLst/>
            <a:cxnLst/>
            <a:rect l="l" t="t" r="r" b="b"/>
            <a:pathLst>
              <a:path w="3896822" h="3049263">
                <a:moveTo>
                  <a:pt x="0" y="0"/>
                </a:moveTo>
                <a:lnTo>
                  <a:pt x="3896821" y="0"/>
                </a:lnTo>
                <a:lnTo>
                  <a:pt x="3896821" y="3049263"/>
                </a:lnTo>
                <a:lnTo>
                  <a:pt x="0" y="3049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379956" y="3286061"/>
            <a:ext cx="15616458" cy="2279142"/>
          </a:xfrm>
          <a:prstGeom prst="rect">
            <a:avLst/>
          </a:prstGeom>
        </p:spPr>
        <p:txBody>
          <a:bodyPr lIns="0" tIns="0" rIns="0" bIns="0" rtlCol="0" anchor="t">
            <a:spAutoFit/>
          </a:bodyPr>
          <a:lstStyle/>
          <a:p>
            <a:pPr>
              <a:lnSpc>
                <a:spcPts val="3564"/>
              </a:lnSpc>
            </a:pPr>
            <a:r>
              <a:rPr lang="en-US" sz="3300">
                <a:solidFill>
                  <a:srgbClr val="193C6A"/>
                </a:solidFill>
                <a:latin typeface="Arial 2"/>
              </a:rPr>
              <a:t>A business may neither cause nor contribute to the impact but be involved because the impact is caused by an entity with which it has a business relationship and is linked to its operations, products, or services. In this circumstance, a company is linked to the adverse human rights impact. </a:t>
            </a:r>
          </a:p>
          <a:p>
            <a:pPr algn="l">
              <a:lnSpc>
                <a:spcPts val="3564"/>
              </a:lnSpc>
            </a:pPr>
            <a:endParaRPr lang="en-US" sz="3300">
              <a:solidFill>
                <a:srgbClr val="193C6A"/>
              </a:solidFill>
              <a:latin typeface="Arial 2"/>
            </a:endParaRPr>
          </a:p>
        </p:txBody>
      </p:sp>
      <p:sp>
        <p:nvSpPr>
          <p:cNvPr id="5" name="TextBox 5"/>
          <p:cNvSpPr txBox="1"/>
          <p:nvPr/>
        </p:nvSpPr>
        <p:spPr>
          <a:xfrm>
            <a:off x="926431" y="8214135"/>
            <a:ext cx="7291138" cy="1495425"/>
          </a:xfrm>
          <a:prstGeom prst="rect">
            <a:avLst/>
          </a:prstGeom>
        </p:spPr>
        <p:txBody>
          <a:bodyPr lIns="0" tIns="0" rIns="0" bIns="0" rtlCol="0" anchor="t">
            <a:spAutoFit/>
          </a:bodyPr>
          <a:lstStyle/>
          <a:p>
            <a:pPr algn="ctr">
              <a:lnSpc>
                <a:spcPts val="2976"/>
              </a:lnSpc>
            </a:pPr>
            <a:r>
              <a:rPr lang="en-US" sz="2480" spc="-96">
                <a:solidFill>
                  <a:srgbClr val="193C6A"/>
                </a:solidFill>
                <a:latin typeface="Arial 2"/>
              </a:rPr>
              <a:t>Providing financial loans to an enterprise for business activities that, in breach of agreed standards, result in the eviction of a community </a:t>
            </a:r>
          </a:p>
          <a:p>
            <a:pPr algn="ctr">
              <a:lnSpc>
                <a:spcPts val="2976"/>
              </a:lnSpc>
              <a:spcBef>
                <a:spcPct val="0"/>
              </a:spcBef>
            </a:pPr>
            <a:endParaRPr lang="en-US" sz="2480" spc="-96">
              <a:solidFill>
                <a:srgbClr val="193C6A"/>
              </a:solidFill>
              <a:latin typeface="Arial 2"/>
            </a:endParaRPr>
          </a:p>
        </p:txBody>
      </p:sp>
      <p:sp>
        <p:nvSpPr>
          <p:cNvPr id="6" name="TextBox 6"/>
          <p:cNvSpPr txBox="1"/>
          <p:nvPr/>
        </p:nvSpPr>
        <p:spPr>
          <a:xfrm>
            <a:off x="9926923" y="8214135"/>
            <a:ext cx="7578154" cy="1123950"/>
          </a:xfrm>
          <a:prstGeom prst="rect">
            <a:avLst/>
          </a:prstGeom>
        </p:spPr>
        <p:txBody>
          <a:bodyPr lIns="0" tIns="0" rIns="0" bIns="0" rtlCol="0" anchor="t">
            <a:spAutoFit/>
          </a:bodyPr>
          <a:lstStyle/>
          <a:p>
            <a:pPr algn="ctr">
              <a:lnSpc>
                <a:spcPts val="2976"/>
              </a:lnSpc>
              <a:spcBef>
                <a:spcPct val="0"/>
              </a:spcBef>
            </a:pPr>
            <a:r>
              <a:rPr lang="en-US" sz="2480" spc="-98">
                <a:solidFill>
                  <a:srgbClr val="193C6A"/>
                </a:solidFill>
                <a:latin typeface="Arial 2"/>
              </a:rPr>
              <a:t> Embroidery on a retail company’s clothing products being subcontracted by the supplier to child laborers in homes, counter to contractual obligations</a:t>
            </a:r>
          </a:p>
        </p:txBody>
      </p:sp>
      <p:grpSp>
        <p:nvGrpSpPr>
          <p:cNvPr id="7" name="Group 7"/>
          <p:cNvGrpSpPr/>
          <p:nvPr/>
        </p:nvGrpSpPr>
        <p:grpSpPr>
          <a:xfrm>
            <a:off x="1117070" y="412565"/>
            <a:ext cx="16142230" cy="2722504"/>
            <a:chOff x="0" y="0"/>
            <a:chExt cx="21522973" cy="3630005"/>
          </a:xfrm>
        </p:grpSpPr>
        <p:grpSp>
          <p:nvGrpSpPr>
            <p:cNvPr id="8" name="Group 8"/>
            <p:cNvGrpSpPr/>
            <p:nvPr/>
          </p:nvGrpSpPr>
          <p:grpSpPr>
            <a:xfrm>
              <a:off x="0" y="1492327"/>
              <a:ext cx="21522973" cy="2137678"/>
              <a:chOff x="0" y="0"/>
              <a:chExt cx="4836335" cy="480348"/>
            </a:xfrm>
          </p:grpSpPr>
          <p:sp>
            <p:nvSpPr>
              <p:cNvPr id="9" name="Freeform 9"/>
              <p:cNvSpPr/>
              <p:nvPr/>
            </p:nvSpPr>
            <p:spPr>
              <a:xfrm>
                <a:off x="0" y="0"/>
                <a:ext cx="4836335" cy="480348"/>
              </a:xfrm>
              <a:custGeom>
                <a:avLst/>
                <a:gdLst/>
                <a:ahLst/>
                <a:cxnLst/>
                <a:rect l="l" t="t" r="r" b="b"/>
                <a:pathLst>
                  <a:path w="4836335" h="480348">
                    <a:moveTo>
                      <a:pt x="4633135" y="0"/>
                    </a:moveTo>
                    <a:cubicBezTo>
                      <a:pt x="4745360" y="0"/>
                      <a:pt x="4836335" y="107530"/>
                      <a:pt x="4836335" y="240174"/>
                    </a:cubicBezTo>
                    <a:cubicBezTo>
                      <a:pt x="4836335" y="372819"/>
                      <a:pt x="4745360" y="480348"/>
                      <a:pt x="4633135" y="480348"/>
                    </a:cubicBezTo>
                    <a:lnTo>
                      <a:pt x="203200" y="480348"/>
                    </a:lnTo>
                    <a:cubicBezTo>
                      <a:pt x="90976" y="480348"/>
                      <a:pt x="0" y="372819"/>
                      <a:pt x="0" y="240174"/>
                    </a:cubicBezTo>
                    <a:cubicBezTo>
                      <a:pt x="0" y="107530"/>
                      <a:pt x="90976" y="0"/>
                      <a:pt x="203200" y="0"/>
                    </a:cubicBezTo>
                    <a:close/>
                  </a:path>
                </a:pathLst>
              </a:custGeom>
              <a:solidFill>
                <a:srgbClr val="CBEDF9"/>
              </a:solidFill>
            </p:spPr>
          </p:sp>
          <p:sp>
            <p:nvSpPr>
              <p:cNvPr id="10" name="TextBox 10"/>
              <p:cNvSpPr txBox="1"/>
              <p:nvPr/>
            </p:nvSpPr>
            <p:spPr>
              <a:xfrm>
                <a:off x="0" y="-9525"/>
                <a:ext cx="4836335" cy="489873"/>
              </a:xfrm>
              <a:prstGeom prst="rect">
                <a:avLst/>
              </a:prstGeom>
            </p:spPr>
            <p:txBody>
              <a:bodyPr lIns="50800" tIns="50800" rIns="50800" bIns="50800" rtlCol="0" anchor="ctr"/>
              <a:lstStyle/>
              <a:p>
                <a:pPr algn="ctr">
                  <a:lnSpc>
                    <a:spcPts val="2976"/>
                  </a:lnSpc>
                </a:pPr>
                <a:endParaRPr/>
              </a:p>
            </p:txBody>
          </p:sp>
        </p:grpSp>
        <p:sp>
          <p:nvSpPr>
            <p:cNvPr id="11" name="TextBox 11"/>
            <p:cNvSpPr txBox="1"/>
            <p:nvPr/>
          </p:nvSpPr>
          <p:spPr>
            <a:xfrm>
              <a:off x="1630782" y="2133430"/>
              <a:ext cx="18261409" cy="1257555"/>
            </a:xfrm>
            <a:prstGeom prst="rect">
              <a:avLst/>
            </a:prstGeom>
          </p:spPr>
          <p:txBody>
            <a:bodyPr lIns="0" tIns="0" rIns="0" bIns="0" rtlCol="0" anchor="t">
              <a:spAutoFit/>
            </a:bodyPr>
            <a:lstStyle/>
            <a:p>
              <a:pPr algn="ctr">
                <a:lnSpc>
                  <a:spcPts val="3456"/>
                </a:lnSpc>
              </a:pPr>
              <a:r>
                <a:rPr lang="en-US" sz="3600">
                  <a:solidFill>
                    <a:srgbClr val="193C6A"/>
                  </a:solidFill>
                  <a:latin typeface="Arial 2"/>
                </a:rPr>
                <a:t>COMPANY IS </a:t>
              </a:r>
              <a:r>
                <a:rPr lang="en-US" sz="3600">
                  <a:solidFill>
                    <a:srgbClr val="A02025"/>
                  </a:solidFill>
                  <a:latin typeface="Arial 2"/>
                </a:rPr>
                <a:t>LINKED </a:t>
              </a:r>
              <a:r>
                <a:rPr lang="en-US" sz="3600">
                  <a:solidFill>
                    <a:srgbClr val="193C6A"/>
                  </a:solidFill>
                  <a:latin typeface="Arial 2"/>
                </a:rPr>
                <a:t>TO A HUMAN RIGHTS IMPACT</a:t>
              </a:r>
            </a:p>
            <a:p>
              <a:pPr algn="l">
                <a:lnSpc>
                  <a:spcPts val="3456"/>
                </a:lnSpc>
              </a:pPr>
              <a:endParaRPr lang="en-US" sz="3600">
                <a:solidFill>
                  <a:srgbClr val="193C6A"/>
                </a:solidFill>
                <a:latin typeface="Arial 2"/>
              </a:endParaRPr>
            </a:p>
          </p:txBody>
        </p:sp>
        <p:sp>
          <p:nvSpPr>
            <p:cNvPr id="12" name="TextBox 12"/>
            <p:cNvSpPr txBox="1"/>
            <p:nvPr/>
          </p:nvSpPr>
          <p:spPr>
            <a:xfrm>
              <a:off x="10429811" y="-142875"/>
              <a:ext cx="551656" cy="1328800"/>
            </a:xfrm>
            <a:prstGeom prst="rect">
              <a:avLst/>
            </a:prstGeom>
          </p:spPr>
          <p:txBody>
            <a:bodyPr lIns="0" tIns="0" rIns="0" bIns="0" rtlCol="0" anchor="t">
              <a:spAutoFit/>
            </a:bodyPr>
            <a:lstStyle/>
            <a:p>
              <a:pPr algn="ctr">
                <a:lnSpc>
                  <a:spcPts val="8200"/>
                </a:lnSpc>
              </a:pPr>
              <a:r>
                <a:rPr lang="en-US" sz="5857">
                  <a:solidFill>
                    <a:srgbClr val="004C98"/>
                  </a:solidFill>
                  <a:latin typeface="Arial 1"/>
                </a:rPr>
                <a:t>3</a:t>
              </a:r>
            </a:p>
          </p:txBody>
        </p:sp>
      </p:grpSp>
      <p:grpSp>
        <p:nvGrpSpPr>
          <p:cNvPr id="13" name="Group 13"/>
          <p:cNvGrpSpPr/>
          <p:nvPr/>
        </p:nvGrpSpPr>
        <p:grpSpPr>
          <a:xfrm>
            <a:off x="9144000" y="9710823"/>
            <a:ext cx="9144000" cy="572824"/>
            <a:chOff x="0" y="0"/>
            <a:chExt cx="21473312" cy="1345192"/>
          </a:xfrm>
        </p:grpSpPr>
        <p:sp>
          <p:nvSpPr>
            <p:cNvPr id="14" name="Freeform 1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5" name="TextBox 1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6" name="Group 16"/>
          <p:cNvGrpSpPr/>
          <p:nvPr/>
        </p:nvGrpSpPr>
        <p:grpSpPr>
          <a:xfrm>
            <a:off x="0" y="9710823"/>
            <a:ext cx="9144000" cy="576177"/>
            <a:chOff x="0" y="0"/>
            <a:chExt cx="21473312" cy="1353065"/>
          </a:xfrm>
        </p:grpSpPr>
        <p:sp>
          <p:nvSpPr>
            <p:cNvPr id="17" name="Freeform 17"/>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8" name="TextBox 18"/>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968902" y="2027418"/>
            <a:ext cx="14601022" cy="625283"/>
          </a:xfrm>
          <a:prstGeom prst="rect">
            <a:avLst/>
          </a:prstGeom>
        </p:spPr>
        <p:txBody>
          <a:bodyPr lIns="0" tIns="0" rIns="0" bIns="0" rtlCol="0" anchor="t">
            <a:spAutoFit/>
          </a:bodyPr>
          <a:lstStyle/>
          <a:p>
            <a:pPr algn="ctr">
              <a:lnSpc>
                <a:spcPts val="4444"/>
              </a:lnSpc>
            </a:pPr>
            <a:r>
              <a:rPr lang="en-US" sz="4629">
                <a:solidFill>
                  <a:srgbClr val="193C6A"/>
                </a:solidFill>
                <a:latin typeface="Arial 2"/>
              </a:rPr>
              <a:t>Assessing actual and potential human rights impacts</a:t>
            </a:r>
          </a:p>
        </p:txBody>
      </p:sp>
      <p:graphicFrame>
        <p:nvGraphicFramePr>
          <p:cNvPr id="3" name="Table 3"/>
          <p:cNvGraphicFramePr>
            <a:graphicFrameLocks noGrp="1"/>
          </p:cNvGraphicFramePr>
          <p:nvPr/>
        </p:nvGraphicFramePr>
        <p:xfrm>
          <a:off x="3005682" y="4790126"/>
          <a:ext cx="12276635" cy="4692534"/>
        </p:xfrm>
        <a:graphic>
          <a:graphicData uri="http://schemas.openxmlformats.org/drawingml/2006/table">
            <a:tbl>
              <a:tblPr/>
              <a:tblGrid>
                <a:gridCol w="2499801">
                  <a:extLst>
                    <a:ext uri="{9D8B030D-6E8A-4147-A177-3AD203B41FA5}">
                      <a16:colId xmlns:a16="http://schemas.microsoft.com/office/drawing/2014/main" val="20000"/>
                    </a:ext>
                  </a:extLst>
                </a:gridCol>
                <a:gridCol w="2503849">
                  <a:extLst>
                    <a:ext uri="{9D8B030D-6E8A-4147-A177-3AD203B41FA5}">
                      <a16:colId xmlns:a16="http://schemas.microsoft.com/office/drawing/2014/main" val="20001"/>
                    </a:ext>
                  </a:extLst>
                </a:gridCol>
                <a:gridCol w="2503849">
                  <a:extLst>
                    <a:ext uri="{9D8B030D-6E8A-4147-A177-3AD203B41FA5}">
                      <a16:colId xmlns:a16="http://schemas.microsoft.com/office/drawing/2014/main" val="20002"/>
                    </a:ext>
                  </a:extLst>
                </a:gridCol>
                <a:gridCol w="2430366">
                  <a:extLst>
                    <a:ext uri="{9D8B030D-6E8A-4147-A177-3AD203B41FA5}">
                      <a16:colId xmlns:a16="http://schemas.microsoft.com/office/drawing/2014/main" val="20003"/>
                    </a:ext>
                  </a:extLst>
                </a:gridCol>
                <a:gridCol w="2338770">
                  <a:extLst>
                    <a:ext uri="{9D8B030D-6E8A-4147-A177-3AD203B41FA5}">
                      <a16:colId xmlns:a16="http://schemas.microsoft.com/office/drawing/2014/main" val="20004"/>
                    </a:ext>
                  </a:extLst>
                </a:gridCol>
              </a:tblGrid>
              <a:tr h="4692534">
                <a:tc>
                  <a:txBody>
                    <a:bodyPr/>
                    <a:lstStyle/>
                    <a:p>
                      <a:pPr marL="324349" lvl="1" indent="-162174" algn="l">
                        <a:lnSpc>
                          <a:spcPts val="2150"/>
                        </a:lnSpc>
                        <a:buFont typeface="Arial"/>
                        <a:buChar char="•"/>
                        <a:defRPr/>
                      </a:pPr>
                      <a:r>
                        <a:rPr lang="en-US" sz="1792">
                          <a:solidFill>
                            <a:srgbClr val="526986"/>
                          </a:solidFill>
                          <a:latin typeface="Arial 2"/>
                        </a:rPr>
                        <a:t>On-going process: risks may change over time</a:t>
                      </a:r>
                      <a:endParaRPr lang="en-US" sz="1100"/>
                    </a:p>
                    <a:p>
                      <a:pPr marL="324349" lvl="1" indent="-162174" algn="l">
                        <a:lnSpc>
                          <a:spcPts val="2150"/>
                        </a:lnSpc>
                        <a:buFont typeface="Arial"/>
                        <a:buChar char="•"/>
                      </a:pPr>
                      <a:r>
                        <a:rPr lang="en-US" sz="1792">
                          <a:solidFill>
                            <a:srgbClr val="526986"/>
                          </a:solidFill>
                          <a:latin typeface="Arial 2"/>
                        </a:rPr>
                        <a:t>Cover the entire value chain of company (to see risks/impacts at all 3 levels (cause/contribute/linked)</a:t>
                      </a:r>
                    </a:p>
                  </a:txBody>
                  <a:tcPr marL="76628" marR="76628" marT="76628" marB="76628" anchor="ctr">
                    <a:lnL w="7982" cap="flat" cmpd="sng" algn="ctr">
                      <a:solidFill>
                        <a:srgbClr val="345B85"/>
                      </a:solidFill>
                      <a:prstDash val="solid"/>
                      <a:round/>
                      <a:headEnd type="none" w="med" len="med"/>
                      <a:tailEnd type="none" w="med" len="med"/>
                    </a:lnL>
                    <a:lnR w="7982" cap="flat" cmpd="sng" algn="ctr">
                      <a:solidFill>
                        <a:srgbClr val="345B85"/>
                      </a:solidFill>
                      <a:prstDash val="solid"/>
                      <a:round/>
                      <a:headEnd type="none" w="med" len="med"/>
                      <a:tailEnd type="none" w="med" len="med"/>
                    </a:lnR>
                    <a:lnT w="7982" cap="flat" cmpd="sng" algn="ctr">
                      <a:solidFill>
                        <a:srgbClr val="345B85"/>
                      </a:solidFill>
                      <a:prstDash val="solid"/>
                      <a:round/>
                      <a:headEnd type="none" w="med" len="med"/>
                      <a:tailEnd type="none" w="med" len="med"/>
                    </a:lnT>
                    <a:lnB w="7982" cap="flat" cmpd="sng" algn="ctr">
                      <a:solidFill>
                        <a:srgbClr val="345B85"/>
                      </a:solidFill>
                      <a:prstDash val="solid"/>
                      <a:round/>
                      <a:headEnd type="none" w="med" len="med"/>
                      <a:tailEnd type="none" w="med" len="med"/>
                    </a:lnB>
                    <a:solidFill>
                      <a:srgbClr val="FEFEFE"/>
                    </a:solidFill>
                  </a:tcPr>
                </a:tc>
                <a:tc>
                  <a:txBody>
                    <a:bodyPr/>
                    <a:lstStyle/>
                    <a:p>
                      <a:pPr marL="324349" lvl="1" indent="-162174" algn="l">
                        <a:lnSpc>
                          <a:spcPts val="2150"/>
                        </a:lnSpc>
                        <a:buFont typeface="Arial"/>
                        <a:buChar char="•"/>
                        <a:defRPr/>
                      </a:pPr>
                      <a:r>
                        <a:rPr lang="en-US" sz="1792">
                          <a:solidFill>
                            <a:srgbClr val="526986"/>
                          </a:solidFill>
                          <a:latin typeface="Arial 2"/>
                        </a:rPr>
                        <a:t>Consider the context of risks </a:t>
                      </a:r>
                      <a:endParaRPr lang="en-US" sz="1100"/>
                    </a:p>
                    <a:p>
                      <a:pPr marL="324349" lvl="1" indent="-162174" algn="l">
                        <a:lnSpc>
                          <a:spcPts val="2150"/>
                        </a:lnSpc>
                        <a:buFont typeface="Arial"/>
                        <a:buChar char="•"/>
                      </a:pPr>
                      <a:r>
                        <a:rPr lang="en-US" sz="1792">
                          <a:solidFill>
                            <a:srgbClr val="526986"/>
                          </a:solidFill>
                          <a:latin typeface="Arial 2"/>
                        </a:rPr>
                        <a:t>Mindful of “internationally accepted human rights”</a:t>
                      </a:r>
                    </a:p>
                  </a:txBody>
                  <a:tcPr marL="76628" marR="76628" marT="76628" marB="76628" anchor="ctr">
                    <a:lnL w="7982" cap="flat" cmpd="sng" algn="ctr">
                      <a:solidFill>
                        <a:srgbClr val="345B85"/>
                      </a:solidFill>
                      <a:prstDash val="solid"/>
                      <a:round/>
                      <a:headEnd type="none" w="med" len="med"/>
                      <a:tailEnd type="none" w="med" len="med"/>
                    </a:lnL>
                    <a:lnR w="7982" cap="flat" cmpd="sng" algn="ctr">
                      <a:solidFill>
                        <a:srgbClr val="345B85"/>
                      </a:solidFill>
                      <a:prstDash val="solid"/>
                      <a:round/>
                      <a:headEnd type="none" w="med" len="med"/>
                      <a:tailEnd type="none" w="med" len="med"/>
                    </a:lnR>
                    <a:lnT w="7982" cap="flat" cmpd="sng" algn="ctr">
                      <a:solidFill>
                        <a:srgbClr val="345B85"/>
                      </a:solidFill>
                      <a:prstDash val="solid"/>
                      <a:round/>
                      <a:headEnd type="none" w="med" len="med"/>
                      <a:tailEnd type="none" w="med" len="med"/>
                    </a:lnT>
                    <a:lnB w="7982" cap="flat" cmpd="sng" algn="ctr">
                      <a:solidFill>
                        <a:srgbClr val="345B85"/>
                      </a:solidFill>
                      <a:prstDash val="solid"/>
                      <a:round/>
                      <a:headEnd type="none" w="med" len="med"/>
                      <a:tailEnd type="none" w="med" len="med"/>
                    </a:lnB>
                    <a:solidFill>
                      <a:srgbClr val="FEFEFE"/>
                    </a:solidFill>
                  </a:tcPr>
                </a:tc>
                <a:tc>
                  <a:txBody>
                    <a:bodyPr/>
                    <a:lstStyle/>
                    <a:p>
                      <a:pPr marL="324349" lvl="1" indent="-162174" algn="l">
                        <a:lnSpc>
                          <a:spcPts val="2150"/>
                        </a:lnSpc>
                        <a:buFont typeface="Arial"/>
                        <a:buChar char="•"/>
                        <a:defRPr/>
                      </a:pPr>
                      <a:r>
                        <a:rPr lang="en-US" sz="1792">
                          <a:solidFill>
                            <a:srgbClr val="526986"/>
                          </a:solidFill>
                          <a:latin typeface="Arial 2"/>
                        </a:rPr>
                        <a:t>Relationship with government agencies</a:t>
                      </a:r>
                      <a:endParaRPr lang="en-US" sz="1100"/>
                    </a:p>
                    <a:p>
                      <a:pPr marL="324349" lvl="1" indent="-162174">
                        <a:lnSpc>
                          <a:spcPts val="2150"/>
                        </a:lnSpc>
                        <a:buFont typeface="Arial"/>
                        <a:buChar char="•"/>
                      </a:pPr>
                      <a:r>
                        <a:rPr lang="en-US" sz="1792">
                          <a:solidFill>
                            <a:srgbClr val="526986"/>
                          </a:solidFill>
                          <a:latin typeface="Arial 2"/>
                        </a:rPr>
                        <a:t>Operations taken over/merged Joint ventures</a:t>
                      </a:r>
                    </a:p>
                    <a:p>
                      <a:pPr marL="324349" lvl="1" indent="-162174">
                        <a:lnSpc>
                          <a:spcPts val="2150"/>
                        </a:lnSpc>
                        <a:buFont typeface="Arial"/>
                        <a:buChar char="•"/>
                      </a:pPr>
                      <a:r>
                        <a:rPr lang="en-US" sz="1792">
                          <a:solidFill>
                            <a:srgbClr val="526986"/>
                          </a:solidFill>
                          <a:latin typeface="Arial 2"/>
                        </a:rPr>
                        <a:t> Contractors, consultants, agents, and suppliers</a:t>
                      </a:r>
                    </a:p>
                    <a:p>
                      <a:pPr marL="324349" lvl="1" indent="-162174" algn="l">
                        <a:lnSpc>
                          <a:spcPts val="2150"/>
                        </a:lnSpc>
                        <a:buFont typeface="Arial"/>
                        <a:buChar char="•"/>
                      </a:pPr>
                      <a:r>
                        <a:rPr lang="en-US" sz="1792">
                          <a:solidFill>
                            <a:srgbClr val="526986"/>
                          </a:solidFill>
                          <a:latin typeface="Arial 2"/>
                        </a:rPr>
                        <a:t>Prioritize by potential severity of impacts</a:t>
                      </a:r>
                    </a:p>
                  </a:txBody>
                  <a:tcPr marL="76628" marR="76628" marT="76628" marB="76628" anchor="ctr">
                    <a:lnL w="7982" cap="flat" cmpd="sng" algn="ctr">
                      <a:solidFill>
                        <a:srgbClr val="345B85"/>
                      </a:solidFill>
                      <a:prstDash val="solid"/>
                      <a:round/>
                      <a:headEnd type="none" w="med" len="med"/>
                      <a:tailEnd type="none" w="med" len="med"/>
                    </a:lnL>
                    <a:lnR w="7982" cap="flat" cmpd="sng" algn="ctr">
                      <a:solidFill>
                        <a:srgbClr val="345B85"/>
                      </a:solidFill>
                      <a:prstDash val="solid"/>
                      <a:round/>
                      <a:headEnd type="none" w="med" len="med"/>
                      <a:tailEnd type="none" w="med" len="med"/>
                    </a:lnR>
                    <a:lnT w="7982" cap="flat" cmpd="sng" algn="ctr">
                      <a:solidFill>
                        <a:srgbClr val="345B85"/>
                      </a:solidFill>
                      <a:prstDash val="solid"/>
                      <a:round/>
                      <a:headEnd type="none" w="med" len="med"/>
                      <a:tailEnd type="none" w="med" len="med"/>
                    </a:lnT>
                    <a:lnB w="7982" cap="flat" cmpd="sng" algn="ctr">
                      <a:solidFill>
                        <a:srgbClr val="345B85"/>
                      </a:solidFill>
                      <a:prstDash val="solid"/>
                      <a:round/>
                      <a:headEnd type="none" w="med" len="med"/>
                      <a:tailEnd type="none" w="med" len="med"/>
                    </a:lnB>
                    <a:solidFill>
                      <a:srgbClr val="FEFEFE"/>
                    </a:solidFill>
                  </a:tcPr>
                </a:tc>
                <a:tc>
                  <a:txBody>
                    <a:bodyPr/>
                    <a:lstStyle/>
                    <a:p>
                      <a:pPr marL="324349" lvl="1" indent="-162174" algn="l">
                        <a:lnSpc>
                          <a:spcPts val="2150"/>
                        </a:lnSpc>
                        <a:buFont typeface="Arial"/>
                        <a:buChar char="•"/>
                        <a:defRPr/>
                      </a:pPr>
                      <a:r>
                        <a:rPr lang="en-US" sz="1792">
                          <a:solidFill>
                            <a:srgbClr val="526986"/>
                          </a:solidFill>
                          <a:latin typeface="Arial 2"/>
                        </a:rPr>
                        <a:t>Internal expertise, such as labor unions, existing surveys, Environmental Impact Assessments (EIA)</a:t>
                      </a:r>
                      <a:endParaRPr lang="en-US" sz="1100"/>
                    </a:p>
                    <a:p>
                      <a:pPr marL="324349" lvl="1" indent="-162174" algn="l">
                        <a:lnSpc>
                          <a:spcPts val="2150"/>
                        </a:lnSpc>
                        <a:buFont typeface="Arial"/>
                        <a:buChar char="•"/>
                      </a:pPr>
                      <a:r>
                        <a:rPr lang="en-US" sz="1792">
                          <a:solidFill>
                            <a:srgbClr val="526986"/>
                          </a:solidFill>
                          <a:latin typeface="Arial 2"/>
                        </a:rPr>
                        <a:t>External expertise, such as government, local government, local NGOs, research reports etc. </a:t>
                      </a:r>
                    </a:p>
                  </a:txBody>
                  <a:tcPr marL="76628" marR="76628" marT="76628" marB="76628" anchor="ctr">
                    <a:lnL w="7982" cap="flat" cmpd="sng" algn="ctr">
                      <a:solidFill>
                        <a:srgbClr val="345B85"/>
                      </a:solidFill>
                      <a:prstDash val="solid"/>
                      <a:round/>
                      <a:headEnd type="none" w="med" len="med"/>
                      <a:tailEnd type="none" w="med" len="med"/>
                    </a:lnL>
                    <a:lnR w="7982" cap="flat" cmpd="sng" algn="ctr">
                      <a:solidFill>
                        <a:srgbClr val="345B85"/>
                      </a:solidFill>
                      <a:prstDash val="solid"/>
                      <a:round/>
                      <a:headEnd type="none" w="med" len="med"/>
                      <a:tailEnd type="none" w="med" len="med"/>
                    </a:lnR>
                    <a:lnT w="7982" cap="flat" cmpd="sng" algn="ctr">
                      <a:solidFill>
                        <a:srgbClr val="345B85"/>
                      </a:solidFill>
                      <a:prstDash val="solid"/>
                      <a:round/>
                      <a:headEnd type="none" w="med" len="med"/>
                      <a:tailEnd type="none" w="med" len="med"/>
                    </a:lnT>
                    <a:lnB w="7982" cap="flat" cmpd="sng" algn="ctr">
                      <a:solidFill>
                        <a:srgbClr val="345B85"/>
                      </a:solidFill>
                      <a:prstDash val="solid"/>
                      <a:round/>
                      <a:headEnd type="none" w="med" len="med"/>
                      <a:tailEnd type="none" w="med" len="med"/>
                    </a:lnB>
                    <a:solidFill>
                      <a:srgbClr val="FEFEFE"/>
                    </a:solidFill>
                  </a:tcPr>
                </a:tc>
                <a:tc>
                  <a:txBody>
                    <a:bodyPr/>
                    <a:lstStyle/>
                    <a:p>
                      <a:pPr marL="324349" lvl="1" indent="-162174" algn="l">
                        <a:lnSpc>
                          <a:spcPts val="2150"/>
                        </a:lnSpc>
                        <a:buFont typeface="Arial"/>
                        <a:buChar char="•"/>
                        <a:defRPr/>
                      </a:pPr>
                      <a:r>
                        <a:rPr lang="en-US" sz="1792">
                          <a:solidFill>
                            <a:srgbClr val="526986"/>
                          </a:solidFill>
                          <a:latin typeface="Arial 2"/>
                        </a:rPr>
                        <a:t> Map relevant stakeholders</a:t>
                      </a:r>
                      <a:endParaRPr lang="en-US" sz="1100"/>
                    </a:p>
                    <a:p>
                      <a:pPr marL="324349" lvl="1" indent="-162174" algn="l">
                        <a:lnSpc>
                          <a:spcPts val="2150"/>
                        </a:lnSpc>
                        <a:buFont typeface="Arial"/>
                        <a:buChar char="•"/>
                      </a:pPr>
                      <a:r>
                        <a:rPr lang="en-US" sz="1792">
                          <a:solidFill>
                            <a:srgbClr val="526986"/>
                          </a:solidFill>
                          <a:latin typeface="Arial 2"/>
                        </a:rPr>
                        <a:t>Conduct appropriate and meaningful engagement for each stakeholder group</a:t>
                      </a:r>
                    </a:p>
                  </a:txBody>
                  <a:tcPr marL="76628" marR="76628" marT="76628" marB="76628" anchor="ctr">
                    <a:lnL w="7982" cap="flat" cmpd="sng" algn="ctr">
                      <a:solidFill>
                        <a:srgbClr val="345B85"/>
                      </a:solidFill>
                      <a:prstDash val="solid"/>
                      <a:round/>
                      <a:headEnd type="none" w="med" len="med"/>
                      <a:tailEnd type="none" w="med" len="med"/>
                    </a:lnL>
                    <a:lnR w="7982" cap="flat" cmpd="sng" algn="ctr">
                      <a:solidFill>
                        <a:srgbClr val="345B85"/>
                      </a:solidFill>
                      <a:prstDash val="solid"/>
                      <a:round/>
                      <a:headEnd type="none" w="med" len="med"/>
                      <a:tailEnd type="none" w="med" len="med"/>
                    </a:lnR>
                    <a:lnT w="7982" cap="flat" cmpd="sng" algn="ctr">
                      <a:solidFill>
                        <a:srgbClr val="345B85"/>
                      </a:solidFill>
                      <a:prstDash val="solid"/>
                      <a:round/>
                      <a:headEnd type="none" w="med" len="med"/>
                      <a:tailEnd type="none" w="med" len="med"/>
                    </a:lnT>
                    <a:lnB w="7982" cap="flat" cmpd="sng" algn="ctr">
                      <a:solidFill>
                        <a:srgbClr val="345B85"/>
                      </a:solidFill>
                      <a:prstDash val="solid"/>
                      <a:round/>
                      <a:headEnd type="none" w="med" len="med"/>
                      <a:tailEnd type="none" w="med" len="med"/>
                    </a:lnB>
                    <a:solidFill>
                      <a:srgbClr val="FEFEFE"/>
                    </a:solidFill>
                  </a:tcPr>
                </a:tc>
                <a:extLst>
                  <a:ext uri="{0D108BD9-81ED-4DB2-BD59-A6C34878D82A}">
                    <a16:rowId xmlns:a16="http://schemas.microsoft.com/office/drawing/2014/main" val="10000"/>
                  </a:ext>
                </a:extLst>
              </a:tr>
            </a:tbl>
          </a:graphicData>
        </a:graphic>
      </p:graphicFrame>
      <p:grpSp>
        <p:nvGrpSpPr>
          <p:cNvPr id="4" name="Group 4"/>
          <p:cNvGrpSpPr/>
          <p:nvPr/>
        </p:nvGrpSpPr>
        <p:grpSpPr>
          <a:xfrm>
            <a:off x="12913023" y="2802351"/>
            <a:ext cx="2416983" cy="2417374"/>
            <a:chOff x="0" y="0"/>
            <a:chExt cx="3831382" cy="3832002"/>
          </a:xfrm>
        </p:grpSpPr>
        <p:sp>
          <p:nvSpPr>
            <p:cNvPr id="5" name="Freeform 5"/>
            <p:cNvSpPr/>
            <p:nvPr/>
          </p:nvSpPr>
          <p:spPr>
            <a:xfrm>
              <a:off x="15875" y="15875"/>
              <a:ext cx="3799586" cy="3800221"/>
            </a:xfrm>
            <a:custGeom>
              <a:avLst/>
              <a:gdLst/>
              <a:ahLst/>
              <a:cxnLst/>
              <a:rect l="l" t="t" r="r" b="b"/>
              <a:pathLst>
                <a:path w="3799586" h="3800221">
                  <a:moveTo>
                    <a:pt x="0" y="1900174"/>
                  </a:moveTo>
                  <a:cubicBezTo>
                    <a:pt x="0" y="850773"/>
                    <a:pt x="850519" y="0"/>
                    <a:pt x="1899793" y="0"/>
                  </a:cubicBezTo>
                  <a:cubicBezTo>
                    <a:pt x="2949067" y="0"/>
                    <a:pt x="3799586" y="850773"/>
                    <a:pt x="3799586" y="1900174"/>
                  </a:cubicBezTo>
                  <a:cubicBezTo>
                    <a:pt x="3799586" y="2949575"/>
                    <a:pt x="2949067" y="3800221"/>
                    <a:pt x="1899793" y="3800221"/>
                  </a:cubicBezTo>
                  <a:cubicBezTo>
                    <a:pt x="850519" y="3800221"/>
                    <a:pt x="0" y="2949575"/>
                    <a:pt x="0" y="1900174"/>
                  </a:cubicBezTo>
                  <a:close/>
                </a:path>
              </a:pathLst>
            </a:custGeom>
            <a:solidFill>
              <a:srgbClr val="47A7D6"/>
            </a:solidFill>
          </p:spPr>
        </p:sp>
        <p:sp>
          <p:nvSpPr>
            <p:cNvPr id="6" name="Freeform 6"/>
            <p:cNvSpPr/>
            <p:nvPr/>
          </p:nvSpPr>
          <p:spPr>
            <a:xfrm>
              <a:off x="0" y="0"/>
              <a:ext cx="3831336" cy="3832098"/>
            </a:xfrm>
            <a:custGeom>
              <a:avLst/>
              <a:gdLst/>
              <a:ahLst/>
              <a:cxnLst/>
              <a:rect l="l" t="t" r="r" b="b"/>
              <a:pathLst>
                <a:path w="3831336" h="3832098">
                  <a:moveTo>
                    <a:pt x="0" y="1916049"/>
                  </a:moveTo>
                  <a:cubicBezTo>
                    <a:pt x="0" y="857885"/>
                    <a:pt x="857631" y="0"/>
                    <a:pt x="1915668" y="0"/>
                  </a:cubicBezTo>
                  <a:lnTo>
                    <a:pt x="1915668" y="15875"/>
                  </a:lnTo>
                  <a:lnTo>
                    <a:pt x="1915668" y="0"/>
                  </a:lnTo>
                  <a:cubicBezTo>
                    <a:pt x="2973705" y="0"/>
                    <a:pt x="3831336" y="857885"/>
                    <a:pt x="3831336" y="1916049"/>
                  </a:cubicBezTo>
                  <a:lnTo>
                    <a:pt x="3815461" y="1916049"/>
                  </a:lnTo>
                  <a:lnTo>
                    <a:pt x="3831336" y="1916049"/>
                  </a:lnTo>
                  <a:cubicBezTo>
                    <a:pt x="3831336" y="2974213"/>
                    <a:pt x="2973705" y="3832098"/>
                    <a:pt x="1915668" y="3832098"/>
                  </a:cubicBezTo>
                  <a:lnTo>
                    <a:pt x="1915668" y="3816223"/>
                  </a:lnTo>
                  <a:lnTo>
                    <a:pt x="1915668" y="3832098"/>
                  </a:lnTo>
                  <a:cubicBezTo>
                    <a:pt x="857631" y="3831971"/>
                    <a:pt x="0" y="2974213"/>
                    <a:pt x="0" y="1916049"/>
                  </a:cubicBezTo>
                  <a:lnTo>
                    <a:pt x="15875" y="1916049"/>
                  </a:lnTo>
                  <a:lnTo>
                    <a:pt x="31750" y="1916049"/>
                  </a:lnTo>
                  <a:lnTo>
                    <a:pt x="15875" y="1916049"/>
                  </a:lnTo>
                  <a:lnTo>
                    <a:pt x="0" y="1916049"/>
                  </a:lnTo>
                  <a:moveTo>
                    <a:pt x="31750" y="1916049"/>
                  </a:moveTo>
                  <a:cubicBezTo>
                    <a:pt x="31750" y="1924812"/>
                    <a:pt x="24638" y="1931924"/>
                    <a:pt x="15875" y="1931924"/>
                  </a:cubicBezTo>
                  <a:cubicBezTo>
                    <a:pt x="7112" y="1931924"/>
                    <a:pt x="0" y="1924812"/>
                    <a:pt x="0" y="1916049"/>
                  </a:cubicBezTo>
                  <a:cubicBezTo>
                    <a:pt x="0" y="1907286"/>
                    <a:pt x="7112" y="1900174"/>
                    <a:pt x="15875" y="1900174"/>
                  </a:cubicBezTo>
                  <a:cubicBezTo>
                    <a:pt x="24638" y="1900174"/>
                    <a:pt x="31750" y="1907286"/>
                    <a:pt x="31750" y="1916049"/>
                  </a:cubicBezTo>
                  <a:cubicBezTo>
                    <a:pt x="31750" y="2956687"/>
                    <a:pt x="875284" y="3800348"/>
                    <a:pt x="1915668" y="3800348"/>
                  </a:cubicBezTo>
                  <a:cubicBezTo>
                    <a:pt x="2956052" y="3800348"/>
                    <a:pt x="3799586" y="2956687"/>
                    <a:pt x="3799586" y="1916049"/>
                  </a:cubicBezTo>
                  <a:cubicBezTo>
                    <a:pt x="3799586" y="875411"/>
                    <a:pt x="2956179" y="31750"/>
                    <a:pt x="1915668" y="31750"/>
                  </a:cubicBezTo>
                  <a:lnTo>
                    <a:pt x="1915668" y="15875"/>
                  </a:lnTo>
                  <a:lnTo>
                    <a:pt x="1915668" y="31750"/>
                  </a:lnTo>
                  <a:cubicBezTo>
                    <a:pt x="875284" y="31750"/>
                    <a:pt x="31750" y="875411"/>
                    <a:pt x="31750" y="1916049"/>
                  </a:cubicBezTo>
                  <a:close/>
                </a:path>
              </a:pathLst>
            </a:custGeom>
            <a:solidFill>
              <a:srgbClr val="FBFEFD"/>
            </a:solidFill>
          </p:spPr>
        </p:sp>
      </p:grpSp>
      <p:grpSp>
        <p:nvGrpSpPr>
          <p:cNvPr id="7" name="Group 7"/>
          <p:cNvGrpSpPr/>
          <p:nvPr/>
        </p:nvGrpSpPr>
        <p:grpSpPr>
          <a:xfrm>
            <a:off x="12992752" y="2882067"/>
            <a:ext cx="2257526" cy="2257523"/>
            <a:chOff x="0" y="0"/>
            <a:chExt cx="3578612" cy="3578608"/>
          </a:xfrm>
        </p:grpSpPr>
        <p:sp>
          <p:nvSpPr>
            <p:cNvPr id="8" name="Freeform 8"/>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EBF8FB">
                <a:alpha val="89804"/>
              </a:srgbClr>
            </a:solidFill>
          </p:spPr>
        </p:sp>
        <p:sp>
          <p:nvSpPr>
            <p:cNvPr id="9" name="Freeform 9"/>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7A7D6"/>
            </a:solidFill>
          </p:spPr>
        </p:sp>
      </p:grpSp>
      <p:sp>
        <p:nvSpPr>
          <p:cNvPr id="10" name="TextBox 10"/>
          <p:cNvSpPr txBox="1"/>
          <p:nvPr/>
        </p:nvSpPr>
        <p:spPr>
          <a:xfrm>
            <a:off x="13327259" y="3207410"/>
            <a:ext cx="1588513" cy="1232953"/>
          </a:xfrm>
          <a:prstGeom prst="rect">
            <a:avLst/>
          </a:prstGeom>
        </p:spPr>
        <p:txBody>
          <a:bodyPr lIns="0" tIns="0" rIns="0" bIns="0" rtlCol="0" anchor="t">
            <a:spAutoFit/>
          </a:bodyPr>
          <a:lstStyle/>
          <a:p>
            <a:pPr algn="ctr">
              <a:lnSpc>
                <a:spcPts val="1907"/>
              </a:lnSpc>
            </a:pPr>
            <a:r>
              <a:rPr lang="en-US" sz="1766">
                <a:solidFill>
                  <a:srgbClr val="17396C"/>
                </a:solidFill>
                <a:latin typeface="Arial 1"/>
              </a:rPr>
              <a:t>5. Consultation </a:t>
            </a:r>
          </a:p>
          <a:p>
            <a:pPr algn="ctr">
              <a:lnSpc>
                <a:spcPts val="1907"/>
              </a:lnSpc>
            </a:pPr>
            <a:r>
              <a:rPr lang="en-US" sz="1766">
                <a:solidFill>
                  <a:srgbClr val="17396C"/>
                </a:solidFill>
                <a:latin typeface="Arial 1"/>
              </a:rPr>
              <a:t>of affected </a:t>
            </a:r>
          </a:p>
          <a:p>
            <a:pPr algn="ctr">
              <a:lnSpc>
                <a:spcPts val="1907"/>
              </a:lnSpc>
            </a:pPr>
            <a:r>
              <a:rPr lang="en-US" sz="1766">
                <a:solidFill>
                  <a:srgbClr val="17396C"/>
                </a:solidFill>
                <a:latin typeface="Arial 1"/>
              </a:rPr>
              <a:t>stakeholders </a:t>
            </a:r>
          </a:p>
          <a:p>
            <a:pPr algn="ctr">
              <a:lnSpc>
                <a:spcPts val="1907"/>
              </a:lnSpc>
            </a:pPr>
            <a:endParaRPr lang="en-US" sz="1766">
              <a:solidFill>
                <a:srgbClr val="17396C"/>
              </a:solidFill>
              <a:latin typeface="Arial 1"/>
            </a:endParaRPr>
          </a:p>
        </p:txBody>
      </p:sp>
      <p:grpSp>
        <p:nvGrpSpPr>
          <p:cNvPr id="11" name="Group 11"/>
          <p:cNvGrpSpPr/>
          <p:nvPr/>
        </p:nvGrpSpPr>
        <p:grpSpPr>
          <a:xfrm rot="2700000">
            <a:off x="10183740" y="2802476"/>
            <a:ext cx="2416705" cy="2416705"/>
            <a:chOff x="0" y="0"/>
            <a:chExt cx="3830942" cy="3830942"/>
          </a:xfrm>
        </p:grpSpPr>
        <p:sp>
          <p:nvSpPr>
            <p:cNvPr id="12" name="Freeform 12"/>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5EB0D8"/>
            </a:solidFill>
          </p:spPr>
        </p:sp>
        <p:sp>
          <p:nvSpPr>
            <p:cNvPr id="13" name="Freeform 13"/>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14" name="Group 14"/>
          <p:cNvGrpSpPr/>
          <p:nvPr/>
        </p:nvGrpSpPr>
        <p:grpSpPr>
          <a:xfrm>
            <a:off x="10265243" y="2882277"/>
            <a:ext cx="2257526" cy="2257523"/>
            <a:chOff x="0" y="0"/>
            <a:chExt cx="3578612" cy="3578608"/>
          </a:xfrm>
        </p:grpSpPr>
        <p:sp>
          <p:nvSpPr>
            <p:cNvPr id="15" name="Freeform 15"/>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6" name="Freeform 16"/>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sp>
        <p:nvSpPr>
          <p:cNvPr id="17" name="TextBox 17"/>
          <p:cNvSpPr txBox="1"/>
          <p:nvPr/>
        </p:nvSpPr>
        <p:spPr>
          <a:xfrm>
            <a:off x="10599112" y="3207410"/>
            <a:ext cx="1588513" cy="754349"/>
          </a:xfrm>
          <a:prstGeom prst="rect">
            <a:avLst/>
          </a:prstGeom>
        </p:spPr>
        <p:txBody>
          <a:bodyPr lIns="0" tIns="0" rIns="0" bIns="0" rtlCol="0" anchor="t">
            <a:spAutoFit/>
          </a:bodyPr>
          <a:lstStyle/>
          <a:p>
            <a:pPr algn="ctr">
              <a:lnSpc>
                <a:spcPts val="1907"/>
              </a:lnSpc>
            </a:pPr>
            <a:r>
              <a:rPr lang="en-US" sz="1766">
                <a:solidFill>
                  <a:srgbClr val="17396C"/>
                </a:solidFill>
                <a:latin typeface="Arial 1"/>
              </a:rPr>
              <a:t>4. Utilization of </a:t>
            </a:r>
          </a:p>
          <a:p>
            <a:pPr algn="ctr">
              <a:lnSpc>
                <a:spcPts val="1907"/>
              </a:lnSpc>
            </a:pPr>
            <a:r>
              <a:rPr lang="en-US" sz="1766">
                <a:solidFill>
                  <a:srgbClr val="17396C"/>
                </a:solidFill>
                <a:latin typeface="Arial 1"/>
              </a:rPr>
              <a:t>expertise</a:t>
            </a:r>
          </a:p>
        </p:txBody>
      </p:sp>
      <p:grpSp>
        <p:nvGrpSpPr>
          <p:cNvPr id="18" name="Group 18"/>
          <p:cNvGrpSpPr/>
          <p:nvPr/>
        </p:nvGrpSpPr>
        <p:grpSpPr>
          <a:xfrm rot="2700000">
            <a:off x="7707696" y="2802476"/>
            <a:ext cx="2416705" cy="2416705"/>
            <a:chOff x="0" y="0"/>
            <a:chExt cx="3830942" cy="3830942"/>
          </a:xfrm>
        </p:grpSpPr>
        <p:sp>
          <p:nvSpPr>
            <p:cNvPr id="19" name="Freeform 19"/>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84D1ED"/>
            </a:solidFill>
          </p:spPr>
        </p:sp>
        <p:sp>
          <p:nvSpPr>
            <p:cNvPr id="20" name="Freeform 20"/>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1" name="Group 21"/>
          <p:cNvGrpSpPr/>
          <p:nvPr/>
        </p:nvGrpSpPr>
        <p:grpSpPr>
          <a:xfrm>
            <a:off x="7787923" y="2882277"/>
            <a:ext cx="2257526" cy="2257523"/>
            <a:chOff x="0" y="0"/>
            <a:chExt cx="3578612" cy="3578608"/>
          </a:xfrm>
        </p:grpSpPr>
        <p:sp>
          <p:nvSpPr>
            <p:cNvPr id="22" name="Freeform 22"/>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3" name="Freeform 23"/>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4" name="TextBox 24"/>
          <p:cNvSpPr txBox="1"/>
          <p:nvPr/>
        </p:nvSpPr>
        <p:spPr>
          <a:xfrm>
            <a:off x="8121792" y="3207410"/>
            <a:ext cx="1588513" cy="754349"/>
          </a:xfrm>
          <a:prstGeom prst="rect">
            <a:avLst/>
          </a:prstGeom>
        </p:spPr>
        <p:txBody>
          <a:bodyPr lIns="0" tIns="0" rIns="0" bIns="0" rtlCol="0" anchor="t">
            <a:spAutoFit/>
          </a:bodyPr>
          <a:lstStyle/>
          <a:p>
            <a:pPr algn="ctr">
              <a:lnSpc>
                <a:spcPts val="1907"/>
              </a:lnSpc>
            </a:pPr>
            <a:r>
              <a:rPr lang="en-US" sz="1766">
                <a:solidFill>
                  <a:srgbClr val="17396C"/>
                </a:solidFill>
                <a:latin typeface="Arial 1"/>
              </a:rPr>
              <a:t>3. Review </a:t>
            </a:r>
          </a:p>
          <a:p>
            <a:pPr algn="ctr">
              <a:lnSpc>
                <a:spcPts val="1907"/>
              </a:lnSpc>
            </a:pPr>
            <a:r>
              <a:rPr lang="en-US" sz="1766">
                <a:solidFill>
                  <a:srgbClr val="17396C"/>
                </a:solidFill>
                <a:latin typeface="Arial 1"/>
              </a:rPr>
              <a:t>business </a:t>
            </a:r>
          </a:p>
          <a:p>
            <a:pPr algn="ctr">
              <a:lnSpc>
                <a:spcPts val="1907"/>
              </a:lnSpc>
            </a:pPr>
            <a:r>
              <a:rPr lang="en-US" sz="1766">
                <a:solidFill>
                  <a:srgbClr val="17396C"/>
                </a:solidFill>
                <a:latin typeface="Arial 1"/>
              </a:rPr>
              <a:t>relationships</a:t>
            </a:r>
          </a:p>
        </p:txBody>
      </p:sp>
      <p:grpSp>
        <p:nvGrpSpPr>
          <p:cNvPr id="25" name="Group 25"/>
          <p:cNvGrpSpPr/>
          <p:nvPr/>
        </p:nvGrpSpPr>
        <p:grpSpPr>
          <a:xfrm rot="2700000">
            <a:off x="5230376" y="2802476"/>
            <a:ext cx="2416705" cy="2416705"/>
            <a:chOff x="0" y="0"/>
            <a:chExt cx="3830942" cy="3830942"/>
          </a:xfrm>
        </p:grpSpPr>
        <p:sp>
          <p:nvSpPr>
            <p:cNvPr id="26" name="Freeform 26"/>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AFE3F6"/>
            </a:solidFill>
          </p:spPr>
        </p:sp>
        <p:sp>
          <p:nvSpPr>
            <p:cNvPr id="27" name="Freeform 27"/>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8" name="Group 28"/>
          <p:cNvGrpSpPr/>
          <p:nvPr/>
        </p:nvGrpSpPr>
        <p:grpSpPr>
          <a:xfrm>
            <a:off x="5310603" y="2882277"/>
            <a:ext cx="2257526" cy="2257523"/>
            <a:chOff x="0" y="0"/>
            <a:chExt cx="3578612" cy="3578608"/>
          </a:xfrm>
        </p:grpSpPr>
        <p:sp>
          <p:nvSpPr>
            <p:cNvPr id="29" name="Freeform 29"/>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30" name="Freeform 30"/>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ABB6C4"/>
            </a:solidFill>
          </p:spPr>
        </p:sp>
      </p:grpSp>
      <p:sp>
        <p:nvSpPr>
          <p:cNvPr id="31" name="TextBox 31"/>
          <p:cNvSpPr txBox="1"/>
          <p:nvPr/>
        </p:nvSpPr>
        <p:spPr>
          <a:xfrm>
            <a:off x="5645748" y="3207410"/>
            <a:ext cx="1588513" cy="1232953"/>
          </a:xfrm>
          <a:prstGeom prst="rect">
            <a:avLst/>
          </a:prstGeom>
        </p:spPr>
        <p:txBody>
          <a:bodyPr lIns="0" tIns="0" rIns="0" bIns="0" rtlCol="0" anchor="t">
            <a:spAutoFit/>
          </a:bodyPr>
          <a:lstStyle/>
          <a:p>
            <a:pPr algn="ctr">
              <a:lnSpc>
                <a:spcPts val="1907"/>
              </a:lnSpc>
            </a:pPr>
            <a:r>
              <a:rPr lang="en-US" sz="1766">
                <a:solidFill>
                  <a:srgbClr val="17396C"/>
                </a:solidFill>
                <a:latin typeface="Arial 1"/>
              </a:rPr>
              <a:t>2. Consideration </a:t>
            </a:r>
          </a:p>
          <a:p>
            <a:pPr algn="ctr">
              <a:lnSpc>
                <a:spcPts val="1907"/>
              </a:lnSpc>
            </a:pPr>
            <a:r>
              <a:rPr lang="en-US" sz="1766">
                <a:solidFill>
                  <a:srgbClr val="17396C"/>
                </a:solidFill>
                <a:latin typeface="Arial 1"/>
              </a:rPr>
              <a:t>of business </a:t>
            </a:r>
          </a:p>
          <a:p>
            <a:pPr algn="ctr">
              <a:lnSpc>
                <a:spcPts val="1907"/>
              </a:lnSpc>
            </a:pPr>
            <a:r>
              <a:rPr lang="en-US" sz="1766">
                <a:solidFill>
                  <a:srgbClr val="17396C"/>
                </a:solidFill>
                <a:latin typeface="Arial 1"/>
              </a:rPr>
              <a:t>context </a:t>
            </a:r>
          </a:p>
          <a:p>
            <a:pPr algn="ctr">
              <a:lnSpc>
                <a:spcPts val="1907"/>
              </a:lnSpc>
            </a:pPr>
            <a:endParaRPr lang="en-US" sz="1766">
              <a:solidFill>
                <a:srgbClr val="17396C"/>
              </a:solidFill>
              <a:latin typeface="Arial 1"/>
            </a:endParaRPr>
          </a:p>
        </p:txBody>
      </p:sp>
      <p:grpSp>
        <p:nvGrpSpPr>
          <p:cNvPr id="32" name="Group 32"/>
          <p:cNvGrpSpPr/>
          <p:nvPr/>
        </p:nvGrpSpPr>
        <p:grpSpPr>
          <a:xfrm rot="2700000">
            <a:off x="2753056" y="2802476"/>
            <a:ext cx="2416705" cy="2416705"/>
            <a:chOff x="0" y="0"/>
            <a:chExt cx="3830942" cy="3830942"/>
          </a:xfrm>
        </p:grpSpPr>
        <p:sp>
          <p:nvSpPr>
            <p:cNvPr id="33" name="Freeform 33"/>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CBEDF9"/>
            </a:solidFill>
          </p:spPr>
        </p:sp>
        <p:sp>
          <p:nvSpPr>
            <p:cNvPr id="34" name="Freeform 34"/>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35" name="Group 35"/>
          <p:cNvGrpSpPr/>
          <p:nvPr/>
        </p:nvGrpSpPr>
        <p:grpSpPr>
          <a:xfrm>
            <a:off x="2833284" y="2882277"/>
            <a:ext cx="2257526" cy="2257523"/>
            <a:chOff x="0" y="0"/>
            <a:chExt cx="3578612" cy="3578608"/>
          </a:xfrm>
        </p:grpSpPr>
        <p:sp>
          <p:nvSpPr>
            <p:cNvPr id="36" name="Freeform 36"/>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37" name="Freeform 37"/>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38" name="TextBox 38"/>
          <p:cNvSpPr txBox="1"/>
          <p:nvPr/>
        </p:nvSpPr>
        <p:spPr>
          <a:xfrm>
            <a:off x="3141347" y="3377532"/>
            <a:ext cx="1588513" cy="584227"/>
          </a:xfrm>
          <a:prstGeom prst="rect">
            <a:avLst/>
          </a:prstGeom>
        </p:spPr>
        <p:txBody>
          <a:bodyPr lIns="0" tIns="0" rIns="0" bIns="0" rtlCol="0" anchor="t">
            <a:spAutoFit/>
          </a:bodyPr>
          <a:lstStyle/>
          <a:p>
            <a:pPr algn="ctr">
              <a:lnSpc>
                <a:spcPts val="2261"/>
              </a:lnSpc>
            </a:pPr>
            <a:r>
              <a:rPr lang="en-US" sz="2094">
                <a:solidFill>
                  <a:srgbClr val="17396C"/>
                </a:solidFill>
                <a:latin typeface="Arial 1"/>
              </a:rPr>
              <a:t>1. Scope of assessment </a:t>
            </a:r>
          </a:p>
        </p:txBody>
      </p:sp>
      <p:sp>
        <p:nvSpPr>
          <p:cNvPr id="39" name="Freeform 39"/>
          <p:cNvSpPr/>
          <p:nvPr/>
        </p:nvSpPr>
        <p:spPr>
          <a:xfrm rot="5400000">
            <a:off x="8834903" y="809968"/>
            <a:ext cx="869020" cy="956280"/>
          </a:xfrm>
          <a:custGeom>
            <a:avLst/>
            <a:gdLst/>
            <a:ahLst/>
            <a:cxnLst/>
            <a:rect l="l" t="t" r="r" b="b"/>
            <a:pathLst>
              <a:path w="869020" h="956280">
                <a:moveTo>
                  <a:pt x="0" y="0"/>
                </a:moveTo>
                <a:lnTo>
                  <a:pt x="869020" y="0"/>
                </a:lnTo>
                <a:lnTo>
                  <a:pt x="869020" y="956280"/>
                </a:lnTo>
                <a:lnTo>
                  <a:pt x="0" y="956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0" name="Group 40"/>
          <p:cNvGrpSpPr/>
          <p:nvPr/>
        </p:nvGrpSpPr>
        <p:grpSpPr>
          <a:xfrm>
            <a:off x="9144000" y="9710823"/>
            <a:ext cx="9144000" cy="572824"/>
            <a:chOff x="0" y="0"/>
            <a:chExt cx="21473312" cy="1345192"/>
          </a:xfrm>
        </p:grpSpPr>
        <p:sp>
          <p:nvSpPr>
            <p:cNvPr id="41" name="Freeform 41"/>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42" name="TextBox 42"/>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43" name="Group 43"/>
          <p:cNvGrpSpPr/>
          <p:nvPr/>
        </p:nvGrpSpPr>
        <p:grpSpPr>
          <a:xfrm>
            <a:off x="0" y="9710823"/>
            <a:ext cx="9144000" cy="576177"/>
            <a:chOff x="0" y="0"/>
            <a:chExt cx="21473312" cy="1353065"/>
          </a:xfrm>
        </p:grpSpPr>
        <p:sp>
          <p:nvSpPr>
            <p:cNvPr id="44" name="Freeform 44"/>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45" name="TextBox 45"/>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96713" y="-3598164"/>
            <a:ext cx="9494573" cy="17483329"/>
          </a:xfrm>
          <a:custGeom>
            <a:avLst/>
            <a:gdLst/>
            <a:ahLst/>
            <a:cxnLst/>
            <a:rect l="l" t="t" r="r" b="b"/>
            <a:pathLst>
              <a:path w="9494573" h="17483329">
                <a:moveTo>
                  <a:pt x="0" y="0"/>
                </a:moveTo>
                <a:lnTo>
                  <a:pt x="9494574" y="0"/>
                </a:lnTo>
                <a:lnTo>
                  <a:pt x="9494574" y="17483328"/>
                </a:lnTo>
                <a:lnTo>
                  <a:pt x="0" y="17483328"/>
                </a:lnTo>
                <a:lnTo>
                  <a:pt x="0" y="0"/>
                </a:lnTo>
                <a:close/>
              </a:path>
            </a:pathLst>
          </a:custGeom>
          <a:blipFill>
            <a:blip r:embed="rId2">
              <a:extLst>
                <a:ext uri="{96DAC541-7B7A-43D3-8B79-37D633B846F1}">
                  <asvg:svgBlip xmlns:asvg="http://schemas.microsoft.com/office/drawing/2016/SVG/main" r:embed="rId3"/>
                </a:ext>
              </a:extLst>
            </a:blip>
            <a:stretch>
              <a:fillRect l="-44648" t="-815" r="-1588" b="-663"/>
            </a:stretch>
          </a:blipFill>
        </p:spPr>
      </p:sp>
      <p:sp>
        <p:nvSpPr>
          <p:cNvPr id="3" name="TextBox 3"/>
          <p:cNvSpPr txBox="1"/>
          <p:nvPr/>
        </p:nvSpPr>
        <p:spPr>
          <a:xfrm>
            <a:off x="872568" y="4722236"/>
            <a:ext cx="16542864" cy="1861703"/>
          </a:xfrm>
          <a:prstGeom prst="rect">
            <a:avLst/>
          </a:prstGeom>
        </p:spPr>
        <p:txBody>
          <a:bodyPr lIns="0" tIns="0" rIns="0" bIns="0" rtlCol="0" anchor="t">
            <a:spAutoFit/>
          </a:bodyPr>
          <a:lstStyle/>
          <a:p>
            <a:pPr algn="ctr">
              <a:lnSpc>
                <a:spcPts val="7036"/>
              </a:lnSpc>
            </a:pPr>
            <a:r>
              <a:rPr lang="en-US" sz="7329" spc="520">
                <a:solidFill>
                  <a:srgbClr val="FFFFFF"/>
                </a:solidFill>
                <a:latin typeface="Arial 1"/>
              </a:rPr>
              <a:t>HUMAN RIGHTS</a:t>
            </a:r>
          </a:p>
          <a:p>
            <a:pPr algn="ctr">
              <a:lnSpc>
                <a:spcPts val="7036"/>
              </a:lnSpc>
            </a:pPr>
            <a:r>
              <a:rPr lang="en-US" sz="7329" spc="523">
                <a:solidFill>
                  <a:srgbClr val="FFFFFF"/>
                </a:solidFill>
                <a:latin typeface="Arial 1"/>
              </a:rPr>
              <a:t>DUE DILIGENCE</a:t>
            </a:r>
          </a:p>
        </p:txBody>
      </p:sp>
      <p:sp>
        <p:nvSpPr>
          <p:cNvPr id="4" name="TextBox 4"/>
          <p:cNvSpPr txBox="1"/>
          <p:nvPr/>
        </p:nvSpPr>
        <p:spPr>
          <a:xfrm>
            <a:off x="6460786" y="2488907"/>
            <a:ext cx="5366427" cy="1074877"/>
          </a:xfrm>
          <a:prstGeom prst="rect">
            <a:avLst/>
          </a:prstGeom>
        </p:spPr>
        <p:txBody>
          <a:bodyPr lIns="0" tIns="0" rIns="0" bIns="0" rtlCol="0" anchor="t">
            <a:spAutoFit/>
          </a:bodyPr>
          <a:lstStyle/>
          <a:p>
            <a:pPr marL="0" lvl="0" indent="0" algn="ctr">
              <a:lnSpc>
                <a:spcPts val="8177"/>
              </a:lnSpc>
              <a:spcBef>
                <a:spcPct val="0"/>
              </a:spcBef>
            </a:pPr>
            <a:r>
              <a:rPr lang="en-US" sz="6929" spc="577">
                <a:solidFill>
                  <a:srgbClr val="9AC97B"/>
                </a:solidFill>
                <a:latin typeface="Arial 1 Bold"/>
              </a:rPr>
              <a:t>SECTION 3</a:t>
            </a:r>
          </a:p>
        </p:txBody>
      </p:sp>
      <p:sp>
        <p:nvSpPr>
          <p:cNvPr id="5" name="AutoShape 5"/>
          <p:cNvSpPr/>
          <p:nvPr/>
        </p:nvSpPr>
        <p:spPr>
          <a:xfrm>
            <a:off x="6460786" y="3563784"/>
            <a:ext cx="5366427" cy="0"/>
          </a:xfrm>
          <a:prstGeom prst="line">
            <a:avLst/>
          </a:prstGeom>
          <a:ln w="85725" cap="rnd">
            <a:solidFill>
              <a:srgbClr val="9AC97B"/>
            </a:solidFill>
            <a:prstDash val="solid"/>
            <a:headEnd type="none" w="sm" len="sm"/>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9144000" y="9710823"/>
            <a:ext cx="9144000" cy="572824"/>
            <a:chOff x="0" y="0"/>
            <a:chExt cx="21473312" cy="1345192"/>
          </a:xfrm>
        </p:grpSpPr>
        <p:sp>
          <p:nvSpPr>
            <p:cNvPr id="3" name="Freeform 3"/>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4" name="TextBox 4"/>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5" name="Group 5"/>
          <p:cNvGrpSpPr/>
          <p:nvPr/>
        </p:nvGrpSpPr>
        <p:grpSpPr>
          <a:xfrm>
            <a:off x="0" y="9710823"/>
            <a:ext cx="9144000" cy="576177"/>
            <a:chOff x="0" y="0"/>
            <a:chExt cx="21473312" cy="1353065"/>
          </a:xfrm>
        </p:grpSpPr>
        <p:sp>
          <p:nvSpPr>
            <p:cNvPr id="6" name="Freeform 6"/>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7" name="TextBox 7"/>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
        <p:nvSpPr>
          <p:cNvPr id="8" name="TextBox 8"/>
          <p:cNvSpPr txBox="1"/>
          <p:nvPr/>
        </p:nvSpPr>
        <p:spPr>
          <a:xfrm>
            <a:off x="2781280" y="1574789"/>
            <a:ext cx="13243880" cy="604881"/>
          </a:xfrm>
          <a:prstGeom prst="rect">
            <a:avLst/>
          </a:prstGeom>
        </p:spPr>
        <p:txBody>
          <a:bodyPr lIns="0" tIns="0" rIns="0" bIns="0" rtlCol="0" anchor="t">
            <a:spAutoFit/>
          </a:bodyPr>
          <a:lstStyle/>
          <a:p>
            <a:pPr algn="ctr">
              <a:lnSpc>
                <a:spcPts val="4352"/>
              </a:lnSpc>
            </a:pPr>
            <a:r>
              <a:rPr lang="en-US" sz="4533">
                <a:solidFill>
                  <a:srgbClr val="193C6A"/>
                </a:solidFill>
                <a:latin typeface="Arial 2"/>
              </a:rPr>
              <a:t>Examples of human rights impacts in Viet Nam</a:t>
            </a:r>
          </a:p>
        </p:txBody>
      </p:sp>
      <p:graphicFrame>
        <p:nvGraphicFramePr>
          <p:cNvPr id="9" name="Table 9"/>
          <p:cNvGraphicFramePr>
            <a:graphicFrameLocks noGrp="1"/>
          </p:cNvGraphicFramePr>
          <p:nvPr/>
        </p:nvGraphicFramePr>
        <p:xfrm>
          <a:off x="3194685" y="4895184"/>
          <a:ext cx="11825511" cy="4022774"/>
        </p:xfrm>
        <a:graphic>
          <a:graphicData uri="http://schemas.openxmlformats.org/drawingml/2006/table">
            <a:tbl>
              <a:tblPr/>
              <a:tblGrid>
                <a:gridCol w="2407942">
                  <a:extLst>
                    <a:ext uri="{9D8B030D-6E8A-4147-A177-3AD203B41FA5}">
                      <a16:colId xmlns:a16="http://schemas.microsoft.com/office/drawing/2014/main" val="20000"/>
                    </a:ext>
                  </a:extLst>
                </a:gridCol>
                <a:gridCol w="2411841">
                  <a:extLst>
                    <a:ext uri="{9D8B030D-6E8A-4147-A177-3AD203B41FA5}">
                      <a16:colId xmlns:a16="http://schemas.microsoft.com/office/drawing/2014/main" val="20001"/>
                    </a:ext>
                  </a:extLst>
                </a:gridCol>
                <a:gridCol w="2411841">
                  <a:extLst>
                    <a:ext uri="{9D8B030D-6E8A-4147-A177-3AD203B41FA5}">
                      <a16:colId xmlns:a16="http://schemas.microsoft.com/office/drawing/2014/main" val="20002"/>
                    </a:ext>
                  </a:extLst>
                </a:gridCol>
                <a:gridCol w="2341059">
                  <a:extLst>
                    <a:ext uri="{9D8B030D-6E8A-4147-A177-3AD203B41FA5}">
                      <a16:colId xmlns:a16="http://schemas.microsoft.com/office/drawing/2014/main" val="20003"/>
                    </a:ext>
                  </a:extLst>
                </a:gridCol>
                <a:gridCol w="2252828">
                  <a:extLst>
                    <a:ext uri="{9D8B030D-6E8A-4147-A177-3AD203B41FA5}">
                      <a16:colId xmlns:a16="http://schemas.microsoft.com/office/drawing/2014/main" val="20004"/>
                    </a:ext>
                  </a:extLst>
                </a:gridCol>
              </a:tblGrid>
              <a:tr h="3924504">
                <a:tc>
                  <a:txBody>
                    <a:bodyPr/>
                    <a:lstStyle/>
                    <a:p>
                      <a:pPr algn="l">
                        <a:lnSpc>
                          <a:spcPts val="1754"/>
                        </a:lnSpc>
                        <a:defRPr/>
                      </a:pPr>
                      <a:r>
                        <a:rPr lang="en-US" sz="1461">
                          <a:solidFill>
                            <a:srgbClr val="526986"/>
                          </a:solidFill>
                          <a:latin typeface="Arial 2"/>
                        </a:rPr>
                        <a:t>Four factors could result child-labour: </a:t>
                      </a:r>
                      <a:endParaRPr lang="en-US" sz="1100"/>
                    </a:p>
                    <a:p>
                      <a:pPr marL="315574" lvl="1" indent="-157787">
                        <a:lnSpc>
                          <a:spcPts val="1754"/>
                        </a:lnSpc>
                        <a:buFont typeface="Arial"/>
                        <a:buChar char="•"/>
                      </a:pPr>
                      <a:r>
                        <a:rPr lang="en-US" sz="1461">
                          <a:solidFill>
                            <a:srgbClr val="526986"/>
                          </a:solidFill>
                          <a:latin typeface="Arial 2"/>
                        </a:rPr>
                        <a:t>Underage labour</a:t>
                      </a:r>
                    </a:p>
                    <a:p>
                      <a:pPr marL="315574" lvl="1" indent="-157787">
                        <a:lnSpc>
                          <a:spcPts val="1754"/>
                        </a:lnSpc>
                        <a:buFont typeface="Arial"/>
                        <a:buChar char="•"/>
                      </a:pPr>
                      <a:r>
                        <a:rPr lang="en-US" sz="1461">
                          <a:solidFill>
                            <a:srgbClr val="526986"/>
                          </a:solidFill>
                          <a:latin typeface="Arial 2"/>
                        </a:rPr>
                        <a:t>Prohibited works</a:t>
                      </a:r>
                    </a:p>
                    <a:p>
                      <a:pPr marL="315574" lvl="1" indent="-157787">
                        <a:lnSpc>
                          <a:spcPts val="1754"/>
                        </a:lnSpc>
                        <a:buFont typeface="Arial"/>
                        <a:buChar char="•"/>
                      </a:pPr>
                      <a:r>
                        <a:rPr lang="en-US" sz="1461">
                          <a:solidFill>
                            <a:srgbClr val="526986"/>
                          </a:solidFill>
                          <a:latin typeface="Arial 2"/>
                        </a:rPr>
                        <a:t>Dangerous, heavy and hazardous working conditions</a:t>
                      </a:r>
                    </a:p>
                    <a:p>
                      <a:pPr marL="315574" lvl="1" indent="-157787">
                        <a:lnSpc>
                          <a:spcPts val="1754"/>
                        </a:lnSpc>
                        <a:buFont typeface="Arial"/>
                        <a:buChar char="•"/>
                      </a:pPr>
                      <a:r>
                        <a:rPr lang="en-US" sz="1461">
                          <a:solidFill>
                            <a:srgbClr val="526986"/>
                          </a:solidFill>
                          <a:latin typeface="Arial 2"/>
                        </a:rPr>
                        <a:t>Excessive working hours</a:t>
                      </a:r>
                    </a:p>
                    <a:p>
                      <a:pPr>
                        <a:lnSpc>
                          <a:spcPts val="1754"/>
                        </a:lnSpc>
                      </a:pPr>
                      <a:r>
                        <a:rPr lang="en-US" sz="1461">
                          <a:solidFill>
                            <a:srgbClr val="526986"/>
                          </a:solidFill>
                          <a:latin typeface="Arial 2"/>
                        </a:rPr>
                        <a:t>Vietnam has around 1 million child labour</a:t>
                      </a:r>
                    </a:p>
                    <a:p>
                      <a:pPr>
                        <a:lnSpc>
                          <a:spcPts val="1754"/>
                        </a:lnSpc>
                      </a:pPr>
                      <a:r>
                        <a:rPr lang="en-US" sz="1461">
                          <a:solidFill>
                            <a:srgbClr val="526986"/>
                          </a:solidFill>
                          <a:latin typeface="Arial 2"/>
                        </a:rPr>
                        <a:t>Note: research more for the definition of child labour in the website of ILO</a:t>
                      </a:r>
                    </a:p>
                    <a:p>
                      <a:pPr algn="l">
                        <a:lnSpc>
                          <a:spcPts val="1754"/>
                        </a:lnSpc>
                      </a:pPr>
                      <a:endParaRPr lang="en-US" sz="1461">
                        <a:solidFill>
                          <a:srgbClr val="526986"/>
                        </a:solidFill>
                        <a:latin typeface="Arial 2"/>
                      </a:endParaRPr>
                    </a:p>
                  </a:txBody>
                  <a:tcPr marL="75748" marR="75748" marT="75748" marB="75748" anchor="ctr">
                    <a:lnL w="7689" cap="flat" cmpd="sng" algn="ctr">
                      <a:solidFill>
                        <a:srgbClr val="345B85"/>
                      </a:solidFill>
                      <a:prstDash val="solid"/>
                      <a:round/>
                      <a:headEnd type="none" w="med" len="med"/>
                      <a:tailEnd type="none" w="med" len="med"/>
                    </a:lnL>
                    <a:lnR w="7689" cap="flat" cmpd="sng" algn="ctr">
                      <a:solidFill>
                        <a:srgbClr val="345B85"/>
                      </a:solidFill>
                      <a:prstDash val="solid"/>
                      <a:round/>
                      <a:headEnd type="none" w="med" len="med"/>
                      <a:tailEnd type="none" w="med" len="med"/>
                    </a:lnR>
                    <a:lnT w="7689" cap="flat" cmpd="sng" algn="ctr">
                      <a:solidFill>
                        <a:srgbClr val="345B85"/>
                      </a:solidFill>
                      <a:prstDash val="solid"/>
                      <a:round/>
                      <a:headEnd type="none" w="med" len="med"/>
                      <a:tailEnd type="none" w="med" len="med"/>
                    </a:lnT>
                    <a:lnB w="7689" cap="flat" cmpd="sng" algn="ctr">
                      <a:solidFill>
                        <a:srgbClr val="345B85"/>
                      </a:solidFill>
                      <a:prstDash val="solid"/>
                      <a:round/>
                      <a:headEnd type="none" w="med" len="med"/>
                      <a:tailEnd type="none" w="med" len="med"/>
                    </a:lnB>
                    <a:solidFill>
                      <a:srgbClr val="FEFEFE"/>
                    </a:solidFill>
                  </a:tcPr>
                </a:tc>
                <a:tc>
                  <a:txBody>
                    <a:bodyPr/>
                    <a:lstStyle/>
                    <a:p>
                      <a:pPr algn="l">
                        <a:lnSpc>
                          <a:spcPts val="1754"/>
                        </a:lnSpc>
                        <a:defRPr/>
                      </a:pPr>
                      <a:r>
                        <a:rPr lang="en-US" sz="1461">
                          <a:solidFill>
                            <a:srgbClr val="526986"/>
                          </a:solidFill>
                          <a:latin typeface="Arial 2"/>
                        </a:rPr>
                        <a:t>Working to which workers have not offered their voluntary. Examples include: </a:t>
                      </a:r>
                      <a:endParaRPr lang="en-US" sz="1100"/>
                    </a:p>
                    <a:p>
                      <a:pPr marL="315574" lvl="1" indent="-157787">
                        <a:lnSpc>
                          <a:spcPts val="1754"/>
                        </a:lnSpc>
                        <a:buFont typeface="Arial"/>
                        <a:buChar char="•"/>
                      </a:pPr>
                      <a:r>
                        <a:rPr lang="en-US" sz="1461">
                          <a:solidFill>
                            <a:srgbClr val="526986"/>
                          </a:solidFill>
                          <a:latin typeface="Arial 2"/>
                        </a:rPr>
                        <a:t>Require all shift/team working overtime without getting consent of every individual;</a:t>
                      </a:r>
                    </a:p>
                    <a:p>
                      <a:pPr marL="315574" lvl="1" indent="-157787">
                        <a:lnSpc>
                          <a:spcPts val="1754"/>
                        </a:lnSpc>
                        <a:buFont typeface="Arial"/>
                        <a:buChar char="•"/>
                      </a:pPr>
                      <a:r>
                        <a:rPr lang="en-US" sz="1461">
                          <a:solidFill>
                            <a:srgbClr val="526986"/>
                          </a:solidFill>
                          <a:latin typeface="Arial 2"/>
                        </a:rPr>
                        <a:t>Hold documents/ salary of workers to force them coming back to work (after leaves or Tet holiday)</a:t>
                      </a:r>
                    </a:p>
                    <a:p>
                      <a:pPr marL="315574" lvl="1" indent="-157787" algn="l">
                        <a:lnSpc>
                          <a:spcPts val="1754"/>
                        </a:lnSpc>
                        <a:buFont typeface="Arial"/>
                        <a:buChar char="•"/>
                      </a:pPr>
                      <a:r>
                        <a:rPr lang="en-US" sz="1461">
                          <a:solidFill>
                            <a:srgbClr val="526986"/>
                          </a:solidFill>
                          <a:latin typeface="Arial 2"/>
                        </a:rPr>
                        <a:t>Using “toilet card” or other measure to restrict workers’ movement</a:t>
                      </a:r>
                    </a:p>
                  </a:txBody>
                  <a:tcPr marL="75748" marR="75748" marT="75748" marB="75748" anchor="ctr">
                    <a:lnL w="7689" cap="flat" cmpd="sng" algn="ctr">
                      <a:solidFill>
                        <a:srgbClr val="345B85"/>
                      </a:solidFill>
                      <a:prstDash val="solid"/>
                      <a:round/>
                      <a:headEnd type="none" w="med" len="med"/>
                      <a:tailEnd type="none" w="med" len="med"/>
                    </a:lnL>
                    <a:lnR w="7689" cap="flat" cmpd="sng" algn="ctr">
                      <a:solidFill>
                        <a:srgbClr val="345B85"/>
                      </a:solidFill>
                      <a:prstDash val="solid"/>
                      <a:round/>
                      <a:headEnd type="none" w="med" len="med"/>
                      <a:tailEnd type="none" w="med" len="med"/>
                    </a:lnR>
                    <a:lnT w="7689" cap="flat" cmpd="sng" algn="ctr">
                      <a:solidFill>
                        <a:srgbClr val="345B85"/>
                      </a:solidFill>
                      <a:prstDash val="solid"/>
                      <a:round/>
                      <a:headEnd type="none" w="med" len="med"/>
                      <a:tailEnd type="none" w="med" len="med"/>
                    </a:lnT>
                    <a:lnB w="7689" cap="flat" cmpd="sng" algn="ctr">
                      <a:solidFill>
                        <a:srgbClr val="345B85"/>
                      </a:solidFill>
                      <a:prstDash val="solid"/>
                      <a:round/>
                      <a:headEnd type="none" w="med" len="med"/>
                      <a:tailEnd type="none" w="med" len="med"/>
                    </a:lnB>
                    <a:solidFill>
                      <a:srgbClr val="FEFEFE"/>
                    </a:solidFill>
                  </a:tcPr>
                </a:tc>
                <a:tc>
                  <a:txBody>
                    <a:bodyPr/>
                    <a:lstStyle/>
                    <a:p>
                      <a:pPr algn="l">
                        <a:lnSpc>
                          <a:spcPts val="1754"/>
                        </a:lnSpc>
                        <a:defRPr/>
                      </a:pPr>
                      <a:r>
                        <a:rPr lang="en-US" sz="1461">
                          <a:solidFill>
                            <a:srgbClr val="526986"/>
                          </a:solidFill>
                          <a:latin typeface="Arial 2"/>
                        </a:rPr>
                        <a:t>Discrimination upon the protected grounds (gender, ethnicity, language, social origin, birth, religion or other status). Examples includes: </a:t>
                      </a:r>
                      <a:endParaRPr lang="en-US" sz="1100"/>
                    </a:p>
                    <a:p>
                      <a:pPr marL="315574" lvl="1" indent="-157787">
                        <a:lnSpc>
                          <a:spcPts val="1754"/>
                        </a:lnSpc>
                        <a:buFont typeface="Arial"/>
                        <a:buChar char="•"/>
                      </a:pPr>
                      <a:r>
                        <a:rPr lang="en-US" sz="1461">
                          <a:solidFill>
                            <a:srgbClr val="526986"/>
                          </a:solidFill>
                          <a:latin typeface="Arial 2"/>
                        </a:rPr>
                        <a:t>Recruitment with priority to male without justification</a:t>
                      </a:r>
                    </a:p>
                    <a:p>
                      <a:pPr marL="315574" lvl="1" indent="-157787">
                        <a:lnSpc>
                          <a:spcPts val="1754"/>
                        </a:lnSpc>
                        <a:buFont typeface="Arial"/>
                        <a:buChar char="•"/>
                      </a:pPr>
                      <a:r>
                        <a:rPr lang="en-US" sz="1461">
                          <a:solidFill>
                            <a:srgbClr val="526986"/>
                          </a:solidFill>
                          <a:latin typeface="Arial 2"/>
                        </a:rPr>
                        <a:t>Unequal payment between male and female who do the same work.</a:t>
                      </a:r>
                    </a:p>
                    <a:p>
                      <a:pPr marL="315574" lvl="1" indent="-157787" algn="l">
                        <a:lnSpc>
                          <a:spcPts val="1754"/>
                        </a:lnSpc>
                        <a:buFont typeface="Arial"/>
                        <a:buChar char="•"/>
                      </a:pPr>
                      <a:r>
                        <a:rPr lang="en-US" sz="1461">
                          <a:solidFill>
                            <a:srgbClr val="526986"/>
                          </a:solidFill>
                          <a:latin typeface="Arial 2"/>
                        </a:rPr>
                        <a:t>Discrimination against workers coming from certain region. </a:t>
                      </a:r>
                    </a:p>
                  </a:txBody>
                  <a:tcPr marL="75748" marR="75748" marT="75748" marB="75748" anchor="ctr">
                    <a:lnL w="7689" cap="flat" cmpd="sng" algn="ctr">
                      <a:solidFill>
                        <a:srgbClr val="345B85"/>
                      </a:solidFill>
                      <a:prstDash val="solid"/>
                      <a:round/>
                      <a:headEnd type="none" w="med" len="med"/>
                      <a:tailEnd type="none" w="med" len="med"/>
                    </a:lnL>
                    <a:lnR w="7689" cap="flat" cmpd="sng" algn="ctr">
                      <a:solidFill>
                        <a:srgbClr val="345B85"/>
                      </a:solidFill>
                      <a:prstDash val="solid"/>
                      <a:round/>
                      <a:headEnd type="none" w="med" len="med"/>
                      <a:tailEnd type="none" w="med" len="med"/>
                    </a:lnR>
                    <a:lnT w="7689" cap="flat" cmpd="sng" algn="ctr">
                      <a:solidFill>
                        <a:srgbClr val="345B85"/>
                      </a:solidFill>
                      <a:prstDash val="solid"/>
                      <a:round/>
                      <a:headEnd type="none" w="med" len="med"/>
                      <a:tailEnd type="none" w="med" len="med"/>
                    </a:lnT>
                    <a:lnB w="7689" cap="flat" cmpd="sng" algn="ctr">
                      <a:solidFill>
                        <a:srgbClr val="345B85"/>
                      </a:solidFill>
                      <a:prstDash val="solid"/>
                      <a:round/>
                      <a:headEnd type="none" w="med" len="med"/>
                      <a:tailEnd type="none" w="med" len="med"/>
                    </a:lnB>
                    <a:solidFill>
                      <a:srgbClr val="FEFEFE"/>
                    </a:solidFill>
                  </a:tcPr>
                </a:tc>
                <a:tc>
                  <a:txBody>
                    <a:bodyPr/>
                    <a:lstStyle/>
                    <a:p>
                      <a:pPr algn="l">
                        <a:lnSpc>
                          <a:spcPts val="1754"/>
                        </a:lnSpc>
                        <a:defRPr/>
                      </a:pPr>
                      <a:r>
                        <a:rPr lang="en-US" sz="1461">
                          <a:solidFill>
                            <a:srgbClr val="526986"/>
                          </a:solidFill>
                          <a:latin typeface="Arial 2"/>
                        </a:rPr>
                        <a:t>OHS: Occupational Health and Safety.</a:t>
                      </a:r>
                      <a:endParaRPr lang="en-US" sz="1100"/>
                    </a:p>
                    <a:p>
                      <a:pPr>
                        <a:lnSpc>
                          <a:spcPts val="1754"/>
                        </a:lnSpc>
                      </a:pPr>
                      <a:r>
                        <a:rPr lang="en-US" sz="1461">
                          <a:solidFill>
                            <a:srgbClr val="526986"/>
                          </a:solidFill>
                          <a:latin typeface="Arial 2"/>
                        </a:rPr>
                        <a:t>Safe and healthy working conditions are a fundamental right. </a:t>
                      </a:r>
                    </a:p>
                    <a:p>
                      <a:pPr marL="315574" lvl="1" indent="-157787">
                        <a:lnSpc>
                          <a:spcPts val="1754"/>
                        </a:lnSpc>
                        <a:buFont typeface="Arial"/>
                        <a:buChar char="•"/>
                      </a:pPr>
                      <a:r>
                        <a:rPr lang="en-US" sz="1461">
                          <a:solidFill>
                            <a:srgbClr val="526986"/>
                          </a:solidFill>
                          <a:latin typeface="Arial 2"/>
                        </a:rPr>
                        <a:t>Excessive hot atmosphere</a:t>
                      </a:r>
                    </a:p>
                    <a:p>
                      <a:pPr marL="315574" lvl="1" indent="-157787">
                        <a:lnSpc>
                          <a:spcPts val="1754"/>
                        </a:lnSpc>
                        <a:buFont typeface="Arial"/>
                        <a:buChar char="•"/>
                      </a:pPr>
                      <a:r>
                        <a:rPr lang="en-US" sz="1461">
                          <a:solidFill>
                            <a:srgbClr val="526986"/>
                          </a:solidFill>
                          <a:latin typeface="Arial 2"/>
                        </a:rPr>
                        <a:t>Working without protective equipment</a:t>
                      </a:r>
                    </a:p>
                    <a:p>
                      <a:pPr marL="315574" lvl="1" indent="-157787" algn="l">
                        <a:lnSpc>
                          <a:spcPts val="1754"/>
                        </a:lnSpc>
                        <a:buFont typeface="Arial"/>
                        <a:buChar char="•"/>
                      </a:pPr>
                      <a:r>
                        <a:rPr lang="en-US" sz="1461">
                          <a:solidFill>
                            <a:srgbClr val="526986"/>
                          </a:solidFill>
                          <a:latin typeface="Arial 2"/>
                        </a:rPr>
                        <a:t>No or insufficient contingency plan and arrangement</a:t>
                      </a:r>
                    </a:p>
                  </a:txBody>
                  <a:tcPr marL="75748" marR="75748" marT="75748" marB="75748" anchor="ctr">
                    <a:lnL w="7689" cap="flat" cmpd="sng" algn="ctr">
                      <a:solidFill>
                        <a:srgbClr val="345B85"/>
                      </a:solidFill>
                      <a:prstDash val="solid"/>
                      <a:round/>
                      <a:headEnd type="none" w="med" len="med"/>
                      <a:tailEnd type="none" w="med" len="med"/>
                    </a:lnL>
                    <a:lnR w="7689" cap="flat" cmpd="sng" algn="ctr">
                      <a:solidFill>
                        <a:srgbClr val="345B85"/>
                      </a:solidFill>
                      <a:prstDash val="solid"/>
                      <a:round/>
                      <a:headEnd type="none" w="med" len="med"/>
                      <a:tailEnd type="none" w="med" len="med"/>
                    </a:lnR>
                    <a:lnT w="7689" cap="flat" cmpd="sng" algn="ctr">
                      <a:solidFill>
                        <a:srgbClr val="345B85"/>
                      </a:solidFill>
                      <a:prstDash val="solid"/>
                      <a:round/>
                      <a:headEnd type="none" w="med" len="med"/>
                      <a:tailEnd type="none" w="med" len="med"/>
                    </a:lnT>
                    <a:lnB w="7689" cap="flat" cmpd="sng" algn="ctr">
                      <a:solidFill>
                        <a:srgbClr val="345B85"/>
                      </a:solidFill>
                      <a:prstDash val="solid"/>
                      <a:round/>
                      <a:headEnd type="none" w="med" len="med"/>
                      <a:tailEnd type="none" w="med" len="med"/>
                    </a:lnB>
                    <a:solidFill>
                      <a:srgbClr val="FEFEFE"/>
                    </a:solidFill>
                  </a:tcPr>
                </a:tc>
                <a:tc>
                  <a:txBody>
                    <a:bodyPr/>
                    <a:lstStyle/>
                    <a:p>
                      <a:pPr algn="l">
                        <a:lnSpc>
                          <a:spcPts val="1754"/>
                        </a:lnSpc>
                        <a:defRPr/>
                      </a:pPr>
                      <a:r>
                        <a:rPr lang="en-US" sz="1461">
                          <a:solidFill>
                            <a:srgbClr val="526986"/>
                          </a:solidFill>
                          <a:latin typeface="Arial 2"/>
                        </a:rPr>
                        <a:t>The salary of Viet Nam is quite low. Many business are not paying “living wage” </a:t>
                      </a:r>
                      <a:endParaRPr lang="en-US" sz="1100"/>
                    </a:p>
                    <a:p>
                      <a:pPr algn="l">
                        <a:lnSpc>
                          <a:spcPts val="1754"/>
                        </a:lnSpc>
                      </a:pPr>
                      <a:r>
                        <a:rPr lang="en-US" sz="1461">
                          <a:solidFill>
                            <a:srgbClr val="526986"/>
                          </a:solidFill>
                          <a:latin typeface="Arial 2"/>
                        </a:rPr>
                        <a:t>This forces workers to work in excessive overtime working hours and therefore risks their health as well as the enjoyment of other rights.</a:t>
                      </a:r>
                    </a:p>
                  </a:txBody>
                  <a:tcPr marL="75748" marR="75748" marT="75748" marB="75748" anchor="ctr">
                    <a:lnL w="7689" cap="flat" cmpd="sng" algn="ctr">
                      <a:solidFill>
                        <a:srgbClr val="345B85"/>
                      </a:solidFill>
                      <a:prstDash val="solid"/>
                      <a:round/>
                      <a:headEnd type="none" w="med" len="med"/>
                      <a:tailEnd type="none" w="med" len="med"/>
                    </a:lnL>
                    <a:lnR w="7689" cap="flat" cmpd="sng" algn="ctr">
                      <a:solidFill>
                        <a:srgbClr val="345B85"/>
                      </a:solidFill>
                      <a:prstDash val="solid"/>
                      <a:round/>
                      <a:headEnd type="none" w="med" len="med"/>
                      <a:tailEnd type="none" w="med" len="med"/>
                    </a:lnR>
                    <a:lnT w="7689" cap="flat" cmpd="sng" algn="ctr">
                      <a:solidFill>
                        <a:srgbClr val="345B85"/>
                      </a:solidFill>
                      <a:prstDash val="solid"/>
                      <a:round/>
                      <a:headEnd type="none" w="med" len="med"/>
                      <a:tailEnd type="none" w="med" len="med"/>
                    </a:lnT>
                    <a:lnB w="7689" cap="flat" cmpd="sng" algn="ctr">
                      <a:solidFill>
                        <a:srgbClr val="345B85"/>
                      </a:solidFill>
                      <a:prstDash val="solid"/>
                      <a:round/>
                      <a:headEnd type="none" w="med" len="med"/>
                      <a:tailEnd type="none" w="med" len="med"/>
                    </a:lnB>
                    <a:solidFill>
                      <a:srgbClr val="FEFEFE"/>
                    </a:solidFill>
                  </a:tcPr>
                </a:tc>
                <a:extLst>
                  <a:ext uri="{0D108BD9-81ED-4DB2-BD59-A6C34878D82A}">
                    <a16:rowId xmlns:a16="http://schemas.microsoft.com/office/drawing/2014/main" val="10000"/>
                  </a:ext>
                </a:extLst>
              </a:tr>
            </a:tbl>
          </a:graphicData>
        </a:graphic>
      </p:graphicFrame>
      <p:grpSp>
        <p:nvGrpSpPr>
          <p:cNvPr id="10" name="Group 10"/>
          <p:cNvGrpSpPr/>
          <p:nvPr/>
        </p:nvGrpSpPr>
        <p:grpSpPr>
          <a:xfrm>
            <a:off x="13178002" y="2612328"/>
            <a:ext cx="2231606" cy="2231604"/>
            <a:chOff x="0" y="0"/>
            <a:chExt cx="3578612" cy="3578608"/>
          </a:xfrm>
        </p:grpSpPr>
        <p:sp>
          <p:nvSpPr>
            <p:cNvPr id="11" name="Freeform 11"/>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2" name="Freeform 12"/>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sp>
        <p:nvSpPr>
          <p:cNvPr id="13" name="TextBox 13"/>
          <p:cNvSpPr txBox="1"/>
          <p:nvPr/>
        </p:nvSpPr>
        <p:spPr>
          <a:xfrm>
            <a:off x="13508668" y="3366767"/>
            <a:ext cx="1570275" cy="954765"/>
          </a:xfrm>
          <a:prstGeom prst="rect">
            <a:avLst/>
          </a:prstGeom>
        </p:spPr>
        <p:txBody>
          <a:bodyPr lIns="0" tIns="0" rIns="0" bIns="0" rtlCol="0" anchor="t">
            <a:spAutoFit/>
          </a:bodyPr>
          <a:lstStyle/>
          <a:p>
            <a:pPr algn="ctr">
              <a:lnSpc>
                <a:spcPts val="1885"/>
              </a:lnSpc>
            </a:pPr>
            <a:r>
              <a:rPr lang="en-US" sz="1746">
                <a:solidFill>
                  <a:srgbClr val="17396C"/>
                </a:solidFill>
                <a:latin typeface="Arial 1"/>
              </a:rPr>
              <a:t>Fair remuneration and working hours</a:t>
            </a:r>
          </a:p>
        </p:txBody>
      </p:sp>
      <p:grpSp>
        <p:nvGrpSpPr>
          <p:cNvPr id="14" name="Group 14"/>
          <p:cNvGrpSpPr/>
          <p:nvPr/>
        </p:nvGrpSpPr>
        <p:grpSpPr>
          <a:xfrm>
            <a:off x="10739890" y="2612328"/>
            <a:ext cx="2231606" cy="2231604"/>
            <a:chOff x="0" y="0"/>
            <a:chExt cx="3578612" cy="3578608"/>
          </a:xfrm>
        </p:grpSpPr>
        <p:sp>
          <p:nvSpPr>
            <p:cNvPr id="15" name="Freeform 15"/>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6" name="Freeform 16"/>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sp>
        <p:nvSpPr>
          <p:cNvPr id="17" name="TextBox 17"/>
          <p:cNvSpPr txBox="1"/>
          <p:nvPr/>
        </p:nvSpPr>
        <p:spPr>
          <a:xfrm>
            <a:off x="11088633" y="3366767"/>
            <a:ext cx="1570275" cy="490688"/>
          </a:xfrm>
          <a:prstGeom prst="rect">
            <a:avLst/>
          </a:prstGeom>
        </p:spPr>
        <p:txBody>
          <a:bodyPr lIns="0" tIns="0" rIns="0" bIns="0" rtlCol="0" anchor="t">
            <a:spAutoFit/>
          </a:bodyPr>
          <a:lstStyle/>
          <a:p>
            <a:pPr algn="ctr">
              <a:lnSpc>
                <a:spcPts val="1885"/>
              </a:lnSpc>
            </a:pPr>
            <a:r>
              <a:rPr lang="en-US" sz="1746">
                <a:solidFill>
                  <a:srgbClr val="17396C"/>
                </a:solidFill>
                <a:latin typeface="Arial 1"/>
              </a:rPr>
              <a:t>OHS issues</a:t>
            </a:r>
          </a:p>
          <a:p>
            <a:pPr algn="ctr">
              <a:lnSpc>
                <a:spcPts val="1885"/>
              </a:lnSpc>
            </a:pPr>
            <a:endParaRPr lang="en-US" sz="1746">
              <a:solidFill>
                <a:srgbClr val="17396C"/>
              </a:solidFill>
              <a:latin typeface="Arial 1"/>
            </a:endParaRPr>
          </a:p>
        </p:txBody>
      </p:sp>
      <p:grpSp>
        <p:nvGrpSpPr>
          <p:cNvPr id="18" name="Group 18"/>
          <p:cNvGrpSpPr/>
          <p:nvPr/>
        </p:nvGrpSpPr>
        <p:grpSpPr>
          <a:xfrm>
            <a:off x="8285526" y="2612328"/>
            <a:ext cx="2231606" cy="2231604"/>
            <a:chOff x="0" y="0"/>
            <a:chExt cx="3578612" cy="3578608"/>
          </a:xfrm>
        </p:grpSpPr>
        <p:sp>
          <p:nvSpPr>
            <p:cNvPr id="19" name="Freeform 19"/>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0" name="Freeform 20"/>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1" name="TextBox 21"/>
          <p:cNvSpPr txBox="1"/>
          <p:nvPr/>
        </p:nvSpPr>
        <p:spPr>
          <a:xfrm>
            <a:off x="8636215" y="3366767"/>
            <a:ext cx="1570275" cy="490688"/>
          </a:xfrm>
          <a:prstGeom prst="rect">
            <a:avLst/>
          </a:prstGeom>
        </p:spPr>
        <p:txBody>
          <a:bodyPr lIns="0" tIns="0" rIns="0" bIns="0" rtlCol="0" anchor="t">
            <a:spAutoFit/>
          </a:bodyPr>
          <a:lstStyle/>
          <a:p>
            <a:pPr algn="ctr">
              <a:lnSpc>
                <a:spcPts val="1885"/>
              </a:lnSpc>
            </a:pPr>
            <a:r>
              <a:rPr lang="en-US" sz="1746">
                <a:solidFill>
                  <a:srgbClr val="17396C"/>
                </a:solidFill>
                <a:latin typeface="Arial 1"/>
              </a:rPr>
              <a:t>Discrimination</a:t>
            </a:r>
          </a:p>
          <a:p>
            <a:pPr algn="ctr">
              <a:lnSpc>
                <a:spcPts val="1885"/>
              </a:lnSpc>
            </a:pPr>
            <a:endParaRPr lang="en-US" sz="1746">
              <a:solidFill>
                <a:srgbClr val="17396C"/>
              </a:solidFill>
              <a:latin typeface="Arial 1"/>
            </a:endParaRPr>
          </a:p>
        </p:txBody>
      </p:sp>
      <p:grpSp>
        <p:nvGrpSpPr>
          <p:cNvPr id="22" name="Group 22"/>
          <p:cNvGrpSpPr/>
          <p:nvPr/>
        </p:nvGrpSpPr>
        <p:grpSpPr>
          <a:xfrm>
            <a:off x="5832632" y="2612328"/>
            <a:ext cx="2231606" cy="2231604"/>
            <a:chOff x="0" y="0"/>
            <a:chExt cx="3578612" cy="3578608"/>
          </a:xfrm>
        </p:grpSpPr>
        <p:sp>
          <p:nvSpPr>
            <p:cNvPr id="23" name="Freeform 23"/>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4" name="Freeform 24"/>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5" name="TextBox 25"/>
          <p:cNvSpPr txBox="1"/>
          <p:nvPr/>
        </p:nvSpPr>
        <p:spPr>
          <a:xfrm>
            <a:off x="6181851" y="3366767"/>
            <a:ext cx="1570275" cy="258649"/>
          </a:xfrm>
          <a:prstGeom prst="rect">
            <a:avLst/>
          </a:prstGeom>
        </p:spPr>
        <p:txBody>
          <a:bodyPr lIns="0" tIns="0" rIns="0" bIns="0" rtlCol="0" anchor="t">
            <a:spAutoFit/>
          </a:bodyPr>
          <a:lstStyle/>
          <a:p>
            <a:pPr algn="ctr">
              <a:lnSpc>
                <a:spcPts val="1885"/>
              </a:lnSpc>
            </a:pPr>
            <a:r>
              <a:rPr lang="en-US" sz="1746">
                <a:solidFill>
                  <a:srgbClr val="17396C"/>
                </a:solidFill>
                <a:latin typeface="Arial 1"/>
              </a:rPr>
              <a:t>Forced Labour</a:t>
            </a:r>
          </a:p>
        </p:txBody>
      </p:sp>
      <p:grpSp>
        <p:nvGrpSpPr>
          <p:cNvPr id="26" name="Group 26"/>
          <p:cNvGrpSpPr/>
          <p:nvPr/>
        </p:nvGrpSpPr>
        <p:grpSpPr>
          <a:xfrm>
            <a:off x="3396832" y="2612328"/>
            <a:ext cx="2231606" cy="2231604"/>
            <a:chOff x="0" y="0"/>
            <a:chExt cx="3578612" cy="3578608"/>
          </a:xfrm>
        </p:grpSpPr>
        <p:sp>
          <p:nvSpPr>
            <p:cNvPr id="27" name="Freeform 27"/>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8" name="Freeform 28"/>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9" name="TextBox 29"/>
          <p:cNvSpPr txBox="1"/>
          <p:nvPr/>
        </p:nvSpPr>
        <p:spPr>
          <a:xfrm>
            <a:off x="3690857" y="3521454"/>
            <a:ext cx="1570275" cy="490688"/>
          </a:xfrm>
          <a:prstGeom prst="rect">
            <a:avLst/>
          </a:prstGeom>
        </p:spPr>
        <p:txBody>
          <a:bodyPr lIns="0" tIns="0" rIns="0" bIns="0" rtlCol="0" anchor="t">
            <a:spAutoFit/>
          </a:bodyPr>
          <a:lstStyle/>
          <a:p>
            <a:pPr algn="ctr">
              <a:lnSpc>
                <a:spcPts val="1885"/>
              </a:lnSpc>
            </a:pPr>
            <a:r>
              <a:rPr lang="en-US" sz="1746">
                <a:solidFill>
                  <a:srgbClr val="17396C"/>
                </a:solidFill>
                <a:latin typeface="Arial 1"/>
              </a:rPr>
              <a:t>Child labour </a:t>
            </a:r>
          </a:p>
          <a:p>
            <a:pPr algn="ctr">
              <a:lnSpc>
                <a:spcPts val="1885"/>
              </a:lnSpc>
            </a:pPr>
            <a:endParaRPr lang="en-US" sz="1746">
              <a:solidFill>
                <a:srgbClr val="17396C"/>
              </a:solidFill>
              <a:latin typeface="Arial 1"/>
            </a:endParaRPr>
          </a:p>
        </p:txBody>
      </p:sp>
      <p:sp>
        <p:nvSpPr>
          <p:cNvPr id="30" name="Freeform 30"/>
          <p:cNvSpPr/>
          <p:nvPr/>
        </p:nvSpPr>
        <p:spPr>
          <a:xfrm rot="5400000">
            <a:off x="8746217" y="357620"/>
            <a:ext cx="795566" cy="875451"/>
          </a:xfrm>
          <a:custGeom>
            <a:avLst/>
            <a:gdLst/>
            <a:ahLst/>
            <a:cxnLst/>
            <a:rect l="l" t="t" r="r" b="b"/>
            <a:pathLst>
              <a:path w="795566" h="875451">
                <a:moveTo>
                  <a:pt x="0" y="0"/>
                </a:moveTo>
                <a:lnTo>
                  <a:pt x="795566" y="0"/>
                </a:lnTo>
                <a:lnTo>
                  <a:pt x="795566" y="875452"/>
                </a:lnTo>
                <a:lnTo>
                  <a:pt x="0" y="875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1316940" y="9208374"/>
            <a:ext cx="15654119" cy="236677"/>
          </a:xfrm>
          <a:prstGeom prst="rect">
            <a:avLst/>
          </a:prstGeom>
        </p:spPr>
        <p:txBody>
          <a:bodyPr lIns="0" tIns="0" rIns="0" bIns="0" rtlCol="0" anchor="t">
            <a:spAutoFit/>
          </a:bodyPr>
          <a:lstStyle/>
          <a:p>
            <a:pPr algn="ctr">
              <a:lnSpc>
                <a:spcPts val="1797"/>
              </a:lnSpc>
              <a:spcBef>
                <a:spcPct val="0"/>
              </a:spcBef>
            </a:pPr>
            <a:r>
              <a:rPr lang="en-US" sz="1498" spc="-59">
                <a:solidFill>
                  <a:srgbClr val="000000"/>
                </a:solidFill>
                <a:latin typeface="Arial 2"/>
              </a:rPr>
              <a:t>ILO, GSO and MOLISA (2018), Dieu tra quoc gia ve lao dong tre em, available at: https://www.ilo.org/wcmsp5/groups/public/---asia/---ro-bangkok/---ilo-hanoi/documents/publication/wcms_764355.pdf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8111" y="2904960"/>
            <a:ext cx="5675140" cy="2137231"/>
            <a:chOff x="0" y="0"/>
            <a:chExt cx="7566854" cy="2849641"/>
          </a:xfrm>
        </p:grpSpPr>
        <p:sp>
          <p:nvSpPr>
            <p:cNvPr id="3" name="Freeform 3"/>
            <p:cNvSpPr/>
            <p:nvPr/>
          </p:nvSpPr>
          <p:spPr>
            <a:xfrm>
              <a:off x="22763" y="13330"/>
              <a:ext cx="7521330" cy="2822996"/>
            </a:xfrm>
            <a:custGeom>
              <a:avLst/>
              <a:gdLst/>
              <a:ahLst/>
              <a:cxnLst/>
              <a:rect l="l" t="t" r="r" b="b"/>
              <a:pathLst>
                <a:path w="7521330" h="2822996">
                  <a:moveTo>
                    <a:pt x="0" y="0"/>
                  </a:moveTo>
                  <a:lnTo>
                    <a:pt x="7521329" y="0"/>
                  </a:lnTo>
                  <a:lnTo>
                    <a:pt x="7521329" y="2822996"/>
                  </a:lnTo>
                  <a:lnTo>
                    <a:pt x="0" y="2822996"/>
                  </a:lnTo>
                  <a:close/>
                </a:path>
              </a:pathLst>
            </a:custGeom>
            <a:solidFill>
              <a:srgbClr val="9AC97B"/>
            </a:solidFill>
          </p:spPr>
        </p:sp>
        <p:sp>
          <p:nvSpPr>
            <p:cNvPr id="4" name="Freeform 4"/>
            <p:cNvSpPr/>
            <p:nvPr/>
          </p:nvSpPr>
          <p:spPr>
            <a:xfrm>
              <a:off x="0" y="0"/>
              <a:ext cx="7566854" cy="2849659"/>
            </a:xfrm>
            <a:custGeom>
              <a:avLst/>
              <a:gdLst/>
              <a:ahLst/>
              <a:cxnLst/>
              <a:rect l="l" t="t" r="r" b="b"/>
              <a:pathLst>
                <a:path w="7566854" h="2849659">
                  <a:moveTo>
                    <a:pt x="22763" y="0"/>
                  </a:moveTo>
                  <a:lnTo>
                    <a:pt x="7544092" y="0"/>
                  </a:lnTo>
                  <a:cubicBezTo>
                    <a:pt x="7556657" y="0"/>
                    <a:pt x="7566854" y="5972"/>
                    <a:pt x="7566854" y="13330"/>
                  </a:cubicBezTo>
                  <a:lnTo>
                    <a:pt x="7566854" y="2836326"/>
                  </a:lnTo>
                  <a:cubicBezTo>
                    <a:pt x="7566854" y="2843684"/>
                    <a:pt x="7556657" y="2849659"/>
                    <a:pt x="7544092" y="2849659"/>
                  </a:cubicBezTo>
                  <a:lnTo>
                    <a:pt x="22763" y="2849659"/>
                  </a:lnTo>
                  <a:cubicBezTo>
                    <a:pt x="10198" y="2849659"/>
                    <a:pt x="0" y="2843684"/>
                    <a:pt x="0" y="2836326"/>
                  </a:cubicBezTo>
                  <a:lnTo>
                    <a:pt x="0" y="13330"/>
                  </a:lnTo>
                  <a:cubicBezTo>
                    <a:pt x="0" y="5972"/>
                    <a:pt x="10198" y="0"/>
                    <a:pt x="22763" y="0"/>
                  </a:cubicBezTo>
                  <a:moveTo>
                    <a:pt x="22763" y="26660"/>
                  </a:moveTo>
                  <a:lnTo>
                    <a:pt x="22763" y="13330"/>
                  </a:lnTo>
                  <a:lnTo>
                    <a:pt x="45525" y="13330"/>
                  </a:lnTo>
                  <a:lnTo>
                    <a:pt x="45525" y="2836326"/>
                  </a:lnTo>
                  <a:lnTo>
                    <a:pt x="22763" y="2836326"/>
                  </a:lnTo>
                  <a:lnTo>
                    <a:pt x="22763" y="2822996"/>
                  </a:lnTo>
                  <a:lnTo>
                    <a:pt x="7544092" y="2822996"/>
                  </a:lnTo>
                  <a:lnTo>
                    <a:pt x="7544092" y="2836326"/>
                  </a:lnTo>
                  <a:lnTo>
                    <a:pt x="7521329" y="2836326"/>
                  </a:lnTo>
                  <a:lnTo>
                    <a:pt x="7521329" y="13330"/>
                  </a:lnTo>
                  <a:lnTo>
                    <a:pt x="7544092" y="13330"/>
                  </a:lnTo>
                  <a:lnTo>
                    <a:pt x="7544092" y="26660"/>
                  </a:lnTo>
                  <a:lnTo>
                    <a:pt x="22763" y="26660"/>
                  </a:lnTo>
                  <a:close/>
                </a:path>
              </a:pathLst>
            </a:custGeom>
            <a:solidFill>
              <a:srgbClr val="9AC97B"/>
            </a:solidFill>
          </p:spPr>
        </p:sp>
        <p:sp>
          <p:nvSpPr>
            <p:cNvPr id="5" name="TextBox 5"/>
            <p:cNvSpPr txBox="1"/>
            <p:nvPr/>
          </p:nvSpPr>
          <p:spPr>
            <a:xfrm>
              <a:off x="0" y="-19050"/>
              <a:ext cx="7566854" cy="2868691"/>
            </a:xfrm>
            <a:prstGeom prst="rect">
              <a:avLst/>
            </a:prstGeom>
          </p:spPr>
          <p:txBody>
            <a:bodyPr lIns="50800" tIns="50800" rIns="50800" bIns="50800" rtlCol="0" anchor="ctr"/>
            <a:lstStyle/>
            <a:p>
              <a:pPr algn="ctr">
                <a:lnSpc>
                  <a:spcPts val="5040"/>
                </a:lnSpc>
              </a:pPr>
              <a:r>
                <a:rPr lang="en-US" sz="4200">
                  <a:solidFill>
                    <a:srgbClr val="193C6A"/>
                  </a:solidFill>
                  <a:latin typeface="Arial 2"/>
                </a:rPr>
                <a:t>SEVERITY </a:t>
              </a:r>
            </a:p>
          </p:txBody>
        </p:sp>
      </p:grpSp>
      <p:grpSp>
        <p:nvGrpSpPr>
          <p:cNvPr id="6" name="Group 6"/>
          <p:cNvGrpSpPr/>
          <p:nvPr/>
        </p:nvGrpSpPr>
        <p:grpSpPr>
          <a:xfrm>
            <a:off x="1608111" y="6407108"/>
            <a:ext cx="5675140" cy="2266851"/>
            <a:chOff x="0" y="0"/>
            <a:chExt cx="7566854" cy="3022468"/>
          </a:xfrm>
        </p:grpSpPr>
        <p:sp>
          <p:nvSpPr>
            <p:cNvPr id="7" name="Freeform 7"/>
            <p:cNvSpPr/>
            <p:nvPr/>
          </p:nvSpPr>
          <p:spPr>
            <a:xfrm>
              <a:off x="21943" y="15543"/>
              <a:ext cx="7522952" cy="2991322"/>
            </a:xfrm>
            <a:custGeom>
              <a:avLst/>
              <a:gdLst/>
              <a:ahLst/>
              <a:cxnLst/>
              <a:rect l="l" t="t" r="r" b="b"/>
              <a:pathLst>
                <a:path w="7522952" h="2991322">
                  <a:moveTo>
                    <a:pt x="0" y="0"/>
                  </a:moveTo>
                  <a:lnTo>
                    <a:pt x="7522952" y="0"/>
                  </a:lnTo>
                  <a:lnTo>
                    <a:pt x="7522952" y="2991322"/>
                  </a:lnTo>
                  <a:lnTo>
                    <a:pt x="0" y="2991322"/>
                  </a:lnTo>
                  <a:close/>
                </a:path>
              </a:pathLst>
            </a:custGeom>
            <a:solidFill>
              <a:srgbClr val="AFE3F6"/>
            </a:solidFill>
          </p:spPr>
        </p:sp>
        <p:sp>
          <p:nvSpPr>
            <p:cNvPr id="8" name="Freeform 8"/>
            <p:cNvSpPr/>
            <p:nvPr/>
          </p:nvSpPr>
          <p:spPr>
            <a:xfrm>
              <a:off x="0" y="0"/>
              <a:ext cx="7566838" cy="3022408"/>
            </a:xfrm>
            <a:custGeom>
              <a:avLst/>
              <a:gdLst/>
              <a:ahLst/>
              <a:cxnLst/>
              <a:rect l="l" t="t" r="r" b="b"/>
              <a:pathLst>
                <a:path w="7566838" h="3022408">
                  <a:moveTo>
                    <a:pt x="21943" y="0"/>
                  </a:moveTo>
                  <a:lnTo>
                    <a:pt x="7544895" y="0"/>
                  </a:lnTo>
                  <a:cubicBezTo>
                    <a:pt x="7557008" y="0"/>
                    <a:pt x="7566838" y="6963"/>
                    <a:pt x="7566838" y="15543"/>
                  </a:cubicBezTo>
                  <a:lnTo>
                    <a:pt x="7566838" y="3006865"/>
                  </a:lnTo>
                  <a:cubicBezTo>
                    <a:pt x="7566838" y="3015445"/>
                    <a:pt x="7557008" y="3022408"/>
                    <a:pt x="7544895" y="3022408"/>
                  </a:cubicBezTo>
                  <a:lnTo>
                    <a:pt x="21943" y="3022408"/>
                  </a:lnTo>
                  <a:cubicBezTo>
                    <a:pt x="9830" y="3022408"/>
                    <a:pt x="0" y="3015445"/>
                    <a:pt x="0" y="3006865"/>
                  </a:cubicBezTo>
                  <a:lnTo>
                    <a:pt x="0" y="15543"/>
                  </a:lnTo>
                  <a:cubicBezTo>
                    <a:pt x="0" y="6963"/>
                    <a:pt x="9830" y="0"/>
                    <a:pt x="21943" y="0"/>
                  </a:cubicBezTo>
                  <a:moveTo>
                    <a:pt x="21943" y="31086"/>
                  </a:moveTo>
                  <a:lnTo>
                    <a:pt x="21943" y="15543"/>
                  </a:lnTo>
                  <a:lnTo>
                    <a:pt x="43886" y="15543"/>
                  </a:lnTo>
                  <a:lnTo>
                    <a:pt x="43886" y="3006865"/>
                  </a:lnTo>
                  <a:lnTo>
                    <a:pt x="21943" y="3006865"/>
                  </a:lnTo>
                  <a:lnTo>
                    <a:pt x="21943" y="2991322"/>
                  </a:lnTo>
                  <a:lnTo>
                    <a:pt x="7544895" y="2991322"/>
                  </a:lnTo>
                  <a:lnTo>
                    <a:pt x="7544895" y="3006865"/>
                  </a:lnTo>
                  <a:lnTo>
                    <a:pt x="7522952" y="3006865"/>
                  </a:lnTo>
                  <a:lnTo>
                    <a:pt x="7522952" y="15543"/>
                  </a:lnTo>
                  <a:lnTo>
                    <a:pt x="7544895" y="15543"/>
                  </a:lnTo>
                  <a:lnTo>
                    <a:pt x="7544895" y="31086"/>
                  </a:lnTo>
                  <a:lnTo>
                    <a:pt x="21943" y="31086"/>
                  </a:lnTo>
                  <a:close/>
                </a:path>
              </a:pathLst>
            </a:custGeom>
            <a:solidFill>
              <a:srgbClr val="FEFEFE"/>
            </a:solidFill>
          </p:spPr>
        </p:sp>
        <p:sp>
          <p:nvSpPr>
            <p:cNvPr id="9" name="TextBox 9"/>
            <p:cNvSpPr txBox="1"/>
            <p:nvPr/>
          </p:nvSpPr>
          <p:spPr>
            <a:xfrm>
              <a:off x="0" y="-19050"/>
              <a:ext cx="7566854" cy="3041518"/>
            </a:xfrm>
            <a:prstGeom prst="rect">
              <a:avLst/>
            </a:prstGeom>
          </p:spPr>
          <p:txBody>
            <a:bodyPr lIns="50800" tIns="50800" rIns="50800" bIns="50800" rtlCol="0" anchor="ctr"/>
            <a:lstStyle/>
            <a:p>
              <a:pPr algn="ctr">
                <a:lnSpc>
                  <a:spcPts val="5040"/>
                </a:lnSpc>
              </a:pPr>
              <a:r>
                <a:rPr lang="en-US" sz="4200">
                  <a:solidFill>
                    <a:srgbClr val="193C6A"/>
                  </a:solidFill>
                  <a:latin typeface="Arial 2"/>
                </a:rPr>
                <a:t>LIKELIHOOD</a:t>
              </a:r>
            </a:p>
          </p:txBody>
        </p:sp>
      </p:grpSp>
      <p:grpSp>
        <p:nvGrpSpPr>
          <p:cNvPr id="10" name="Group 10"/>
          <p:cNvGrpSpPr/>
          <p:nvPr/>
        </p:nvGrpSpPr>
        <p:grpSpPr>
          <a:xfrm>
            <a:off x="3823145" y="5087335"/>
            <a:ext cx="1245073" cy="1199929"/>
            <a:chOff x="0" y="0"/>
            <a:chExt cx="1510122" cy="1455368"/>
          </a:xfrm>
        </p:grpSpPr>
        <p:sp>
          <p:nvSpPr>
            <p:cNvPr id="11" name="Freeform 11"/>
            <p:cNvSpPr/>
            <p:nvPr/>
          </p:nvSpPr>
          <p:spPr>
            <a:xfrm>
              <a:off x="211836" y="204597"/>
              <a:ext cx="1086485" cy="1046226"/>
            </a:xfrm>
            <a:custGeom>
              <a:avLst/>
              <a:gdLst/>
              <a:ahLst/>
              <a:cxnLst/>
              <a:rect l="l" t="t" r="r" b="b"/>
              <a:pathLst>
                <a:path w="1086485" h="1046226">
                  <a:moveTo>
                    <a:pt x="0" y="355727"/>
                  </a:moveTo>
                  <a:lnTo>
                    <a:pt x="375666" y="355727"/>
                  </a:lnTo>
                  <a:lnTo>
                    <a:pt x="375666" y="0"/>
                  </a:lnTo>
                  <a:lnTo>
                    <a:pt x="710819" y="0"/>
                  </a:lnTo>
                  <a:lnTo>
                    <a:pt x="710819" y="355727"/>
                  </a:lnTo>
                  <a:lnTo>
                    <a:pt x="1086485" y="355727"/>
                  </a:lnTo>
                  <a:lnTo>
                    <a:pt x="1086485" y="690499"/>
                  </a:lnTo>
                  <a:lnTo>
                    <a:pt x="710819" y="690499"/>
                  </a:lnTo>
                  <a:lnTo>
                    <a:pt x="710819" y="1046226"/>
                  </a:lnTo>
                  <a:lnTo>
                    <a:pt x="375666" y="1046226"/>
                  </a:lnTo>
                  <a:lnTo>
                    <a:pt x="375666" y="690499"/>
                  </a:lnTo>
                  <a:lnTo>
                    <a:pt x="0" y="690499"/>
                  </a:lnTo>
                  <a:close/>
                </a:path>
              </a:pathLst>
            </a:custGeom>
            <a:solidFill>
              <a:srgbClr val="37A8DA"/>
            </a:solidFill>
          </p:spPr>
        </p:sp>
        <p:sp>
          <p:nvSpPr>
            <p:cNvPr id="12" name="Freeform 12"/>
            <p:cNvSpPr/>
            <p:nvPr/>
          </p:nvSpPr>
          <p:spPr>
            <a:xfrm>
              <a:off x="195961" y="188722"/>
              <a:ext cx="1118235" cy="1077976"/>
            </a:xfrm>
            <a:custGeom>
              <a:avLst/>
              <a:gdLst/>
              <a:ahLst/>
              <a:cxnLst/>
              <a:rect l="l" t="t" r="r" b="b"/>
              <a:pathLst>
                <a:path w="1118235" h="1077976">
                  <a:moveTo>
                    <a:pt x="15875" y="355727"/>
                  </a:moveTo>
                  <a:lnTo>
                    <a:pt x="391541" y="355727"/>
                  </a:lnTo>
                  <a:lnTo>
                    <a:pt x="391541" y="371602"/>
                  </a:lnTo>
                  <a:lnTo>
                    <a:pt x="375666" y="371602"/>
                  </a:lnTo>
                  <a:lnTo>
                    <a:pt x="375666" y="15875"/>
                  </a:lnTo>
                  <a:cubicBezTo>
                    <a:pt x="375666" y="7112"/>
                    <a:pt x="382778" y="0"/>
                    <a:pt x="391541" y="0"/>
                  </a:cubicBezTo>
                  <a:lnTo>
                    <a:pt x="726694" y="0"/>
                  </a:lnTo>
                  <a:cubicBezTo>
                    <a:pt x="735457" y="0"/>
                    <a:pt x="742569" y="7112"/>
                    <a:pt x="742569" y="15875"/>
                  </a:cubicBezTo>
                  <a:lnTo>
                    <a:pt x="742569" y="371602"/>
                  </a:lnTo>
                  <a:lnTo>
                    <a:pt x="726694" y="371602"/>
                  </a:lnTo>
                  <a:lnTo>
                    <a:pt x="726694" y="355727"/>
                  </a:lnTo>
                  <a:lnTo>
                    <a:pt x="1102360" y="355727"/>
                  </a:lnTo>
                  <a:cubicBezTo>
                    <a:pt x="1111123" y="355727"/>
                    <a:pt x="1118235" y="362839"/>
                    <a:pt x="1118235" y="371602"/>
                  </a:cubicBezTo>
                  <a:lnTo>
                    <a:pt x="1118235" y="706374"/>
                  </a:lnTo>
                  <a:cubicBezTo>
                    <a:pt x="1118235" y="715137"/>
                    <a:pt x="1111123" y="722249"/>
                    <a:pt x="1102360" y="722249"/>
                  </a:cubicBezTo>
                  <a:lnTo>
                    <a:pt x="726694" y="722249"/>
                  </a:lnTo>
                  <a:lnTo>
                    <a:pt x="726694" y="706374"/>
                  </a:lnTo>
                  <a:lnTo>
                    <a:pt x="742569" y="706374"/>
                  </a:lnTo>
                  <a:lnTo>
                    <a:pt x="742569" y="1062101"/>
                  </a:lnTo>
                  <a:cubicBezTo>
                    <a:pt x="742569" y="1070864"/>
                    <a:pt x="735457" y="1077976"/>
                    <a:pt x="726694" y="1077976"/>
                  </a:cubicBezTo>
                  <a:lnTo>
                    <a:pt x="391541" y="1077976"/>
                  </a:lnTo>
                  <a:cubicBezTo>
                    <a:pt x="382778" y="1077976"/>
                    <a:pt x="375666" y="1070864"/>
                    <a:pt x="375666" y="1062101"/>
                  </a:cubicBezTo>
                  <a:lnTo>
                    <a:pt x="375666" y="706374"/>
                  </a:lnTo>
                  <a:lnTo>
                    <a:pt x="391541" y="706374"/>
                  </a:lnTo>
                  <a:lnTo>
                    <a:pt x="391541" y="722249"/>
                  </a:lnTo>
                  <a:lnTo>
                    <a:pt x="15875" y="722249"/>
                  </a:lnTo>
                  <a:cubicBezTo>
                    <a:pt x="7112" y="722249"/>
                    <a:pt x="0" y="715137"/>
                    <a:pt x="0" y="706374"/>
                  </a:cubicBezTo>
                  <a:lnTo>
                    <a:pt x="0" y="371602"/>
                  </a:lnTo>
                  <a:cubicBezTo>
                    <a:pt x="0" y="362839"/>
                    <a:pt x="7112" y="355727"/>
                    <a:pt x="15875" y="355727"/>
                  </a:cubicBezTo>
                  <a:moveTo>
                    <a:pt x="15875" y="387477"/>
                  </a:moveTo>
                  <a:lnTo>
                    <a:pt x="15875" y="371602"/>
                  </a:lnTo>
                  <a:lnTo>
                    <a:pt x="31750" y="371602"/>
                  </a:lnTo>
                  <a:lnTo>
                    <a:pt x="31750" y="706374"/>
                  </a:lnTo>
                  <a:lnTo>
                    <a:pt x="15875" y="706374"/>
                  </a:lnTo>
                  <a:lnTo>
                    <a:pt x="15875" y="690499"/>
                  </a:lnTo>
                  <a:lnTo>
                    <a:pt x="391541" y="690499"/>
                  </a:lnTo>
                  <a:cubicBezTo>
                    <a:pt x="400304" y="690499"/>
                    <a:pt x="407416" y="697611"/>
                    <a:pt x="407416" y="706374"/>
                  </a:cubicBezTo>
                  <a:lnTo>
                    <a:pt x="407416" y="1062101"/>
                  </a:lnTo>
                  <a:lnTo>
                    <a:pt x="391541" y="1062101"/>
                  </a:lnTo>
                  <a:lnTo>
                    <a:pt x="391541" y="1046226"/>
                  </a:lnTo>
                  <a:lnTo>
                    <a:pt x="726694" y="1046226"/>
                  </a:lnTo>
                  <a:lnTo>
                    <a:pt x="726694" y="1062101"/>
                  </a:lnTo>
                  <a:lnTo>
                    <a:pt x="710819" y="1062101"/>
                  </a:lnTo>
                  <a:lnTo>
                    <a:pt x="710819" y="706374"/>
                  </a:lnTo>
                  <a:cubicBezTo>
                    <a:pt x="710819" y="697611"/>
                    <a:pt x="717931" y="690499"/>
                    <a:pt x="726694" y="690499"/>
                  </a:cubicBezTo>
                  <a:lnTo>
                    <a:pt x="1102360" y="690499"/>
                  </a:lnTo>
                  <a:lnTo>
                    <a:pt x="1102360" y="706374"/>
                  </a:lnTo>
                  <a:lnTo>
                    <a:pt x="1086485" y="706374"/>
                  </a:lnTo>
                  <a:lnTo>
                    <a:pt x="1086485" y="371602"/>
                  </a:lnTo>
                  <a:lnTo>
                    <a:pt x="1102360" y="371602"/>
                  </a:lnTo>
                  <a:lnTo>
                    <a:pt x="1102360" y="387477"/>
                  </a:lnTo>
                  <a:lnTo>
                    <a:pt x="726694" y="387477"/>
                  </a:lnTo>
                  <a:cubicBezTo>
                    <a:pt x="717931" y="387477"/>
                    <a:pt x="710819" y="380365"/>
                    <a:pt x="710819" y="371602"/>
                  </a:cubicBezTo>
                  <a:lnTo>
                    <a:pt x="710819" y="15875"/>
                  </a:lnTo>
                  <a:lnTo>
                    <a:pt x="726694" y="15875"/>
                  </a:lnTo>
                  <a:lnTo>
                    <a:pt x="726694" y="31750"/>
                  </a:lnTo>
                  <a:lnTo>
                    <a:pt x="391541" y="31750"/>
                  </a:lnTo>
                  <a:lnTo>
                    <a:pt x="391541" y="15875"/>
                  </a:lnTo>
                  <a:lnTo>
                    <a:pt x="407416" y="15875"/>
                  </a:lnTo>
                  <a:lnTo>
                    <a:pt x="407416" y="371602"/>
                  </a:lnTo>
                  <a:cubicBezTo>
                    <a:pt x="407416" y="380365"/>
                    <a:pt x="400304" y="387477"/>
                    <a:pt x="391541" y="387477"/>
                  </a:cubicBezTo>
                  <a:lnTo>
                    <a:pt x="15875" y="387477"/>
                  </a:lnTo>
                  <a:close/>
                </a:path>
              </a:pathLst>
            </a:custGeom>
            <a:solidFill>
              <a:srgbClr val="FEFEFE"/>
            </a:solidFill>
          </p:spPr>
        </p:sp>
      </p:grpSp>
      <p:grpSp>
        <p:nvGrpSpPr>
          <p:cNvPr id="13" name="Group 13"/>
          <p:cNvGrpSpPr/>
          <p:nvPr/>
        </p:nvGrpSpPr>
        <p:grpSpPr>
          <a:xfrm>
            <a:off x="7486738" y="5042191"/>
            <a:ext cx="1711315" cy="1290216"/>
            <a:chOff x="0" y="0"/>
            <a:chExt cx="2075618" cy="1564876"/>
          </a:xfrm>
        </p:grpSpPr>
        <p:sp>
          <p:nvSpPr>
            <p:cNvPr id="14" name="Freeform 14"/>
            <p:cNvSpPr/>
            <p:nvPr/>
          </p:nvSpPr>
          <p:spPr>
            <a:xfrm>
              <a:off x="15875" y="15875"/>
              <a:ext cx="2043938" cy="1533144"/>
            </a:xfrm>
            <a:custGeom>
              <a:avLst/>
              <a:gdLst/>
              <a:ahLst/>
              <a:cxnLst/>
              <a:rect l="l" t="t" r="r" b="b"/>
              <a:pathLst>
                <a:path w="2043938" h="1533144">
                  <a:moveTo>
                    <a:pt x="0" y="383286"/>
                  </a:moveTo>
                  <a:lnTo>
                    <a:pt x="1273429" y="383286"/>
                  </a:lnTo>
                  <a:lnTo>
                    <a:pt x="1273429" y="0"/>
                  </a:lnTo>
                  <a:lnTo>
                    <a:pt x="2043938" y="766572"/>
                  </a:lnTo>
                  <a:lnTo>
                    <a:pt x="1273429" y="1533144"/>
                  </a:lnTo>
                  <a:lnTo>
                    <a:pt x="1273429" y="1149858"/>
                  </a:lnTo>
                  <a:lnTo>
                    <a:pt x="0" y="1149858"/>
                  </a:lnTo>
                  <a:close/>
                </a:path>
              </a:pathLst>
            </a:custGeom>
            <a:solidFill>
              <a:srgbClr val="183D6B"/>
            </a:solidFill>
          </p:spPr>
        </p:sp>
        <p:sp>
          <p:nvSpPr>
            <p:cNvPr id="15" name="Freeform 15"/>
            <p:cNvSpPr/>
            <p:nvPr/>
          </p:nvSpPr>
          <p:spPr>
            <a:xfrm>
              <a:off x="0" y="-1143"/>
              <a:ext cx="2075688" cy="1567180"/>
            </a:xfrm>
            <a:custGeom>
              <a:avLst/>
              <a:gdLst/>
              <a:ahLst/>
              <a:cxnLst/>
              <a:rect l="l" t="t" r="r" b="b"/>
              <a:pathLst>
                <a:path w="2075688" h="1567180">
                  <a:moveTo>
                    <a:pt x="15875" y="384429"/>
                  </a:moveTo>
                  <a:lnTo>
                    <a:pt x="1289304" y="384429"/>
                  </a:lnTo>
                  <a:lnTo>
                    <a:pt x="1289304" y="400304"/>
                  </a:lnTo>
                  <a:lnTo>
                    <a:pt x="1273429" y="400304"/>
                  </a:lnTo>
                  <a:lnTo>
                    <a:pt x="1273429" y="17018"/>
                  </a:lnTo>
                  <a:cubicBezTo>
                    <a:pt x="1273429" y="10668"/>
                    <a:pt x="1277239" y="4826"/>
                    <a:pt x="1283208" y="2413"/>
                  </a:cubicBezTo>
                  <a:cubicBezTo>
                    <a:pt x="1289177" y="0"/>
                    <a:pt x="1295908" y="1270"/>
                    <a:pt x="1300480" y="5842"/>
                  </a:cubicBezTo>
                  <a:lnTo>
                    <a:pt x="2070989" y="772414"/>
                  </a:lnTo>
                  <a:cubicBezTo>
                    <a:pt x="2074037" y="775335"/>
                    <a:pt x="2075688" y="779399"/>
                    <a:pt x="2075688" y="783717"/>
                  </a:cubicBezTo>
                  <a:cubicBezTo>
                    <a:pt x="2075688" y="788035"/>
                    <a:pt x="2074037" y="791972"/>
                    <a:pt x="2070989" y="795020"/>
                  </a:cubicBezTo>
                  <a:lnTo>
                    <a:pt x="1300480" y="1561338"/>
                  </a:lnTo>
                  <a:cubicBezTo>
                    <a:pt x="1295908" y="1565910"/>
                    <a:pt x="1289050" y="1567180"/>
                    <a:pt x="1283208" y="1564767"/>
                  </a:cubicBezTo>
                  <a:cubicBezTo>
                    <a:pt x="1277366" y="1562354"/>
                    <a:pt x="1273429" y="1556512"/>
                    <a:pt x="1273429" y="1550162"/>
                  </a:cubicBezTo>
                  <a:lnTo>
                    <a:pt x="1273429" y="1166876"/>
                  </a:lnTo>
                  <a:lnTo>
                    <a:pt x="1289304" y="1166876"/>
                  </a:lnTo>
                  <a:lnTo>
                    <a:pt x="1289304" y="1182751"/>
                  </a:lnTo>
                  <a:lnTo>
                    <a:pt x="15875" y="1182751"/>
                  </a:lnTo>
                  <a:cubicBezTo>
                    <a:pt x="7112" y="1182751"/>
                    <a:pt x="0" y="1175639"/>
                    <a:pt x="0" y="1166876"/>
                  </a:cubicBezTo>
                  <a:lnTo>
                    <a:pt x="0" y="400304"/>
                  </a:lnTo>
                  <a:cubicBezTo>
                    <a:pt x="0" y="391541"/>
                    <a:pt x="7112" y="384429"/>
                    <a:pt x="15875" y="384429"/>
                  </a:cubicBezTo>
                  <a:moveTo>
                    <a:pt x="15875" y="416179"/>
                  </a:moveTo>
                  <a:lnTo>
                    <a:pt x="15875" y="400304"/>
                  </a:lnTo>
                  <a:lnTo>
                    <a:pt x="31750" y="400304"/>
                  </a:lnTo>
                  <a:lnTo>
                    <a:pt x="31750" y="1166876"/>
                  </a:lnTo>
                  <a:lnTo>
                    <a:pt x="15875" y="1166876"/>
                  </a:lnTo>
                  <a:lnTo>
                    <a:pt x="15875" y="1151001"/>
                  </a:lnTo>
                  <a:lnTo>
                    <a:pt x="1289304" y="1151001"/>
                  </a:lnTo>
                  <a:cubicBezTo>
                    <a:pt x="1298067" y="1151001"/>
                    <a:pt x="1305179" y="1158113"/>
                    <a:pt x="1305179" y="1166876"/>
                  </a:cubicBezTo>
                  <a:lnTo>
                    <a:pt x="1305179" y="1550162"/>
                  </a:lnTo>
                  <a:lnTo>
                    <a:pt x="1289304" y="1550162"/>
                  </a:lnTo>
                  <a:lnTo>
                    <a:pt x="1278128" y="1538859"/>
                  </a:lnTo>
                  <a:lnTo>
                    <a:pt x="2048510" y="772287"/>
                  </a:lnTo>
                  <a:lnTo>
                    <a:pt x="2059686" y="783590"/>
                  </a:lnTo>
                  <a:lnTo>
                    <a:pt x="2048510" y="794893"/>
                  </a:lnTo>
                  <a:lnTo>
                    <a:pt x="1278128" y="28321"/>
                  </a:lnTo>
                  <a:lnTo>
                    <a:pt x="1289304" y="17018"/>
                  </a:lnTo>
                  <a:lnTo>
                    <a:pt x="1305179" y="17018"/>
                  </a:lnTo>
                  <a:lnTo>
                    <a:pt x="1305179" y="400304"/>
                  </a:lnTo>
                  <a:cubicBezTo>
                    <a:pt x="1305179" y="409067"/>
                    <a:pt x="1298067" y="416179"/>
                    <a:pt x="1289304" y="416179"/>
                  </a:cubicBezTo>
                  <a:lnTo>
                    <a:pt x="15875" y="416179"/>
                  </a:lnTo>
                  <a:close/>
                </a:path>
              </a:pathLst>
            </a:custGeom>
            <a:solidFill>
              <a:srgbClr val="FEFEFE"/>
            </a:solidFill>
          </p:spPr>
        </p:sp>
      </p:grpSp>
      <p:grpSp>
        <p:nvGrpSpPr>
          <p:cNvPr id="16" name="Group 16"/>
          <p:cNvGrpSpPr/>
          <p:nvPr/>
        </p:nvGrpSpPr>
        <p:grpSpPr>
          <a:xfrm>
            <a:off x="9464463" y="3973576"/>
            <a:ext cx="5171189" cy="3025454"/>
            <a:chOff x="0" y="0"/>
            <a:chExt cx="6894918" cy="4033939"/>
          </a:xfrm>
        </p:grpSpPr>
        <p:sp>
          <p:nvSpPr>
            <p:cNvPr id="17" name="Freeform 17"/>
            <p:cNvSpPr/>
            <p:nvPr/>
          </p:nvSpPr>
          <p:spPr>
            <a:xfrm>
              <a:off x="24325" y="14336"/>
              <a:ext cx="6846296" cy="4005250"/>
            </a:xfrm>
            <a:custGeom>
              <a:avLst/>
              <a:gdLst/>
              <a:ahLst/>
              <a:cxnLst/>
              <a:rect l="l" t="t" r="r" b="b"/>
              <a:pathLst>
                <a:path w="6846296" h="4005250">
                  <a:moveTo>
                    <a:pt x="0" y="0"/>
                  </a:moveTo>
                  <a:lnTo>
                    <a:pt x="6846297" y="0"/>
                  </a:lnTo>
                  <a:lnTo>
                    <a:pt x="6846297" y="4005251"/>
                  </a:lnTo>
                  <a:lnTo>
                    <a:pt x="0" y="4005251"/>
                  </a:lnTo>
                  <a:close/>
                </a:path>
              </a:pathLst>
            </a:custGeom>
            <a:solidFill>
              <a:srgbClr val="193C6A"/>
            </a:solidFill>
          </p:spPr>
        </p:sp>
        <p:sp>
          <p:nvSpPr>
            <p:cNvPr id="18" name="Freeform 18"/>
            <p:cNvSpPr/>
            <p:nvPr/>
          </p:nvSpPr>
          <p:spPr>
            <a:xfrm>
              <a:off x="0" y="0"/>
              <a:ext cx="6894937" cy="4033923"/>
            </a:xfrm>
            <a:custGeom>
              <a:avLst/>
              <a:gdLst/>
              <a:ahLst/>
              <a:cxnLst/>
              <a:rect l="l" t="t" r="r" b="b"/>
              <a:pathLst>
                <a:path w="6894937" h="4033923">
                  <a:moveTo>
                    <a:pt x="24325" y="0"/>
                  </a:moveTo>
                  <a:lnTo>
                    <a:pt x="6870622" y="0"/>
                  </a:lnTo>
                  <a:cubicBezTo>
                    <a:pt x="6884050" y="0"/>
                    <a:pt x="6894937" y="6423"/>
                    <a:pt x="6894937" y="14336"/>
                  </a:cubicBezTo>
                  <a:lnTo>
                    <a:pt x="6894937" y="4019587"/>
                  </a:lnTo>
                  <a:cubicBezTo>
                    <a:pt x="6894937" y="4027500"/>
                    <a:pt x="6884050" y="4033923"/>
                    <a:pt x="6870622" y="4033923"/>
                  </a:cubicBezTo>
                  <a:lnTo>
                    <a:pt x="24325" y="4033923"/>
                  </a:lnTo>
                  <a:cubicBezTo>
                    <a:pt x="10898" y="4033923"/>
                    <a:pt x="0" y="4027500"/>
                    <a:pt x="0" y="4019587"/>
                  </a:cubicBezTo>
                  <a:lnTo>
                    <a:pt x="0" y="14336"/>
                  </a:lnTo>
                  <a:cubicBezTo>
                    <a:pt x="0" y="6423"/>
                    <a:pt x="10898" y="0"/>
                    <a:pt x="24325" y="0"/>
                  </a:cubicBezTo>
                  <a:moveTo>
                    <a:pt x="24325" y="28673"/>
                  </a:moveTo>
                  <a:lnTo>
                    <a:pt x="24325" y="14336"/>
                  </a:lnTo>
                  <a:lnTo>
                    <a:pt x="48651" y="14336"/>
                  </a:lnTo>
                  <a:lnTo>
                    <a:pt x="48651" y="4019587"/>
                  </a:lnTo>
                  <a:lnTo>
                    <a:pt x="24325" y="4019587"/>
                  </a:lnTo>
                  <a:lnTo>
                    <a:pt x="24325" y="4005250"/>
                  </a:lnTo>
                  <a:lnTo>
                    <a:pt x="6870622" y="4005250"/>
                  </a:lnTo>
                  <a:lnTo>
                    <a:pt x="6870622" y="4019587"/>
                  </a:lnTo>
                  <a:lnTo>
                    <a:pt x="6846297" y="4019587"/>
                  </a:lnTo>
                  <a:lnTo>
                    <a:pt x="6846297" y="14336"/>
                  </a:lnTo>
                  <a:lnTo>
                    <a:pt x="6870622" y="14336"/>
                  </a:lnTo>
                  <a:lnTo>
                    <a:pt x="6870622" y="28673"/>
                  </a:lnTo>
                  <a:lnTo>
                    <a:pt x="24325" y="28673"/>
                  </a:lnTo>
                  <a:close/>
                </a:path>
              </a:pathLst>
            </a:custGeom>
            <a:solidFill>
              <a:srgbClr val="183D6B"/>
            </a:solidFill>
          </p:spPr>
        </p:sp>
        <p:sp>
          <p:nvSpPr>
            <p:cNvPr id="19" name="TextBox 19"/>
            <p:cNvSpPr txBox="1"/>
            <p:nvPr/>
          </p:nvSpPr>
          <p:spPr>
            <a:xfrm>
              <a:off x="0" y="-19050"/>
              <a:ext cx="6894918" cy="4052989"/>
            </a:xfrm>
            <a:prstGeom prst="rect">
              <a:avLst/>
            </a:prstGeom>
          </p:spPr>
          <p:txBody>
            <a:bodyPr lIns="50800" tIns="50800" rIns="50800" bIns="50800" rtlCol="0" anchor="ctr"/>
            <a:lstStyle/>
            <a:p>
              <a:pPr algn="ctr">
                <a:lnSpc>
                  <a:spcPts val="5040"/>
                </a:lnSpc>
              </a:pPr>
              <a:r>
                <a:rPr lang="en-US" sz="4200">
                  <a:solidFill>
                    <a:srgbClr val="FFFFFF"/>
                  </a:solidFill>
                  <a:latin typeface="Arial 2"/>
                </a:rPr>
                <a:t>PRIORITIZING</a:t>
              </a:r>
            </a:p>
          </p:txBody>
        </p:sp>
      </p:grpSp>
      <p:sp>
        <p:nvSpPr>
          <p:cNvPr id="20" name="Freeform 20"/>
          <p:cNvSpPr/>
          <p:nvPr/>
        </p:nvSpPr>
        <p:spPr>
          <a:xfrm>
            <a:off x="12800679" y="5486303"/>
            <a:ext cx="5272412" cy="4224520"/>
          </a:xfrm>
          <a:custGeom>
            <a:avLst/>
            <a:gdLst/>
            <a:ahLst/>
            <a:cxnLst/>
            <a:rect l="l" t="t" r="r" b="b"/>
            <a:pathLst>
              <a:path w="5272412" h="4224520">
                <a:moveTo>
                  <a:pt x="0" y="0"/>
                </a:moveTo>
                <a:lnTo>
                  <a:pt x="5272412" y="0"/>
                </a:lnTo>
                <a:lnTo>
                  <a:pt x="5272412" y="4224520"/>
                </a:lnTo>
                <a:lnTo>
                  <a:pt x="0" y="4224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7355823" y="9732706"/>
            <a:ext cx="8669337" cy="247650"/>
          </a:xfrm>
          <a:prstGeom prst="rect">
            <a:avLst/>
          </a:prstGeom>
        </p:spPr>
        <p:txBody>
          <a:bodyPr lIns="0" tIns="0" rIns="0" bIns="0" rtlCol="0" anchor="t">
            <a:spAutoFit/>
          </a:bodyPr>
          <a:lstStyle/>
          <a:p>
            <a:pPr algn="r">
              <a:lnSpc>
                <a:spcPts val="1800"/>
              </a:lnSpc>
            </a:pPr>
            <a:r>
              <a:rPr lang="en-US" sz="1500">
                <a:solidFill>
                  <a:srgbClr val="FEFEFE"/>
                </a:solidFill>
                <a:latin typeface="Arial 2"/>
              </a:rPr>
              <a:t>Nguyễn Ngọc Hiên - hiennn@neu.edu.vn</a:t>
            </a:r>
          </a:p>
        </p:txBody>
      </p:sp>
      <p:grpSp>
        <p:nvGrpSpPr>
          <p:cNvPr id="22" name="Group 22"/>
          <p:cNvGrpSpPr/>
          <p:nvPr/>
        </p:nvGrpSpPr>
        <p:grpSpPr>
          <a:xfrm>
            <a:off x="851327" y="507094"/>
            <a:ext cx="7787651" cy="1361002"/>
            <a:chOff x="0" y="0"/>
            <a:chExt cx="12468541" cy="2179054"/>
          </a:xfrm>
        </p:grpSpPr>
        <p:sp>
          <p:nvSpPr>
            <p:cNvPr id="23" name="Freeform 23"/>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24" name="Freeform 24"/>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25" name="TextBox 25"/>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26" name="Group 26"/>
          <p:cNvGrpSpPr/>
          <p:nvPr/>
        </p:nvGrpSpPr>
        <p:grpSpPr>
          <a:xfrm>
            <a:off x="9144000" y="9710823"/>
            <a:ext cx="9144000" cy="572824"/>
            <a:chOff x="0" y="0"/>
            <a:chExt cx="21473312" cy="1345192"/>
          </a:xfrm>
        </p:grpSpPr>
        <p:sp>
          <p:nvSpPr>
            <p:cNvPr id="27" name="Freeform 27"/>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8" name="TextBox 28"/>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9" name="Group 29"/>
          <p:cNvGrpSpPr/>
          <p:nvPr/>
        </p:nvGrpSpPr>
        <p:grpSpPr>
          <a:xfrm>
            <a:off x="0" y="9710823"/>
            <a:ext cx="9144000" cy="576177"/>
            <a:chOff x="0" y="0"/>
            <a:chExt cx="21473312" cy="1353065"/>
          </a:xfrm>
        </p:grpSpPr>
        <p:sp>
          <p:nvSpPr>
            <p:cNvPr id="30" name="Freeform 30"/>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1" name="TextBox 31"/>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5617849" y="3967728"/>
            <a:ext cx="13919799" cy="922764"/>
          </a:xfrm>
          <a:prstGeom prst="rect">
            <a:avLst/>
          </a:prstGeom>
        </p:spPr>
        <p:txBody>
          <a:bodyPr lIns="0" tIns="0" rIns="0" bIns="0" rtlCol="0" anchor="t">
            <a:spAutoFit/>
          </a:bodyPr>
          <a:lstStyle/>
          <a:p>
            <a:pPr algn="l">
              <a:lnSpc>
                <a:spcPts val="7897"/>
              </a:lnSpc>
            </a:pPr>
            <a:r>
              <a:rPr lang="en-US" sz="3948" spc="-157">
                <a:solidFill>
                  <a:srgbClr val="193C6A"/>
                </a:solidFill>
                <a:latin typeface="Arial 2"/>
              </a:rPr>
              <a:t>Scale: How grave or serious the impact would be</a:t>
            </a:r>
          </a:p>
        </p:txBody>
      </p:sp>
      <p:grpSp>
        <p:nvGrpSpPr>
          <p:cNvPr id="3" name="Group 3"/>
          <p:cNvGrpSpPr/>
          <p:nvPr/>
        </p:nvGrpSpPr>
        <p:grpSpPr>
          <a:xfrm>
            <a:off x="3781032" y="4170416"/>
            <a:ext cx="1001556" cy="100155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A8DA"/>
            </a:solidFill>
          </p:spPr>
        </p:sp>
      </p:grpSp>
      <p:sp>
        <p:nvSpPr>
          <p:cNvPr id="5" name="TextBox 5"/>
          <p:cNvSpPr txBox="1"/>
          <p:nvPr/>
        </p:nvSpPr>
        <p:spPr>
          <a:xfrm>
            <a:off x="3928145" y="4127028"/>
            <a:ext cx="707332" cy="897832"/>
          </a:xfrm>
          <a:prstGeom prst="rect">
            <a:avLst/>
          </a:prstGeom>
        </p:spPr>
        <p:txBody>
          <a:bodyPr lIns="0" tIns="0" rIns="0" bIns="0" rtlCol="0" anchor="t">
            <a:spAutoFit/>
          </a:bodyPr>
          <a:lstStyle/>
          <a:p>
            <a:pPr algn="ctr">
              <a:lnSpc>
                <a:spcPts val="7332"/>
              </a:lnSpc>
            </a:pPr>
            <a:r>
              <a:rPr lang="en-US" sz="4670">
                <a:solidFill>
                  <a:srgbClr val="193C6A"/>
                </a:solidFill>
                <a:latin typeface="Arial 2"/>
              </a:rPr>
              <a:t>1</a:t>
            </a:r>
          </a:p>
        </p:txBody>
      </p:sp>
      <p:sp>
        <p:nvSpPr>
          <p:cNvPr id="6" name="TextBox 6"/>
          <p:cNvSpPr txBox="1"/>
          <p:nvPr/>
        </p:nvSpPr>
        <p:spPr>
          <a:xfrm>
            <a:off x="5617849" y="5631025"/>
            <a:ext cx="9500199" cy="922764"/>
          </a:xfrm>
          <a:prstGeom prst="rect">
            <a:avLst/>
          </a:prstGeom>
        </p:spPr>
        <p:txBody>
          <a:bodyPr lIns="0" tIns="0" rIns="0" bIns="0" rtlCol="0" anchor="t">
            <a:spAutoFit/>
          </a:bodyPr>
          <a:lstStyle/>
          <a:p>
            <a:pPr marL="0" lvl="1" indent="0" algn="l">
              <a:lnSpc>
                <a:spcPts val="7897"/>
              </a:lnSpc>
              <a:spcBef>
                <a:spcPct val="0"/>
              </a:spcBef>
            </a:pPr>
            <a:r>
              <a:rPr lang="en-US" sz="3948" spc="-157">
                <a:solidFill>
                  <a:srgbClr val="193C6A"/>
                </a:solidFill>
                <a:latin typeface="Arial 2"/>
              </a:rPr>
              <a:t>Scope: How widespread the impact would be</a:t>
            </a:r>
          </a:p>
        </p:txBody>
      </p:sp>
      <p:grpSp>
        <p:nvGrpSpPr>
          <p:cNvPr id="7" name="Group 7"/>
          <p:cNvGrpSpPr/>
          <p:nvPr/>
        </p:nvGrpSpPr>
        <p:grpSpPr>
          <a:xfrm>
            <a:off x="3781032" y="5830823"/>
            <a:ext cx="1001556" cy="100155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A8DA"/>
            </a:solidFill>
          </p:spPr>
        </p:sp>
      </p:grpSp>
      <p:sp>
        <p:nvSpPr>
          <p:cNvPr id="9" name="TextBox 9"/>
          <p:cNvSpPr txBox="1"/>
          <p:nvPr/>
        </p:nvSpPr>
        <p:spPr>
          <a:xfrm>
            <a:off x="3928145" y="5787435"/>
            <a:ext cx="707332" cy="897832"/>
          </a:xfrm>
          <a:prstGeom prst="rect">
            <a:avLst/>
          </a:prstGeom>
        </p:spPr>
        <p:txBody>
          <a:bodyPr lIns="0" tIns="0" rIns="0" bIns="0" rtlCol="0" anchor="t">
            <a:spAutoFit/>
          </a:bodyPr>
          <a:lstStyle/>
          <a:p>
            <a:pPr marL="0" lvl="1" indent="0" algn="ctr">
              <a:lnSpc>
                <a:spcPts val="7332"/>
              </a:lnSpc>
              <a:spcBef>
                <a:spcPct val="0"/>
              </a:spcBef>
            </a:pPr>
            <a:r>
              <a:rPr lang="en-US" sz="4670" u="none">
                <a:solidFill>
                  <a:srgbClr val="193C6A"/>
                </a:solidFill>
                <a:latin typeface="Arial 2"/>
              </a:rPr>
              <a:t>2</a:t>
            </a:r>
          </a:p>
        </p:txBody>
      </p:sp>
      <p:sp>
        <p:nvSpPr>
          <p:cNvPr id="10" name="TextBox 10"/>
          <p:cNvSpPr txBox="1"/>
          <p:nvPr/>
        </p:nvSpPr>
        <p:spPr>
          <a:xfrm>
            <a:off x="5617849" y="7599122"/>
            <a:ext cx="10407311" cy="1800730"/>
          </a:xfrm>
          <a:prstGeom prst="rect">
            <a:avLst/>
          </a:prstGeom>
        </p:spPr>
        <p:txBody>
          <a:bodyPr lIns="0" tIns="0" rIns="0" bIns="0" rtlCol="0" anchor="t">
            <a:spAutoFit/>
          </a:bodyPr>
          <a:lstStyle/>
          <a:p>
            <a:pPr>
              <a:lnSpc>
                <a:spcPts val="4659"/>
              </a:lnSpc>
            </a:pPr>
            <a:r>
              <a:rPr lang="en-US" sz="3948" spc="-154">
                <a:solidFill>
                  <a:srgbClr val="193C6A"/>
                </a:solidFill>
                <a:latin typeface="Arial 2"/>
              </a:rPr>
              <a:t>Irremediability: How hard it would be to put right the resulting harm</a:t>
            </a:r>
          </a:p>
          <a:p>
            <a:pPr marL="0" lvl="1" indent="0" algn="l">
              <a:lnSpc>
                <a:spcPts val="4659"/>
              </a:lnSpc>
            </a:pPr>
            <a:endParaRPr lang="en-US" sz="3948" spc="-154">
              <a:solidFill>
                <a:srgbClr val="193C6A"/>
              </a:solidFill>
              <a:latin typeface="Arial 2"/>
            </a:endParaRPr>
          </a:p>
        </p:txBody>
      </p:sp>
      <p:grpSp>
        <p:nvGrpSpPr>
          <p:cNvPr id="11" name="Group 11"/>
          <p:cNvGrpSpPr/>
          <p:nvPr/>
        </p:nvGrpSpPr>
        <p:grpSpPr>
          <a:xfrm>
            <a:off x="3781032" y="7491229"/>
            <a:ext cx="1001556" cy="1001556"/>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A8DA"/>
            </a:solidFill>
          </p:spPr>
        </p:sp>
      </p:grpSp>
      <p:sp>
        <p:nvSpPr>
          <p:cNvPr id="13" name="TextBox 13"/>
          <p:cNvSpPr txBox="1"/>
          <p:nvPr/>
        </p:nvSpPr>
        <p:spPr>
          <a:xfrm>
            <a:off x="3928145" y="7447842"/>
            <a:ext cx="707332" cy="897832"/>
          </a:xfrm>
          <a:prstGeom prst="rect">
            <a:avLst/>
          </a:prstGeom>
        </p:spPr>
        <p:txBody>
          <a:bodyPr lIns="0" tIns="0" rIns="0" bIns="0" rtlCol="0" anchor="t">
            <a:spAutoFit/>
          </a:bodyPr>
          <a:lstStyle/>
          <a:p>
            <a:pPr marL="0" lvl="1" indent="0" algn="ctr">
              <a:lnSpc>
                <a:spcPts val="7332"/>
              </a:lnSpc>
              <a:spcBef>
                <a:spcPct val="0"/>
              </a:spcBef>
            </a:pPr>
            <a:r>
              <a:rPr lang="en-US" sz="4670" u="none">
                <a:solidFill>
                  <a:srgbClr val="193C6A"/>
                </a:solidFill>
                <a:latin typeface="Arial 2"/>
              </a:rPr>
              <a:t>3</a:t>
            </a:r>
          </a:p>
        </p:txBody>
      </p:sp>
      <p:grpSp>
        <p:nvGrpSpPr>
          <p:cNvPr id="14" name="Group 14"/>
          <p:cNvGrpSpPr/>
          <p:nvPr/>
        </p:nvGrpSpPr>
        <p:grpSpPr>
          <a:xfrm>
            <a:off x="2072879" y="2364960"/>
            <a:ext cx="8295070" cy="852956"/>
            <a:chOff x="0" y="0"/>
            <a:chExt cx="6422446" cy="660400"/>
          </a:xfrm>
        </p:grpSpPr>
        <p:sp>
          <p:nvSpPr>
            <p:cNvPr id="15" name="Freeform 15"/>
            <p:cNvSpPr/>
            <p:nvPr/>
          </p:nvSpPr>
          <p:spPr>
            <a:xfrm>
              <a:off x="0" y="0"/>
              <a:ext cx="6422446" cy="660400"/>
            </a:xfrm>
            <a:custGeom>
              <a:avLst/>
              <a:gdLst/>
              <a:ahLst/>
              <a:cxnLst/>
              <a:rect l="l" t="t" r="r" b="b"/>
              <a:pathLst>
                <a:path w="6422446" h="660400">
                  <a:moveTo>
                    <a:pt x="6297986" y="660400"/>
                  </a:moveTo>
                  <a:lnTo>
                    <a:pt x="124460" y="660400"/>
                  </a:lnTo>
                  <a:cubicBezTo>
                    <a:pt x="55880" y="660400"/>
                    <a:pt x="0" y="604520"/>
                    <a:pt x="0" y="535940"/>
                  </a:cubicBezTo>
                  <a:lnTo>
                    <a:pt x="0" y="124460"/>
                  </a:lnTo>
                  <a:cubicBezTo>
                    <a:pt x="0" y="55880"/>
                    <a:pt x="55880" y="0"/>
                    <a:pt x="124460" y="0"/>
                  </a:cubicBezTo>
                  <a:lnTo>
                    <a:pt x="6297986" y="0"/>
                  </a:lnTo>
                  <a:cubicBezTo>
                    <a:pt x="6366566" y="0"/>
                    <a:pt x="6422446" y="55880"/>
                    <a:pt x="6422446" y="124460"/>
                  </a:cubicBezTo>
                  <a:lnTo>
                    <a:pt x="6422446" y="535940"/>
                  </a:lnTo>
                  <a:cubicBezTo>
                    <a:pt x="6422446" y="604520"/>
                    <a:pt x="6366566" y="660400"/>
                    <a:pt x="6297986" y="660400"/>
                  </a:cubicBezTo>
                  <a:close/>
                </a:path>
              </a:pathLst>
            </a:custGeom>
            <a:solidFill>
              <a:srgbClr val="9AC97B"/>
            </a:solidFill>
          </p:spPr>
        </p:sp>
      </p:grpSp>
      <p:sp>
        <p:nvSpPr>
          <p:cNvPr id="16" name="TextBox 16"/>
          <p:cNvSpPr txBox="1"/>
          <p:nvPr/>
        </p:nvSpPr>
        <p:spPr>
          <a:xfrm>
            <a:off x="2546830" y="2524825"/>
            <a:ext cx="7347167" cy="618950"/>
          </a:xfrm>
          <a:prstGeom prst="rect">
            <a:avLst/>
          </a:prstGeom>
        </p:spPr>
        <p:txBody>
          <a:bodyPr lIns="0" tIns="0" rIns="0" bIns="0" rtlCol="0" anchor="t">
            <a:spAutoFit/>
          </a:bodyPr>
          <a:lstStyle/>
          <a:p>
            <a:pPr algn="ctr">
              <a:lnSpc>
                <a:spcPts val="4494"/>
              </a:lnSpc>
            </a:pPr>
            <a:r>
              <a:rPr lang="en-US" sz="4681" spc="97">
                <a:solidFill>
                  <a:srgbClr val="155997"/>
                </a:solidFill>
                <a:latin typeface="Arial 2"/>
              </a:rPr>
              <a:t>SEVERITY OF THE RISK</a:t>
            </a:r>
          </a:p>
        </p:txBody>
      </p:sp>
      <p:grpSp>
        <p:nvGrpSpPr>
          <p:cNvPr id="17" name="Group 17"/>
          <p:cNvGrpSpPr/>
          <p:nvPr/>
        </p:nvGrpSpPr>
        <p:grpSpPr>
          <a:xfrm>
            <a:off x="851327" y="507094"/>
            <a:ext cx="7787651" cy="1361002"/>
            <a:chOff x="0" y="0"/>
            <a:chExt cx="12468541" cy="2179054"/>
          </a:xfrm>
        </p:grpSpPr>
        <p:sp>
          <p:nvSpPr>
            <p:cNvPr id="18" name="Freeform 18"/>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19" name="Freeform 19"/>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20" name="TextBox 20"/>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21" name="Group 21"/>
          <p:cNvGrpSpPr/>
          <p:nvPr/>
        </p:nvGrpSpPr>
        <p:grpSpPr>
          <a:xfrm>
            <a:off x="9144000" y="9710823"/>
            <a:ext cx="9144000" cy="572824"/>
            <a:chOff x="0" y="0"/>
            <a:chExt cx="21473312" cy="1345192"/>
          </a:xfrm>
        </p:grpSpPr>
        <p:sp>
          <p:nvSpPr>
            <p:cNvPr id="22" name="Freeform 22"/>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3" name="TextBox 23"/>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4" name="Group 24"/>
          <p:cNvGrpSpPr/>
          <p:nvPr/>
        </p:nvGrpSpPr>
        <p:grpSpPr>
          <a:xfrm>
            <a:off x="0" y="9710823"/>
            <a:ext cx="9144000" cy="576177"/>
            <a:chOff x="0" y="0"/>
            <a:chExt cx="21473312" cy="1353065"/>
          </a:xfrm>
        </p:grpSpPr>
        <p:sp>
          <p:nvSpPr>
            <p:cNvPr id="25" name="Freeform 2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6" name="TextBox 2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395355" y="3440295"/>
          <a:ext cx="15872369" cy="6037822"/>
        </p:xfrm>
        <a:graphic>
          <a:graphicData uri="http://schemas.openxmlformats.org/drawingml/2006/table">
            <a:tbl>
              <a:tblPr/>
              <a:tblGrid>
                <a:gridCol w="5656072">
                  <a:extLst>
                    <a:ext uri="{9D8B030D-6E8A-4147-A177-3AD203B41FA5}">
                      <a16:colId xmlns:a16="http://schemas.microsoft.com/office/drawing/2014/main" val="20000"/>
                    </a:ext>
                  </a:extLst>
                </a:gridCol>
                <a:gridCol w="5508653">
                  <a:extLst>
                    <a:ext uri="{9D8B030D-6E8A-4147-A177-3AD203B41FA5}">
                      <a16:colId xmlns:a16="http://schemas.microsoft.com/office/drawing/2014/main" val="20001"/>
                    </a:ext>
                  </a:extLst>
                </a:gridCol>
                <a:gridCol w="4707644">
                  <a:extLst>
                    <a:ext uri="{9D8B030D-6E8A-4147-A177-3AD203B41FA5}">
                      <a16:colId xmlns:a16="http://schemas.microsoft.com/office/drawing/2014/main" val="20002"/>
                    </a:ext>
                  </a:extLst>
                </a:gridCol>
              </a:tblGrid>
              <a:tr h="1249257">
                <a:tc>
                  <a:txBody>
                    <a:bodyPr/>
                    <a:lstStyle/>
                    <a:p>
                      <a:pPr algn="ctr">
                        <a:lnSpc>
                          <a:spcPts val="2675"/>
                        </a:lnSpc>
                        <a:defRPr/>
                      </a:pPr>
                      <a:r>
                        <a:rPr lang="en-US" sz="2229">
                          <a:solidFill>
                            <a:srgbClr val="193C6A"/>
                          </a:solidFill>
                          <a:latin typeface="Arial 2"/>
                        </a:rPr>
                        <a:t>Nature and context of the abuse or treatment</a:t>
                      </a:r>
                      <a:endParaRPr lang="en-US" sz="1100"/>
                    </a:p>
                    <a:p>
                      <a:pPr algn="ctr">
                        <a:lnSpc>
                          <a:spcPts val="2675"/>
                        </a:lnSpc>
                      </a:pPr>
                      <a:endParaRPr lang="en-US" sz="1100"/>
                    </a:p>
                  </a:txBody>
                  <a:tcPr marL="68748" marR="68748" marT="68748" marB="68748" anchor="ctr">
                    <a:lnL w="7160" cap="flat" cmpd="sng" algn="ctr">
                      <a:solidFill>
                        <a:srgbClr val="193C6A"/>
                      </a:solidFill>
                      <a:prstDash val="solid"/>
                      <a:round/>
                      <a:headEnd type="none" w="med" len="med"/>
                      <a:tailEnd type="none" w="med" len="med"/>
                    </a:lnL>
                    <a:lnR w="7160" cap="flat" cmpd="sng" algn="ctr">
                      <a:solidFill>
                        <a:srgbClr val="193C6A"/>
                      </a:solidFill>
                      <a:prstDash val="solid"/>
                      <a:round/>
                      <a:headEnd type="none" w="med" len="med"/>
                      <a:tailEnd type="none" w="med" len="med"/>
                    </a:lnR>
                    <a:lnT w="7160" cap="flat" cmpd="sng" algn="ctr">
                      <a:solidFill>
                        <a:srgbClr val="193C6A"/>
                      </a:solidFill>
                      <a:prstDash val="solid"/>
                      <a:round/>
                      <a:headEnd type="none" w="med" len="med"/>
                      <a:tailEnd type="none" w="med" len="med"/>
                    </a:lnT>
                    <a:lnB w="7160" cap="flat" cmpd="sng" algn="ctr">
                      <a:solidFill>
                        <a:srgbClr val="193C6A"/>
                      </a:solidFill>
                      <a:prstDash val="solid"/>
                      <a:round/>
                      <a:headEnd type="none" w="med" len="med"/>
                      <a:tailEnd type="none" w="med" len="med"/>
                    </a:lnB>
                    <a:solidFill>
                      <a:srgbClr val="FEFEFE"/>
                    </a:solidFill>
                  </a:tcPr>
                </a:tc>
                <a:tc>
                  <a:txBody>
                    <a:bodyPr/>
                    <a:lstStyle/>
                    <a:p>
                      <a:pPr algn="ctr">
                        <a:lnSpc>
                          <a:spcPts val="2675"/>
                        </a:lnSpc>
                        <a:defRPr/>
                      </a:pPr>
                      <a:r>
                        <a:rPr lang="en-US" sz="2229">
                          <a:solidFill>
                            <a:srgbClr val="193C6A"/>
                          </a:solidFill>
                          <a:latin typeface="Arial 2"/>
                        </a:rPr>
                        <a:t>Manner of the execution of the abuse</a:t>
                      </a:r>
                      <a:endParaRPr lang="en-US" sz="1100"/>
                    </a:p>
                    <a:p>
                      <a:pPr algn="ctr">
                        <a:lnSpc>
                          <a:spcPts val="2675"/>
                        </a:lnSpc>
                      </a:pPr>
                      <a:endParaRPr lang="en-US" sz="1100"/>
                    </a:p>
                  </a:txBody>
                  <a:tcPr marL="68748" marR="68748" marT="68748" marB="68748" anchor="ctr">
                    <a:lnL w="7160" cap="flat" cmpd="sng" algn="ctr">
                      <a:solidFill>
                        <a:srgbClr val="193C6A"/>
                      </a:solidFill>
                      <a:prstDash val="solid"/>
                      <a:round/>
                      <a:headEnd type="none" w="med" len="med"/>
                      <a:tailEnd type="none" w="med" len="med"/>
                    </a:lnL>
                    <a:lnR w="7160" cap="flat" cmpd="sng" algn="ctr">
                      <a:solidFill>
                        <a:srgbClr val="193C6A"/>
                      </a:solidFill>
                      <a:prstDash val="solid"/>
                      <a:round/>
                      <a:headEnd type="none" w="med" len="med"/>
                      <a:tailEnd type="none" w="med" len="med"/>
                    </a:lnR>
                    <a:lnT w="7160" cap="flat" cmpd="sng" algn="ctr">
                      <a:solidFill>
                        <a:srgbClr val="193C6A"/>
                      </a:solidFill>
                      <a:prstDash val="solid"/>
                      <a:round/>
                      <a:headEnd type="none" w="med" len="med"/>
                      <a:tailEnd type="none" w="med" len="med"/>
                    </a:lnT>
                    <a:lnB w="7160" cap="flat" cmpd="sng" algn="ctr">
                      <a:solidFill>
                        <a:srgbClr val="193C6A"/>
                      </a:solidFill>
                      <a:prstDash val="solid"/>
                      <a:round/>
                      <a:headEnd type="none" w="med" len="med"/>
                      <a:tailEnd type="none" w="med" len="med"/>
                    </a:lnB>
                    <a:solidFill>
                      <a:srgbClr val="FEFEFE"/>
                    </a:solidFill>
                  </a:tcPr>
                </a:tc>
                <a:tc>
                  <a:txBody>
                    <a:bodyPr/>
                    <a:lstStyle/>
                    <a:p>
                      <a:pPr algn="ctr">
                        <a:lnSpc>
                          <a:spcPts val="2675"/>
                        </a:lnSpc>
                        <a:defRPr/>
                      </a:pPr>
                      <a:r>
                        <a:rPr lang="en-US" sz="2229">
                          <a:solidFill>
                            <a:srgbClr val="193C6A"/>
                          </a:solidFill>
                          <a:latin typeface="Arial 2"/>
                        </a:rPr>
                        <a:t>The status of the victim</a:t>
                      </a:r>
                      <a:endParaRPr lang="en-US" sz="1100"/>
                    </a:p>
                  </a:txBody>
                  <a:tcPr marL="68748" marR="68748" marT="68748" marB="68748" anchor="ctr">
                    <a:lnL w="7160" cap="flat" cmpd="sng" algn="ctr">
                      <a:solidFill>
                        <a:srgbClr val="193C6A"/>
                      </a:solidFill>
                      <a:prstDash val="solid"/>
                      <a:round/>
                      <a:headEnd type="none" w="med" len="med"/>
                      <a:tailEnd type="none" w="med" len="med"/>
                    </a:lnL>
                    <a:lnR w="7160" cap="flat" cmpd="sng" algn="ctr">
                      <a:solidFill>
                        <a:srgbClr val="193C6A"/>
                      </a:solidFill>
                      <a:prstDash val="solid"/>
                      <a:round/>
                      <a:headEnd type="none" w="med" len="med"/>
                      <a:tailEnd type="none" w="med" len="med"/>
                    </a:lnR>
                    <a:lnT w="7160" cap="flat" cmpd="sng" algn="ctr">
                      <a:solidFill>
                        <a:srgbClr val="193C6A"/>
                      </a:solidFill>
                      <a:prstDash val="solid"/>
                      <a:round/>
                      <a:headEnd type="none" w="med" len="med"/>
                      <a:tailEnd type="none" w="med" len="med"/>
                    </a:lnT>
                    <a:lnB w="7160" cap="flat" cmpd="sng" algn="ctr">
                      <a:solidFill>
                        <a:srgbClr val="193C6A"/>
                      </a:solidFill>
                      <a:prstDash val="solid"/>
                      <a:round/>
                      <a:headEnd type="none" w="med" len="med"/>
                      <a:tailEnd type="none" w="med" len="med"/>
                    </a:lnB>
                    <a:solidFill>
                      <a:srgbClr val="FEFEFE"/>
                    </a:solidFill>
                  </a:tcPr>
                </a:tc>
                <a:extLst>
                  <a:ext uri="{0D108BD9-81ED-4DB2-BD59-A6C34878D82A}">
                    <a16:rowId xmlns:a16="http://schemas.microsoft.com/office/drawing/2014/main" val="10000"/>
                  </a:ext>
                </a:extLst>
              </a:tr>
              <a:tr h="4788565">
                <a:tc>
                  <a:txBody>
                    <a:bodyPr/>
                    <a:lstStyle/>
                    <a:p>
                      <a:pPr marL="481398" lvl="1" indent="-240699" algn="l">
                        <a:lnSpc>
                          <a:spcPts val="2675"/>
                        </a:lnSpc>
                        <a:buFont typeface="Arial"/>
                        <a:buChar char="•"/>
                        <a:defRPr/>
                      </a:pPr>
                      <a:r>
                        <a:rPr lang="en-US" sz="2229">
                          <a:solidFill>
                            <a:srgbClr val="193C6A"/>
                          </a:solidFill>
                          <a:latin typeface="Arial 2"/>
                        </a:rPr>
                        <a:t>Physical impact, for example, whether it involves loss of life or lifelong physical debilitation </a:t>
                      </a:r>
                      <a:endParaRPr lang="en-US" sz="1100"/>
                    </a:p>
                    <a:p>
                      <a:pPr marL="481398" lvl="1" indent="-240699">
                        <a:lnSpc>
                          <a:spcPts val="2675"/>
                        </a:lnSpc>
                        <a:buFont typeface="Arial"/>
                        <a:buChar char="•"/>
                      </a:pPr>
                      <a:r>
                        <a:rPr lang="en-US" sz="2229">
                          <a:solidFill>
                            <a:srgbClr val="193C6A"/>
                          </a:solidFill>
                          <a:latin typeface="Arial 2"/>
                        </a:rPr>
                        <a:t>Mental or emotional impact, for example, if it leads to permanent mental illness or involves a temporary experience of humiliation </a:t>
                      </a:r>
                    </a:p>
                    <a:p>
                      <a:pPr marL="481398" lvl="1" indent="-240699">
                        <a:lnSpc>
                          <a:spcPts val="2675"/>
                        </a:lnSpc>
                        <a:buFont typeface="Arial"/>
                        <a:buChar char="•"/>
                      </a:pPr>
                      <a:r>
                        <a:rPr lang="en-US" sz="2229">
                          <a:solidFill>
                            <a:srgbClr val="193C6A"/>
                          </a:solidFill>
                          <a:latin typeface="Arial 2"/>
                        </a:rPr>
                        <a:t>The extent it affects family and community relationships</a:t>
                      </a:r>
                    </a:p>
                  </a:txBody>
                  <a:tcPr marL="68748" marR="68748" marT="68748" marB="68748" anchor="ctr">
                    <a:lnL w="7160" cap="flat" cmpd="sng" algn="ctr">
                      <a:solidFill>
                        <a:srgbClr val="193C6A"/>
                      </a:solidFill>
                      <a:prstDash val="solid"/>
                      <a:round/>
                      <a:headEnd type="none" w="med" len="med"/>
                      <a:tailEnd type="none" w="med" len="med"/>
                    </a:lnL>
                    <a:lnR w="7160" cap="flat" cmpd="sng" algn="ctr">
                      <a:solidFill>
                        <a:srgbClr val="193C6A"/>
                      </a:solidFill>
                      <a:prstDash val="solid"/>
                      <a:round/>
                      <a:headEnd type="none" w="med" len="med"/>
                      <a:tailEnd type="none" w="med" len="med"/>
                    </a:lnR>
                    <a:lnT w="7160" cap="flat" cmpd="sng" algn="ctr">
                      <a:solidFill>
                        <a:srgbClr val="193C6A"/>
                      </a:solidFill>
                      <a:prstDash val="solid"/>
                      <a:round/>
                      <a:headEnd type="none" w="med" len="med"/>
                      <a:tailEnd type="none" w="med" len="med"/>
                    </a:lnT>
                    <a:lnB w="7160" cap="flat" cmpd="sng" algn="ctr">
                      <a:solidFill>
                        <a:srgbClr val="193C6A"/>
                      </a:solidFill>
                      <a:prstDash val="solid"/>
                      <a:round/>
                      <a:headEnd type="none" w="med" len="med"/>
                      <a:tailEnd type="none" w="med" len="med"/>
                    </a:lnB>
                    <a:solidFill>
                      <a:srgbClr val="FEFEFE"/>
                    </a:solidFill>
                  </a:tcPr>
                </a:tc>
                <a:tc>
                  <a:txBody>
                    <a:bodyPr/>
                    <a:lstStyle/>
                    <a:p>
                      <a:pPr marL="481398" lvl="1" indent="-240699" algn="l">
                        <a:lnSpc>
                          <a:spcPts val="2675"/>
                        </a:lnSpc>
                        <a:buFont typeface="Arial"/>
                        <a:buChar char="•"/>
                        <a:defRPr/>
                      </a:pPr>
                      <a:r>
                        <a:rPr lang="en-US" sz="2229">
                          <a:solidFill>
                            <a:srgbClr val="193C6A"/>
                          </a:solidFill>
                          <a:latin typeface="Arial 2"/>
                        </a:rPr>
                        <a:t>Duration of the abuse </a:t>
                      </a:r>
                      <a:endParaRPr lang="en-US" sz="1100"/>
                    </a:p>
                    <a:p>
                      <a:pPr marL="481398" lvl="1" indent="-240699">
                        <a:lnSpc>
                          <a:spcPts val="2675"/>
                        </a:lnSpc>
                        <a:buFont typeface="Arial"/>
                        <a:buChar char="•"/>
                      </a:pPr>
                      <a:r>
                        <a:rPr lang="en-US" sz="2229">
                          <a:solidFill>
                            <a:srgbClr val="193C6A"/>
                          </a:solidFill>
                          <a:latin typeface="Arial 2"/>
                        </a:rPr>
                        <a:t>Duration of mental and physical anguish + Whether physical person and/or property is impacted </a:t>
                      </a:r>
                    </a:p>
                    <a:p>
                      <a:pPr marL="481398" lvl="1" indent="-240699">
                        <a:lnSpc>
                          <a:spcPts val="2675"/>
                        </a:lnSpc>
                        <a:buFont typeface="Arial"/>
                        <a:buChar char="•"/>
                      </a:pPr>
                      <a:r>
                        <a:rPr lang="en-US" sz="2229">
                          <a:solidFill>
                            <a:srgbClr val="193C6A"/>
                          </a:solidFill>
                          <a:latin typeface="Arial 2"/>
                        </a:rPr>
                        <a:t>Whether livelihood is destroyed or mitigated </a:t>
                      </a:r>
                    </a:p>
                    <a:p>
                      <a:pPr marL="481398" lvl="1" indent="-240699">
                        <a:lnSpc>
                          <a:spcPts val="2675"/>
                        </a:lnSpc>
                        <a:buFont typeface="Arial"/>
                        <a:buChar char="•"/>
                      </a:pPr>
                      <a:r>
                        <a:rPr lang="en-US" sz="2229">
                          <a:solidFill>
                            <a:srgbClr val="193C6A"/>
                          </a:solidFill>
                          <a:latin typeface="Arial 2"/>
                        </a:rPr>
                        <a:t>Whether persons are forcibly displaced and/or forced to take inadequate compensation </a:t>
                      </a:r>
                    </a:p>
                    <a:p>
                      <a:pPr marL="481398" lvl="1" indent="-240699">
                        <a:lnSpc>
                          <a:spcPts val="2675"/>
                        </a:lnSpc>
                        <a:buFont typeface="Arial"/>
                        <a:buChar char="•"/>
                      </a:pPr>
                      <a:r>
                        <a:rPr lang="en-US" sz="2229">
                          <a:solidFill>
                            <a:srgbClr val="193C6A"/>
                          </a:solidFill>
                          <a:latin typeface="Arial 2"/>
                        </a:rPr>
                        <a:t>+ Whether it involved purposeful targeting or flagrant disregard for human dignit</a:t>
                      </a:r>
                    </a:p>
                    <a:p>
                      <a:pPr marL="481398" lvl="1" indent="-240699">
                        <a:lnSpc>
                          <a:spcPts val="2675"/>
                        </a:lnSpc>
                        <a:buFont typeface="Arial"/>
                        <a:buChar char="•"/>
                      </a:pPr>
                      <a:endParaRPr lang="en-US" sz="2229">
                        <a:solidFill>
                          <a:srgbClr val="193C6A"/>
                        </a:solidFill>
                        <a:latin typeface="Arial 2"/>
                      </a:endParaRPr>
                    </a:p>
                  </a:txBody>
                  <a:tcPr marL="68748" marR="68748" marT="68748" marB="68748" anchor="ctr">
                    <a:lnL w="7160" cap="flat" cmpd="sng" algn="ctr">
                      <a:solidFill>
                        <a:srgbClr val="193C6A"/>
                      </a:solidFill>
                      <a:prstDash val="solid"/>
                      <a:round/>
                      <a:headEnd type="none" w="med" len="med"/>
                      <a:tailEnd type="none" w="med" len="med"/>
                    </a:lnL>
                    <a:lnR w="7160" cap="flat" cmpd="sng" algn="ctr">
                      <a:solidFill>
                        <a:srgbClr val="193C6A"/>
                      </a:solidFill>
                      <a:prstDash val="solid"/>
                      <a:round/>
                      <a:headEnd type="none" w="med" len="med"/>
                      <a:tailEnd type="none" w="med" len="med"/>
                    </a:lnR>
                    <a:lnT w="7160" cap="flat" cmpd="sng" algn="ctr">
                      <a:solidFill>
                        <a:srgbClr val="193C6A"/>
                      </a:solidFill>
                      <a:prstDash val="solid"/>
                      <a:round/>
                      <a:headEnd type="none" w="med" len="med"/>
                      <a:tailEnd type="none" w="med" len="med"/>
                    </a:lnT>
                    <a:lnB w="7160" cap="flat" cmpd="sng" algn="ctr">
                      <a:solidFill>
                        <a:srgbClr val="193C6A"/>
                      </a:solidFill>
                      <a:prstDash val="solid"/>
                      <a:round/>
                      <a:headEnd type="none" w="med" len="med"/>
                      <a:tailEnd type="none" w="med" len="med"/>
                    </a:lnB>
                    <a:solidFill>
                      <a:srgbClr val="FEFEFE"/>
                    </a:solidFill>
                  </a:tcPr>
                </a:tc>
                <a:tc>
                  <a:txBody>
                    <a:bodyPr/>
                    <a:lstStyle/>
                    <a:p>
                      <a:pPr marL="481398" lvl="1" indent="-240699" algn="l">
                        <a:lnSpc>
                          <a:spcPts val="2675"/>
                        </a:lnSpc>
                        <a:buFont typeface="Arial"/>
                        <a:buChar char="•"/>
                        <a:defRPr/>
                      </a:pPr>
                      <a:r>
                        <a:rPr lang="en-US" sz="2229">
                          <a:solidFill>
                            <a:srgbClr val="193C6A"/>
                          </a:solidFill>
                          <a:latin typeface="Arial 2"/>
                        </a:rPr>
                        <a:t>Gender: man, woman, non-binary or transgender</a:t>
                      </a:r>
                      <a:endParaRPr lang="en-US" sz="1100"/>
                    </a:p>
                    <a:p>
                      <a:pPr marL="481398" lvl="1" indent="-240699">
                        <a:lnSpc>
                          <a:spcPts val="2675"/>
                        </a:lnSpc>
                        <a:buFont typeface="Arial"/>
                        <a:buChar char="•"/>
                      </a:pPr>
                      <a:r>
                        <a:rPr lang="en-US" sz="2229">
                          <a:solidFill>
                            <a:srgbClr val="193C6A"/>
                          </a:solidFill>
                          <a:latin typeface="Arial 2"/>
                        </a:rPr>
                        <a:t>Age: adult or child </a:t>
                      </a:r>
                    </a:p>
                    <a:p>
                      <a:pPr marL="481398" lvl="1" indent="-240699">
                        <a:lnSpc>
                          <a:spcPts val="2675"/>
                        </a:lnSpc>
                        <a:buFont typeface="Arial"/>
                        <a:buChar char="•"/>
                      </a:pPr>
                      <a:r>
                        <a:rPr lang="en-US" sz="2229">
                          <a:solidFill>
                            <a:srgbClr val="193C6A"/>
                          </a:solidFill>
                          <a:latin typeface="Arial 2"/>
                        </a:rPr>
                        <a:t>State of health, including the mental health of the victim </a:t>
                      </a:r>
                    </a:p>
                    <a:p>
                      <a:pPr marL="481398" lvl="1" indent="-240699">
                        <a:lnSpc>
                          <a:spcPts val="2675"/>
                        </a:lnSpc>
                        <a:buFont typeface="Arial"/>
                        <a:buChar char="•"/>
                      </a:pPr>
                      <a:r>
                        <a:rPr lang="en-US" sz="2229">
                          <a:solidFill>
                            <a:srgbClr val="193C6A"/>
                          </a:solidFill>
                          <a:latin typeface="Arial 2"/>
                        </a:rPr>
                        <a:t>Disabilities status </a:t>
                      </a:r>
                    </a:p>
                    <a:p>
                      <a:pPr marL="481398" lvl="1" indent="-240699">
                        <a:lnSpc>
                          <a:spcPts val="2675"/>
                        </a:lnSpc>
                        <a:buFont typeface="Arial"/>
                        <a:buChar char="•"/>
                      </a:pPr>
                      <a:r>
                        <a:rPr lang="en-US" sz="2229">
                          <a:solidFill>
                            <a:srgbClr val="193C6A"/>
                          </a:solidFill>
                          <a:latin typeface="Arial 2"/>
                        </a:rPr>
                        <a:t>Sexual orientation: lesbian, gay, bisexual, or transsexual </a:t>
                      </a:r>
                    </a:p>
                    <a:p>
                      <a:pPr marL="481398" lvl="1" indent="-240699">
                        <a:lnSpc>
                          <a:spcPts val="2675"/>
                        </a:lnSpc>
                        <a:buFont typeface="Arial"/>
                        <a:buChar char="•"/>
                      </a:pPr>
                      <a:r>
                        <a:rPr lang="en-US" sz="2229">
                          <a:solidFill>
                            <a:srgbClr val="193C6A"/>
                          </a:solidFill>
                          <a:latin typeface="Arial 2"/>
                        </a:rPr>
                        <a:t>Minority or underclass status</a:t>
                      </a:r>
                    </a:p>
                    <a:p>
                      <a:pPr marL="481398" lvl="1" indent="-240699">
                        <a:lnSpc>
                          <a:spcPts val="2675"/>
                        </a:lnSpc>
                        <a:buFont typeface="Arial"/>
                        <a:buChar char="•"/>
                      </a:pPr>
                      <a:r>
                        <a:rPr lang="en-US" sz="2229">
                          <a:solidFill>
                            <a:srgbClr val="193C6A"/>
                          </a:solidFill>
                          <a:latin typeface="Arial 2"/>
                        </a:rPr>
                        <a:t> Whether vulnerability is compounded by a history of abuse suffered as a group</a:t>
                      </a:r>
                    </a:p>
                  </a:txBody>
                  <a:tcPr marL="68748" marR="68748" marT="68748" marB="68748" anchor="ctr">
                    <a:lnL w="7160" cap="flat" cmpd="sng" algn="ctr">
                      <a:solidFill>
                        <a:srgbClr val="193C6A"/>
                      </a:solidFill>
                      <a:prstDash val="solid"/>
                      <a:round/>
                      <a:headEnd type="none" w="med" len="med"/>
                      <a:tailEnd type="none" w="med" len="med"/>
                    </a:lnL>
                    <a:lnR w="7160" cap="flat" cmpd="sng" algn="ctr">
                      <a:solidFill>
                        <a:srgbClr val="193C6A"/>
                      </a:solidFill>
                      <a:prstDash val="solid"/>
                      <a:round/>
                      <a:headEnd type="none" w="med" len="med"/>
                      <a:tailEnd type="none" w="med" len="med"/>
                    </a:lnR>
                    <a:lnT w="7160" cap="flat" cmpd="sng" algn="ctr">
                      <a:solidFill>
                        <a:srgbClr val="193C6A"/>
                      </a:solidFill>
                      <a:prstDash val="solid"/>
                      <a:round/>
                      <a:headEnd type="none" w="med" len="med"/>
                      <a:tailEnd type="none" w="med" len="med"/>
                    </a:lnT>
                    <a:lnB w="7160" cap="flat" cmpd="sng" algn="ctr">
                      <a:solidFill>
                        <a:srgbClr val="193C6A"/>
                      </a:solidFill>
                      <a:prstDash val="solid"/>
                      <a:round/>
                      <a:headEnd type="none" w="med" len="med"/>
                      <a:tailEnd type="none" w="med" len="med"/>
                    </a:lnB>
                    <a:solidFill>
                      <a:srgbClr val="FEFEFE"/>
                    </a:solidFill>
                  </a:tcPr>
                </a:tc>
                <a:extLst>
                  <a:ext uri="{0D108BD9-81ED-4DB2-BD59-A6C34878D82A}">
                    <a16:rowId xmlns:a16="http://schemas.microsoft.com/office/drawing/2014/main" val="10001"/>
                  </a:ext>
                </a:extLst>
              </a:tr>
            </a:tbl>
          </a:graphicData>
        </a:graphic>
      </p:graphicFrame>
      <p:sp>
        <p:nvSpPr>
          <p:cNvPr id="3" name="TextBox 3"/>
          <p:cNvSpPr txBox="1"/>
          <p:nvPr/>
        </p:nvSpPr>
        <p:spPr>
          <a:xfrm>
            <a:off x="1794849" y="1974874"/>
            <a:ext cx="1675090" cy="1032987"/>
          </a:xfrm>
          <a:prstGeom prst="rect">
            <a:avLst/>
          </a:prstGeom>
        </p:spPr>
        <p:txBody>
          <a:bodyPr lIns="0" tIns="0" rIns="0" bIns="0" rtlCol="0" anchor="t">
            <a:spAutoFit/>
          </a:bodyPr>
          <a:lstStyle/>
          <a:p>
            <a:pPr algn="l">
              <a:lnSpc>
                <a:spcPts val="8806"/>
              </a:lnSpc>
            </a:pPr>
            <a:r>
              <a:rPr lang="en-US" sz="4403" spc="-175">
                <a:solidFill>
                  <a:srgbClr val="193C6A"/>
                </a:solidFill>
                <a:latin typeface="Arial 2"/>
              </a:rPr>
              <a:t>Scale</a:t>
            </a:r>
          </a:p>
        </p:txBody>
      </p:sp>
      <p:grpSp>
        <p:nvGrpSpPr>
          <p:cNvPr id="4" name="Group 4"/>
          <p:cNvGrpSpPr/>
          <p:nvPr/>
        </p:nvGrpSpPr>
        <p:grpSpPr>
          <a:xfrm>
            <a:off x="851327" y="2226974"/>
            <a:ext cx="854444" cy="85444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A9D9"/>
            </a:solidFill>
          </p:spPr>
        </p:sp>
      </p:grpSp>
      <p:sp>
        <p:nvSpPr>
          <p:cNvPr id="6" name="TextBox 6"/>
          <p:cNvSpPr txBox="1"/>
          <p:nvPr/>
        </p:nvSpPr>
        <p:spPr>
          <a:xfrm>
            <a:off x="924883" y="2119555"/>
            <a:ext cx="707332" cy="856732"/>
          </a:xfrm>
          <a:prstGeom prst="rect">
            <a:avLst/>
          </a:prstGeom>
        </p:spPr>
        <p:txBody>
          <a:bodyPr lIns="0" tIns="0" rIns="0" bIns="0" rtlCol="0" anchor="t">
            <a:spAutoFit/>
          </a:bodyPr>
          <a:lstStyle/>
          <a:p>
            <a:pPr algn="ctr">
              <a:lnSpc>
                <a:spcPts val="7018"/>
              </a:lnSpc>
            </a:pPr>
            <a:r>
              <a:rPr lang="en-US" sz="4470">
                <a:solidFill>
                  <a:srgbClr val="193C6A"/>
                </a:solidFill>
                <a:latin typeface="Arial 2"/>
              </a:rPr>
              <a:t>1</a:t>
            </a:r>
          </a:p>
        </p:txBody>
      </p:sp>
      <p:grpSp>
        <p:nvGrpSpPr>
          <p:cNvPr id="7" name="Group 7"/>
          <p:cNvGrpSpPr/>
          <p:nvPr/>
        </p:nvGrpSpPr>
        <p:grpSpPr>
          <a:xfrm>
            <a:off x="851327" y="507094"/>
            <a:ext cx="7787651" cy="1361002"/>
            <a:chOff x="0" y="0"/>
            <a:chExt cx="12468541" cy="2179054"/>
          </a:xfrm>
        </p:grpSpPr>
        <p:sp>
          <p:nvSpPr>
            <p:cNvPr id="8" name="Freeform 8"/>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9" name="Freeform 9"/>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10" name="TextBox 10"/>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11" name="Group 11"/>
          <p:cNvGrpSpPr/>
          <p:nvPr/>
        </p:nvGrpSpPr>
        <p:grpSpPr>
          <a:xfrm>
            <a:off x="9331540" y="761117"/>
            <a:ext cx="8295070" cy="852956"/>
            <a:chOff x="0" y="0"/>
            <a:chExt cx="6422446" cy="660400"/>
          </a:xfrm>
        </p:grpSpPr>
        <p:sp>
          <p:nvSpPr>
            <p:cNvPr id="12" name="Freeform 12"/>
            <p:cNvSpPr/>
            <p:nvPr/>
          </p:nvSpPr>
          <p:spPr>
            <a:xfrm>
              <a:off x="0" y="0"/>
              <a:ext cx="6422446" cy="660400"/>
            </a:xfrm>
            <a:custGeom>
              <a:avLst/>
              <a:gdLst/>
              <a:ahLst/>
              <a:cxnLst/>
              <a:rect l="l" t="t" r="r" b="b"/>
              <a:pathLst>
                <a:path w="6422446" h="660400">
                  <a:moveTo>
                    <a:pt x="6297986" y="660400"/>
                  </a:moveTo>
                  <a:lnTo>
                    <a:pt x="124460" y="660400"/>
                  </a:lnTo>
                  <a:cubicBezTo>
                    <a:pt x="55880" y="660400"/>
                    <a:pt x="0" y="604520"/>
                    <a:pt x="0" y="535940"/>
                  </a:cubicBezTo>
                  <a:lnTo>
                    <a:pt x="0" y="124460"/>
                  </a:lnTo>
                  <a:cubicBezTo>
                    <a:pt x="0" y="55880"/>
                    <a:pt x="55880" y="0"/>
                    <a:pt x="124460" y="0"/>
                  </a:cubicBezTo>
                  <a:lnTo>
                    <a:pt x="6297986" y="0"/>
                  </a:lnTo>
                  <a:cubicBezTo>
                    <a:pt x="6366566" y="0"/>
                    <a:pt x="6422446" y="55880"/>
                    <a:pt x="6422446" y="124460"/>
                  </a:cubicBezTo>
                  <a:lnTo>
                    <a:pt x="6422446" y="535940"/>
                  </a:lnTo>
                  <a:cubicBezTo>
                    <a:pt x="6422446" y="604520"/>
                    <a:pt x="6366566" y="660400"/>
                    <a:pt x="6297986" y="660400"/>
                  </a:cubicBezTo>
                  <a:close/>
                </a:path>
              </a:pathLst>
            </a:custGeom>
            <a:solidFill>
              <a:srgbClr val="9AC97B"/>
            </a:solidFill>
          </p:spPr>
        </p:sp>
      </p:grpSp>
      <p:sp>
        <p:nvSpPr>
          <p:cNvPr id="13" name="TextBox 13"/>
          <p:cNvSpPr txBox="1"/>
          <p:nvPr/>
        </p:nvSpPr>
        <p:spPr>
          <a:xfrm>
            <a:off x="9805491" y="920982"/>
            <a:ext cx="7347167" cy="618950"/>
          </a:xfrm>
          <a:prstGeom prst="rect">
            <a:avLst/>
          </a:prstGeom>
        </p:spPr>
        <p:txBody>
          <a:bodyPr lIns="0" tIns="0" rIns="0" bIns="0" rtlCol="0" anchor="t">
            <a:spAutoFit/>
          </a:bodyPr>
          <a:lstStyle/>
          <a:p>
            <a:pPr algn="ctr">
              <a:lnSpc>
                <a:spcPts val="4494"/>
              </a:lnSpc>
            </a:pPr>
            <a:r>
              <a:rPr lang="en-US" sz="4681" spc="97">
                <a:solidFill>
                  <a:srgbClr val="155997"/>
                </a:solidFill>
                <a:latin typeface="Arial 2"/>
              </a:rPr>
              <a:t>SEVERITY OF THE RISK</a:t>
            </a:r>
          </a:p>
        </p:txBody>
      </p:sp>
      <p:grpSp>
        <p:nvGrpSpPr>
          <p:cNvPr id="14" name="Group 14"/>
          <p:cNvGrpSpPr/>
          <p:nvPr/>
        </p:nvGrpSpPr>
        <p:grpSpPr>
          <a:xfrm>
            <a:off x="9144000" y="9710823"/>
            <a:ext cx="9144000" cy="572824"/>
            <a:chOff x="0" y="0"/>
            <a:chExt cx="21473312" cy="1345192"/>
          </a:xfrm>
        </p:grpSpPr>
        <p:sp>
          <p:nvSpPr>
            <p:cNvPr id="15" name="Freeform 1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6" name="TextBox 1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7" name="Group 17"/>
          <p:cNvGrpSpPr/>
          <p:nvPr/>
        </p:nvGrpSpPr>
        <p:grpSpPr>
          <a:xfrm>
            <a:off x="0" y="9710823"/>
            <a:ext cx="9144000" cy="576177"/>
            <a:chOff x="0" y="0"/>
            <a:chExt cx="21473312" cy="1353065"/>
          </a:xfrm>
        </p:grpSpPr>
        <p:sp>
          <p:nvSpPr>
            <p:cNvPr id="18" name="Freeform 1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9" name="TextBox 1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5251972" y="2125372"/>
            <a:ext cx="7331316" cy="7331316"/>
          </a:xfrm>
          <a:custGeom>
            <a:avLst/>
            <a:gdLst/>
            <a:ahLst/>
            <a:cxnLst/>
            <a:rect l="l" t="t" r="r" b="b"/>
            <a:pathLst>
              <a:path w="7331316" h="7331316">
                <a:moveTo>
                  <a:pt x="0" y="0"/>
                </a:moveTo>
                <a:lnTo>
                  <a:pt x="7331317" y="0"/>
                </a:lnTo>
                <a:lnTo>
                  <a:pt x="7331317" y="7331316"/>
                </a:lnTo>
                <a:lnTo>
                  <a:pt x="0" y="7331316"/>
                </a:lnTo>
                <a:lnTo>
                  <a:pt x="0" y="0"/>
                </a:lnTo>
                <a:close/>
              </a:path>
            </a:pathLst>
          </a:custGeom>
          <a:blipFill>
            <a:blip r:embed="rId3">
              <a:alphaModFix amt="23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5400000">
            <a:off x="3378051" y="4829456"/>
            <a:ext cx="2543392" cy="4216336"/>
            <a:chOff x="0" y="0"/>
            <a:chExt cx="3391190" cy="5621782"/>
          </a:xfrm>
        </p:grpSpPr>
        <p:sp>
          <p:nvSpPr>
            <p:cNvPr id="4" name="Freeform 4"/>
            <p:cNvSpPr/>
            <p:nvPr/>
          </p:nvSpPr>
          <p:spPr>
            <a:xfrm>
              <a:off x="15875" y="15875"/>
              <a:ext cx="3359404" cy="5590032"/>
            </a:xfrm>
            <a:custGeom>
              <a:avLst/>
              <a:gdLst/>
              <a:ahLst/>
              <a:cxnLst/>
              <a:rect l="l" t="t" r="r" b="b"/>
              <a:pathLst>
                <a:path w="3359404" h="5590032">
                  <a:moveTo>
                    <a:pt x="0" y="0"/>
                  </a:moveTo>
                  <a:lnTo>
                    <a:pt x="541147" y="0"/>
                  </a:lnTo>
                  <a:lnTo>
                    <a:pt x="541147" y="5046472"/>
                  </a:lnTo>
                  <a:lnTo>
                    <a:pt x="3359404" y="5046472"/>
                  </a:lnTo>
                  <a:lnTo>
                    <a:pt x="3359404" y="5590032"/>
                  </a:lnTo>
                  <a:lnTo>
                    <a:pt x="0" y="5590032"/>
                  </a:lnTo>
                  <a:close/>
                </a:path>
              </a:pathLst>
            </a:custGeom>
            <a:solidFill>
              <a:srgbClr val="CBEDF9"/>
            </a:solidFill>
          </p:spPr>
        </p:sp>
        <p:sp>
          <p:nvSpPr>
            <p:cNvPr id="5" name="Freeform 5"/>
            <p:cNvSpPr/>
            <p:nvPr/>
          </p:nvSpPr>
          <p:spPr>
            <a:xfrm>
              <a:off x="0" y="0"/>
              <a:ext cx="3391154" cy="5621782"/>
            </a:xfrm>
            <a:custGeom>
              <a:avLst/>
              <a:gdLst/>
              <a:ahLst/>
              <a:cxnLst/>
              <a:rect l="l" t="t" r="r" b="b"/>
              <a:pathLst>
                <a:path w="3391154" h="5621782">
                  <a:moveTo>
                    <a:pt x="15875" y="0"/>
                  </a:moveTo>
                  <a:lnTo>
                    <a:pt x="557022" y="0"/>
                  </a:lnTo>
                  <a:cubicBezTo>
                    <a:pt x="565785" y="0"/>
                    <a:pt x="572897" y="7112"/>
                    <a:pt x="572897" y="15875"/>
                  </a:cubicBezTo>
                  <a:lnTo>
                    <a:pt x="572897" y="5062347"/>
                  </a:lnTo>
                  <a:lnTo>
                    <a:pt x="557022" y="5062347"/>
                  </a:lnTo>
                  <a:lnTo>
                    <a:pt x="557022" y="5046472"/>
                  </a:lnTo>
                  <a:lnTo>
                    <a:pt x="3375279" y="5046472"/>
                  </a:lnTo>
                  <a:cubicBezTo>
                    <a:pt x="3384042" y="5046472"/>
                    <a:pt x="3391154" y="5053584"/>
                    <a:pt x="3391154" y="5062347"/>
                  </a:cubicBezTo>
                  <a:lnTo>
                    <a:pt x="3391154" y="5605907"/>
                  </a:lnTo>
                  <a:cubicBezTo>
                    <a:pt x="3391154" y="5614670"/>
                    <a:pt x="3384042" y="5621782"/>
                    <a:pt x="3375279" y="5621782"/>
                  </a:cubicBezTo>
                  <a:lnTo>
                    <a:pt x="15875" y="5621782"/>
                  </a:lnTo>
                  <a:cubicBezTo>
                    <a:pt x="7112" y="5621782"/>
                    <a:pt x="0" y="5614670"/>
                    <a:pt x="0" y="5605907"/>
                  </a:cubicBezTo>
                  <a:lnTo>
                    <a:pt x="0" y="15875"/>
                  </a:lnTo>
                  <a:cubicBezTo>
                    <a:pt x="0" y="7112"/>
                    <a:pt x="7112" y="0"/>
                    <a:pt x="15875" y="0"/>
                  </a:cubicBezTo>
                  <a:moveTo>
                    <a:pt x="15875" y="31750"/>
                  </a:moveTo>
                  <a:lnTo>
                    <a:pt x="15875" y="15875"/>
                  </a:lnTo>
                  <a:lnTo>
                    <a:pt x="31750" y="15875"/>
                  </a:lnTo>
                  <a:lnTo>
                    <a:pt x="31750" y="5605907"/>
                  </a:lnTo>
                  <a:lnTo>
                    <a:pt x="15875" y="5605907"/>
                  </a:lnTo>
                  <a:lnTo>
                    <a:pt x="15875" y="5590032"/>
                  </a:lnTo>
                  <a:lnTo>
                    <a:pt x="3375279" y="5590032"/>
                  </a:lnTo>
                  <a:lnTo>
                    <a:pt x="3375279" y="5605907"/>
                  </a:lnTo>
                  <a:lnTo>
                    <a:pt x="3359404" y="5605907"/>
                  </a:lnTo>
                  <a:lnTo>
                    <a:pt x="3359404" y="5062347"/>
                  </a:lnTo>
                  <a:lnTo>
                    <a:pt x="3375279" y="5062347"/>
                  </a:lnTo>
                  <a:lnTo>
                    <a:pt x="3375279" y="5078222"/>
                  </a:lnTo>
                  <a:lnTo>
                    <a:pt x="557022" y="5078222"/>
                  </a:lnTo>
                  <a:cubicBezTo>
                    <a:pt x="548259" y="5078222"/>
                    <a:pt x="541147" y="5071110"/>
                    <a:pt x="541147" y="5062347"/>
                  </a:cubicBezTo>
                  <a:lnTo>
                    <a:pt x="541147" y="15875"/>
                  </a:lnTo>
                  <a:lnTo>
                    <a:pt x="557022" y="15875"/>
                  </a:lnTo>
                  <a:lnTo>
                    <a:pt x="557022" y="31750"/>
                  </a:lnTo>
                  <a:lnTo>
                    <a:pt x="15875" y="31750"/>
                  </a:lnTo>
                  <a:close/>
                </a:path>
              </a:pathLst>
            </a:custGeom>
            <a:solidFill>
              <a:srgbClr val="EBF8FB"/>
            </a:solidFill>
          </p:spPr>
        </p:sp>
      </p:grpSp>
      <p:sp>
        <p:nvSpPr>
          <p:cNvPr id="6" name="TextBox 6"/>
          <p:cNvSpPr txBox="1"/>
          <p:nvPr/>
        </p:nvSpPr>
        <p:spPr>
          <a:xfrm>
            <a:off x="3037952" y="6172124"/>
            <a:ext cx="3647884" cy="2927223"/>
          </a:xfrm>
          <a:prstGeom prst="rect">
            <a:avLst/>
          </a:prstGeom>
        </p:spPr>
        <p:txBody>
          <a:bodyPr lIns="0" tIns="0" rIns="0" bIns="0" rtlCol="0" anchor="t">
            <a:spAutoFit/>
          </a:bodyPr>
          <a:lstStyle/>
          <a:p>
            <a:pPr>
              <a:lnSpc>
                <a:spcPts val="2916"/>
              </a:lnSpc>
            </a:pPr>
            <a:r>
              <a:rPr lang="en-US" sz="2700">
                <a:solidFill>
                  <a:srgbClr val="193C6A"/>
                </a:solidFill>
                <a:latin typeface="Arial 2"/>
              </a:rPr>
              <a:t>LOW:</a:t>
            </a:r>
          </a:p>
          <a:p>
            <a:pPr>
              <a:lnSpc>
                <a:spcPts val="2916"/>
              </a:lnSpc>
            </a:pPr>
            <a:r>
              <a:rPr lang="en-US" sz="2700">
                <a:solidFill>
                  <a:srgbClr val="193C6A"/>
                </a:solidFill>
                <a:latin typeface="Arial 2"/>
              </a:rPr>
              <a:t>The abuse does not have long-term or substantive effect on the victims’ lives and does not target vulnerable population</a:t>
            </a:r>
          </a:p>
          <a:p>
            <a:pPr algn="l">
              <a:lnSpc>
                <a:spcPts val="2916"/>
              </a:lnSpc>
            </a:pPr>
            <a:endParaRPr lang="en-US" sz="2700">
              <a:solidFill>
                <a:srgbClr val="193C6A"/>
              </a:solidFill>
              <a:latin typeface="Arial 2"/>
            </a:endParaRPr>
          </a:p>
        </p:txBody>
      </p:sp>
      <p:grpSp>
        <p:nvGrpSpPr>
          <p:cNvPr id="7" name="Group 7"/>
          <p:cNvGrpSpPr/>
          <p:nvPr/>
        </p:nvGrpSpPr>
        <p:grpSpPr>
          <a:xfrm>
            <a:off x="6028349" y="4520798"/>
            <a:ext cx="737970" cy="737970"/>
            <a:chOff x="0" y="0"/>
            <a:chExt cx="983960" cy="983960"/>
          </a:xfrm>
        </p:grpSpPr>
        <p:sp>
          <p:nvSpPr>
            <p:cNvPr id="8" name="Freeform 8"/>
            <p:cNvSpPr/>
            <p:nvPr/>
          </p:nvSpPr>
          <p:spPr>
            <a:xfrm>
              <a:off x="15875" y="15875"/>
              <a:ext cx="952246" cy="952246"/>
            </a:xfrm>
            <a:custGeom>
              <a:avLst/>
              <a:gdLst/>
              <a:ahLst/>
              <a:cxnLst/>
              <a:rect l="l" t="t" r="r" b="b"/>
              <a:pathLst>
                <a:path w="952246" h="952246">
                  <a:moveTo>
                    <a:pt x="0" y="952246"/>
                  </a:moveTo>
                  <a:lnTo>
                    <a:pt x="952246" y="0"/>
                  </a:lnTo>
                  <a:lnTo>
                    <a:pt x="952246" y="952246"/>
                  </a:lnTo>
                  <a:close/>
                </a:path>
              </a:pathLst>
            </a:custGeom>
            <a:solidFill>
              <a:srgbClr val="193C6A"/>
            </a:solidFill>
          </p:spPr>
        </p:sp>
        <p:sp>
          <p:nvSpPr>
            <p:cNvPr id="9" name="Freeform 9"/>
            <p:cNvSpPr/>
            <p:nvPr/>
          </p:nvSpPr>
          <p:spPr>
            <a:xfrm>
              <a:off x="-1143" y="-1143"/>
              <a:ext cx="985012" cy="985139"/>
            </a:xfrm>
            <a:custGeom>
              <a:avLst/>
              <a:gdLst/>
              <a:ahLst/>
              <a:cxnLst/>
              <a:rect l="l" t="t" r="r" b="b"/>
              <a:pathLst>
                <a:path w="985012" h="985139">
                  <a:moveTo>
                    <a:pt x="5842" y="957961"/>
                  </a:moveTo>
                  <a:lnTo>
                    <a:pt x="957961" y="5842"/>
                  </a:lnTo>
                  <a:cubicBezTo>
                    <a:pt x="962533" y="1270"/>
                    <a:pt x="969391" y="0"/>
                    <a:pt x="975233" y="2413"/>
                  </a:cubicBezTo>
                  <a:cubicBezTo>
                    <a:pt x="981075" y="4826"/>
                    <a:pt x="985012" y="10668"/>
                    <a:pt x="985012" y="17018"/>
                  </a:cubicBezTo>
                  <a:lnTo>
                    <a:pt x="985012" y="969264"/>
                  </a:lnTo>
                  <a:cubicBezTo>
                    <a:pt x="985012" y="978027"/>
                    <a:pt x="977900" y="985139"/>
                    <a:pt x="969137" y="985139"/>
                  </a:cubicBezTo>
                  <a:lnTo>
                    <a:pt x="17018" y="985139"/>
                  </a:lnTo>
                  <a:cubicBezTo>
                    <a:pt x="10541" y="985139"/>
                    <a:pt x="4826" y="981329"/>
                    <a:pt x="2413" y="975360"/>
                  </a:cubicBezTo>
                  <a:cubicBezTo>
                    <a:pt x="0" y="969391"/>
                    <a:pt x="1270" y="962660"/>
                    <a:pt x="5842" y="958088"/>
                  </a:cubicBezTo>
                  <a:moveTo>
                    <a:pt x="28321" y="980567"/>
                  </a:moveTo>
                  <a:lnTo>
                    <a:pt x="17145" y="969391"/>
                  </a:lnTo>
                  <a:lnTo>
                    <a:pt x="17145" y="953389"/>
                  </a:lnTo>
                  <a:lnTo>
                    <a:pt x="969264" y="953389"/>
                  </a:lnTo>
                  <a:lnTo>
                    <a:pt x="969264" y="969264"/>
                  </a:lnTo>
                  <a:lnTo>
                    <a:pt x="953389" y="969264"/>
                  </a:lnTo>
                  <a:lnTo>
                    <a:pt x="953389" y="17018"/>
                  </a:lnTo>
                  <a:lnTo>
                    <a:pt x="969264" y="17018"/>
                  </a:lnTo>
                  <a:lnTo>
                    <a:pt x="980440" y="28194"/>
                  </a:lnTo>
                  <a:lnTo>
                    <a:pt x="28194" y="980440"/>
                  </a:lnTo>
                  <a:close/>
                </a:path>
              </a:pathLst>
            </a:custGeom>
            <a:solidFill>
              <a:srgbClr val="193C6A"/>
            </a:solidFill>
          </p:spPr>
        </p:sp>
      </p:grpSp>
      <p:grpSp>
        <p:nvGrpSpPr>
          <p:cNvPr id="10" name="Group 10"/>
          <p:cNvGrpSpPr/>
          <p:nvPr/>
        </p:nvGrpSpPr>
        <p:grpSpPr>
          <a:xfrm rot="5400000">
            <a:off x="8011674" y="3682862"/>
            <a:ext cx="2543392" cy="4216337"/>
            <a:chOff x="0" y="0"/>
            <a:chExt cx="3391190" cy="5621782"/>
          </a:xfrm>
        </p:grpSpPr>
        <p:sp>
          <p:nvSpPr>
            <p:cNvPr id="11" name="Freeform 11"/>
            <p:cNvSpPr/>
            <p:nvPr/>
          </p:nvSpPr>
          <p:spPr>
            <a:xfrm>
              <a:off x="15875" y="15875"/>
              <a:ext cx="3359404" cy="5590032"/>
            </a:xfrm>
            <a:custGeom>
              <a:avLst/>
              <a:gdLst/>
              <a:ahLst/>
              <a:cxnLst/>
              <a:rect l="l" t="t" r="r" b="b"/>
              <a:pathLst>
                <a:path w="3359404" h="5590032">
                  <a:moveTo>
                    <a:pt x="0" y="0"/>
                  </a:moveTo>
                  <a:lnTo>
                    <a:pt x="541147" y="0"/>
                  </a:lnTo>
                  <a:lnTo>
                    <a:pt x="541147" y="5046472"/>
                  </a:lnTo>
                  <a:lnTo>
                    <a:pt x="3359404" y="5046472"/>
                  </a:lnTo>
                  <a:lnTo>
                    <a:pt x="3359404" y="5590032"/>
                  </a:lnTo>
                  <a:lnTo>
                    <a:pt x="0" y="5590032"/>
                  </a:lnTo>
                  <a:close/>
                </a:path>
              </a:pathLst>
            </a:custGeom>
            <a:solidFill>
              <a:srgbClr val="65C2EF"/>
            </a:solidFill>
          </p:spPr>
        </p:sp>
        <p:sp>
          <p:nvSpPr>
            <p:cNvPr id="12" name="Freeform 12"/>
            <p:cNvSpPr/>
            <p:nvPr/>
          </p:nvSpPr>
          <p:spPr>
            <a:xfrm>
              <a:off x="0" y="0"/>
              <a:ext cx="3391154" cy="5621782"/>
            </a:xfrm>
            <a:custGeom>
              <a:avLst/>
              <a:gdLst/>
              <a:ahLst/>
              <a:cxnLst/>
              <a:rect l="l" t="t" r="r" b="b"/>
              <a:pathLst>
                <a:path w="3391154" h="5621782">
                  <a:moveTo>
                    <a:pt x="15875" y="0"/>
                  </a:moveTo>
                  <a:lnTo>
                    <a:pt x="557022" y="0"/>
                  </a:lnTo>
                  <a:cubicBezTo>
                    <a:pt x="565785" y="0"/>
                    <a:pt x="572897" y="7112"/>
                    <a:pt x="572897" y="15875"/>
                  </a:cubicBezTo>
                  <a:lnTo>
                    <a:pt x="572897" y="5062347"/>
                  </a:lnTo>
                  <a:lnTo>
                    <a:pt x="557022" y="5062347"/>
                  </a:lnTo>
                  <a:lnTo>
                    <a:pt x="557022" y="5046472"/>
                  </a:lnTo>
                  <a:lnTo>
                    <a:pt x="3375279" y="5046472"/>
                  </a:lnTo>
                  <a:cubicBezTo>
                    <a:pt x="3384042" y="5046472"/>
                    <a:pt x="3391154" y="5053584"/>
                    <a:pt x="3391154" y="5062347"/>
                  </a:cubicBezTo>
                  <a:lnTo>
                    <a:pt x="3391154" y="5605907"/>
                  </a:lnTo>
                  <a:cubicBezTo>
                    <a:pt x="3391154" y="5614670"/>
                    <a:pt x="3384042" y="5621782"/>
                    <a:pt x="3375279" y="5621782"/>
                  </a:cubicBezTo>
                  <a:lnTo>
                    <a:pt x="15875" y="5621782"/>
                  </a:lnTo>
                  <a:cubicBezTo>
                    <a:pt x="7112" y="5621782"/>
                    <a:pt x="0" y="5614670"/>
                    <a:pt x="0" y="5605907"/>
                  </a:cubicBezTo>
                  <a:lnTo>
                    <a:pt x="0" y="15875"/>
                  </a:lnTo>
                  <a:cubicBezTo>
                    <a:pt x="0" y="7112"/>
                    <a:pt x="7112" y="0"/>
                    <a:pt x="15875" y="0"/>
                  </a:cubicBezTo>
                  <a:moveTo>
                    <a:pt x="15875" y="31750"/>
                  </a:moveTo>
                  <a:lnTo>
                    <a:pt x="15875" y="15875"/>
                  </a:lnTo>
                  <a:lnTo>
                    <a:pt x="31750" y="15875"/>
                  </a:lnTo>
                  <a:lnTo>
                    <a:pt x="31750" y="5605907"/>
                  </a:lnTo>
                  <a:lnTo>
                    <a:pt x="15875" y="5605907"/>
                  </a:lnTo>
                  <a:lnTo>
                    <a:pt x="15875" y="5590032"/>
                  </a:lnTo>
                  <a:lnTo>
                    <a:pt x="3375279" y="5590032"/>
                  </a:lnTo>
                  <a:lnTo>
                    <a:pt x="3375279" y="5605907"/>
                  </a:lnTo>
                  <a:lnTo>
                    <a:pt x="3359404" y="5605907"/>
                  </a:lnTo>
                  <a:lnTo>
                    <a:pt x="3359404" y="5062347"/>
                  </a:lnTo>
                  <a:lnTo>
                    <a:pt x="3375279" y="5062347"/>
                  </a:lnTo>
                  <a:lnTo>
                    <a:pt x="3375279" y="5078222"/>
                  </a:lnTo>
                  <a:lnTo>
                    <a:pt x="557022" y="5078222"/>
                  </a:lnTo>
                  <a:cubicBezTo>
                    <a:pt x="548259" y="5078222"/>
                    <a:pt x="541147" y="5071110"/>
                    <a:pt x="541147" y="5062347"/>
                  </a:cubicBezTo>
                  <a:lnTo>
                    <a:pt x="541147" y="15875"/>
                  </a:lnTo>
                  <a:lnTo>
                    <a:pt x="557022" y="15875"/>
                  </a:lnTo>
                  <a:lnTo>
                    <a:pt x="557022" y="31750"/>
                  </a:lnTo>
                  <a:lnTo>
                    <a:pt x="15875" y="31750"/>
                  </a:lnTo>
                  <a:close/>
                </a:path>
              </a:pathLst>
            </a:custGeom>
            <a:solidFill>
              <a:srgbClr val="65C2EF"/>
            </a:solidFill>
          </p:spPr>
        </p:sp>
      </p:grpSp>
      <p:grpSp>
        <p:nvGrpSpPr>
          <p:cNvPr id="13" name="Group 13"/>
          <p:cNvGrpSpPr/>
          <p:nvPr/>
        </p:nvGrpSpPr>
        <p:grpSpPr>
          <a:xfrm>
            <a:off x="10661970" y="3374204"/>
            <a:ext cx="737970" cy="737970"/>
            <a:chOff x="0" y="0"/>
            <a:chExt cx="983960" cy="983960"/>
          </a:xfrm>
        </p:grpSpPr>
        <p:sp>
          <p:nvSpPr>
            <p:cNvPr id="14" name="Freeform 14"/>
            <p:cNvSpPr/>
            <p:nvPr/>
          </p:nvSpPr>
          <p:spPr>
            <a:xfrm>
              <a:off x="15875" y="15875"/>
              <a:ext cx="952246" cy="952246"/>
            </a:xfrm>
            <a:custGeom>
              <a:avLst/>
              <a:gdLst/>
              <a:ahLst/>
              <a:cxnLst/>
              <a:rect l="l" t="t" r="r" b="b"/>
              <a:pathLst>
                <a:path w="952246" h="952246">
                  <a:moveTo>
                    <a:pt x="0" y="952246"/>
                  </a:moveTo>
                  <a:lnTo>
                    <a:pt x="952246" y="0"/>
                  </a:lnTo>
                  <a:lnTo>
                    <a:pt x="952246" y="952246"/>
                  </a:lnTo>
                  <a:close/>
                </a:path>
              </a:pathLst>
            </a:custGeom>
            <a:solidFill>
              <a:srgbClr val="193C6A"/>
            </a:solidFill>
          </p:spPr>
        </p:sp>
        <p:sp>
          <p:nvSpPr>
            <p:cNvPr id="15" name="Freeform 15"/>
            <p:cNvSpPr/>
            <p:nvPr/>
          </p:nvSpPr>
          <p:spPr>
            <a:xfrm>
              <a:off x="-1143" y="-1143"/>
              <a:ext cx="985012" cy="985139"/>
            </a:xfrm>
            <a:custGeom>
              <a:avLst/>
              <a:gdLst/>
              <a:ahLst/>
              <a:cxnLst/>
              <a:rect l="l" t="t" r="r" b="b"/>
              <a:pathLst>
                <a:path w="985012" h="985139">
                  <a:moveTo>
                    <a:pt x="5842" y="957961"/>
                  </a:moveTo>
                  <a:lnTo>
                    <a:pt x="957961" y="5842"/>
                  </a:lnTo>
                  <a:cubicBezTo>
                    <a:pt x="962533" y="1270"/>
                    <a:pt x="969391" y="0"/>
                    <a:pt x="975233" y="2413"/>
                  </a:cubicBezTo>
                  <a:cubicBezTo>
                    <a:pt x="981075" y="4826"/>
                    <a:pt x="985012" y="10668"/>
                    <a:pt x="985012" y="17018"/>
                  </a:cubicBezTo>
                  <a:lnTo>
                    <a:pt x="985012" y="969264"/>
                  </a:lnTo>
                  <a:cubicBezTo>
                    <a:pt x="985012" y="978027"/>
                    <a:pt x="977900" y="985139"/>
                    <a:pt x="969137" y="985139"/>
                  </a:cubicBezTo>
                  <a:lnTo>
                    <a:pt x="17018" y="985139"/>
                  </a:lnTo>
                  <a:cubicBezTo>
                    <a:pt x="10541" y="985139"/>
                    <a:pt x="4826" y="981329"/>
                    <a:pt x="2413" y="975360"/>
                  </a:cubicBezTo>
                  <a:cubicBezTo>
                    <a:pt x="0" y="969391"/>
                    <a:pt x="1270" y="962660"/>
                    <a:pt x="5842" y="958088"/>
                  </a:cubicBezTo>
                  <a:moveTo>
                    <a:pt x="28321" y="980567"/>
                  </a:moveTo>
                  <a:lnTo>
                    <a:pt x="17145" y="969391"/>
                  </a:lnTo>
                  <a:lnTo>
                    <a:pt x="17145" y="953389"/>
                  </a:lnTo>
                  <a:lnTo>
                    <a:pt x="969264" y="953389"/>
                  </a:lnTo>
                  <a:lnTo>
                    <a:pt x="969264" y="969264"/>
                  </a:lnTo>
                  <a:lnTo>
                    <a:pt x="953389" y="969264"/>
                  </a:lnTo>
                  <a:lnTo>
                    <a:pt x="953389" y="17018"/>
                  </a:lnTo>
                  <a:lnTo>
                    <a:pt x="969264" y="17018"/>
                  </a:lnTo>
                  <a:lnTo>
                    <a:pt x="980440" y="28194"/>
                  </a:lnTo>
                  <a:lnTo>
                    <a:pt x="28194" y="980440"/>
                  </a:lnTo>
                  <a:close/>
                </a:path>
              </a:pathLst>
            </a:custGeom>
            <a:solidFill>
              <a:srgbClr val="193C6A"/>
            </a:solidFill>
          </p:spPr>
        </p:sp>
      </p:grpSp>
      <p:grpSp>
        <p:nvGrpSpPr>
          <p:cNvPr id="16" name="Group 16"/>
          <p:cNvGrpSpPr/>
          <p:nvPr/>
        </p:nvGrpSpPr>
        <p:grpSpPr>
          <a:xfrm rot="5400000">
            <a:off x="12645296" y="2536269"/>
            <a:ext cx="2543392" cy="4216337"/>
            <a:chOff x="0" y="0"/>
            <a:chExt cx="3391190" cy="5621782"/>
          </a:xfrm>
        </p:grpSpPr>
        <p:sp>
          <p:nvSpPr>
            <p:cNvPr id="17" name="Freeform 17"/>
            <p:cNvSpPr/>
            <p:nvPr/>
          </p:nvSpPr>
          <p:spPr>
            <a:xfrm>
              <a:off x="15875" y="15875"/>
              <a:ext cx="3359404" cy="5590032"/>
            </a:xfrm>
            <a:custGeom>
              <a:avLst/>
              <a:gdLst/>
              <a:ahLst/>
              <a:cxnLst/>
              <a:rect l="l" t="t" r="r" b="b"/>
              <a:pathLst>
                <a:path w="3359404" h="5590032">
                  <a:moveTo>
                    <a:pt x="0" y="0"/>
                  </a:moveTo>
                  <a:lnTo>
                    <a:pt x="541147" y="0"/>
                  </a:lnTo>
                  <a:lnTo>
                    <a:pt x="541147" y="5046472"/>
                  </a:lnTo>
                  <a:lnTo>
                    <a:pt x="3359404" y="5046472"/>
                  </a:lnTo>
                  <a:lnTo>
                    <a:pt x="3359404" y="5590032"/>
                  </a:lnTo>
                  <a:lnTo>
                    <a:pt x="0" y="5590032"/>
                  </a:lnTo>
                  <a:close/>
                </a:path>
              </a:pathLst>
            </a:custGeom>
            <a:solidFill>
              <a:srgbClr val="00A7E2"/>
            </a:solidFill>
          </p:spPr>
        </p:sp>
        <p:sp>
          <p:nvSpPr>
            <p:cNvPr id="18" name="Freeform 18"/>
            <p:cNvSpPr/>
            <p:nvPr/>
          </p:nvSpPr>
          <p:spPr>
            <a:xfrm>
              <a:off x="0" y="0"/>
              <a:ext cx="3391154" cy="5621782"/>
            </a:xfrm>
            <a:custGeom>
              <a:avLst/>
              <a:gdLst/>
              <a:ahLst/>
              <a:cxnLst/>
              <a:rect l="l" t="t" r="r" b="b"/>
              <a:pathLst>
                <a:path w="3391154" h="5621782">
                  <a:moveTo>
                    <a:pt x="15875" y="0"/>
                  </a:moveTo>
                  <a:lnTo>
                    <a:pt x="557022" y="0"/>
                  </a:lnTo>
                  <a:cubicBezTo>
                    <a:pt x="565785" y="0"/>
                    <a:pt x="572897" y="7112"/>
                    <a:pt x="572897" y="15875"/>
                  </a:cubicBezTo>
                  <a:lnTo>
                    <a:pt x="572897" y="5062347"/>
                  </a:lnTo>
                  <a:lnTo>
                    <a:pt x="557022" y="5062347"/>
                  </a:lnTo>
                  <a:lnTo>
                    <a:pt x="557022" y="5046472"/>
                  </a:lnTo>
                  <a:lnTo>
                    <a:pt x="3375279" y="5046472"/>
                  </a:lnTo>
                  <a:cubicBezTo>
                    <a:pt x="3384042" y="5046472"/>
                    <a:pt x="3391154" y="5053584"/>
                    <a:pt x="3391154" y="5062347"/>
                  </a:cubicBezTo>
                  <a:lnTo>
                    <a:pt x="3391154" y="5605907"/>
                  </a:lnTo>
                  <a:cubicBezTo>
                    <a:pt x="3391154" y="5614670"/>
                    <a:pt x="3384042" y="5621782"/>
                    <a:pt x="3375279" y="5621782"/>
                  </a:cubicBezTo>
                  <a:lnTo>
                    <a:pt x="15875" y="5621782"/>
                  </a:lnTo>
                  <a:cubicBezTo>
                    <a:pt x="7112" y="5621782"/>
                    <a:pt x="0" y="5614670"/>
                    <a:pt x="0" y="5605907"/>
                  </a:cubicBezTo>
                  <a:lnTo>
                    <a:pt x="0" y="15875"/>
                  </a:lnTo>
                  <a:cubicBezTo>
                    <a:pt x="0" y="7112"/>
                    <a:pt x="7112" y="0"/>
                    <a:pt x="15875" y="0"/>
                  </a:cubicBezTo>
                  <a:moveTo>
                    <a:pt x="15875" y="31750"/>
                  </a:moveTo>
                  <a:lnTo>
                    <a:pt x="15875" y="15875"/>
                  </a:lnTo>
                  <a:lnTo>
                    <a:pt x="31750" y="15875"/>
                  </a:lnTo>
                  <a:lnTo>
                    <a:pt x="31750" y="5605907"/>
                  </a:lnTo>
                  <a:lnTo>
                    <a:pt x="15875" y="5605907"/>
                  </a:lnTo>
                  <a:lnTo>
                    <a:pt x="15875" y="5590032"/>
                  </a:lnTo>
                  <a:lnTo>
                    <a:pt x="3375279" y="5590032"/>
                  </a:lnTo>
                  <a:lnTo>
                    <a:pt x="3375279" y="5605907"/>
                  </a:lnTo>
                  <a:lnTo>
                    <a:pt x="3359404" y="5605907"/>
                  </a:lnTo>
                  <a:lnTo>
                    <a:pt x="3359404" y="5062347"/>
                  </a:lnTo>
                  <a:lnTo>
                    <a:pt x="3375279" y="5062347"/>
                  </a:lnTo>
                  <a:lnTo>
                    <a:pt x="3375279" y="5078222"/>
                  </a:lnTo>
                  <a:lnTo>
                    <a:pt x="557022" y="5078222"/>
                  </a:lnTo>
                  <a:cubicBezTo>
                    <a:pt x="548259" y="5078222"/>
                    <a:pt x="541147" y="5071110"/>
                    <a:pt x="541147" y="5062347"/>
                  </a:cubicBezTo>
                  <a:lnTo>
                    <a:pt x="541147" y="15875"/>
                  </a:lnTo>
                  <a:lnTo>
                    <a:pt x="557022" y="15875"/>
                  </a:lnTo>
                  <a:lnTo>
                    <a:pt x="557022" y="31750"/>
                  </a:lnTo>
                  <a:lnTo>
                    <a:pt x="15875" y="31750"/>
                  </a:lnTo>
                  <a:close/>
                </a:path>
              </a:pathLst>
            </a:custGeom>
            <a:solidFill>
              <a:srgbClr val="65C2EF"/>
            </a:solidFill>
          </p:spPr>
        </p:sp>
      </p:grpSp>
      <p:sp>
        <p:nvSpPr>
          <p:cNvPr id="19" name="TextBox 19"/>
          <p:cNvSpPr txBox="1"/>
          <p:nvPr/>
        </p:nvSpPr>
        <p:spPr>
          <a:xfrm>
            <a:off x="7671575" y="5025530"/>
            <a:ext cx="3647884" cy="2927223"/>
          </a:xfrm>
          <a:prstGeom prst="rect">
            <a:avLst/>
          </a:prstGeom>
        </p:spPr>
        <p:txBody>
          <a:bodyPr lIns="0" tIns="0" rIns="0" bIns="0" rtlCol="0" anchor="t">
            <a:spAutoFit/>
          </a:bodyPr>
          <a:lstStyle/>
          <a:p>
            <a:pPr>
              <a:lnSpc>
                <a:spcPts val="2916"/>
              </a:lnSpc>
            </a:pPr>
            <a:r>
              <a:rPr lang="en-US" sz="2700">
                <a:solidFill>
                  <a:srgbClr val="193C6A"/>
                </a:solidFill>
                <a:latin typeface="Arial 2"/>
              </a:rPr>
              <a:t>MMEDIUM:</a:t>
            </a:r>
          </a:p>
          <a:p>
            <a:pPr>
              <a:lnSpc>
                <a:spcPts val="2916"/>
              </a:lnSpc>
            </a:pPr>
            <a:r>
              <a:rPr lang="en-US" sz="2700">
                <a:solidFill>
                  <a:srgbClr val="193C6A"/>
                </a:solidFill>
                <a:latin typeface="Arial 2"/>
              </a:rPr>
              <a:t>The abuse involves a moderate impact on the physical, mental and/or emotional well-being of people and/or communities</a:t>
            </a:r>
          </a:p>
          <a:p>
            <a:pPr algn="l">
              <a:lnSpc>
                <a:spcPts val="2916"/>
              </a:lnSpc>
            </a:pPr>
            <a:endParaRPr lang="en-US" sz="2700">
              <a:solidFill>
                <a:srgbClr val="193C6A"/>
              </a:solidFill>
              <a:latin typeface="Arial 2"/>
            </a:endParaRPr>
          </a:p>
        </p:txBody>
      </p:sp>
      <p:sp>
        <p:nvSpPr>
          <p:cNvPr id="20" name="TextBox 20"/>
          <p:cNvSpPr txBox="1"/>
          <p:nvPr/>
        </p:nvSpPr>
        <p:spPr>
          <a:xfrm>
            <a:off x="12305196" y="3878935"/>
            <a:ext cx="3647884" cy="4013073"/>
          </a:xfrm>
          <a:prstGeom prst="rect">
            <a:avLst/>
          </a:prstGeom>
        </p:spPr>
        <p:txBody>
          <a:bodyPr lIns="0" tIns="0" rIns="0" bIns="0" rtlCol="0" anchor="t">
            <a:spAutoFit/>
          </a:bodyPr>
          <a:lstStyle/>
          <a:p>
            <a:pPr>
              <a:lnSpc>
                <a:spcPts val="2916"/>
              </a:lnSpc>
            </a:pPr>
            <a:r>
              <a:rPr lang="en-US" sz="2700">
                <a:solidFill>
                  <a:srgbClr val="193C6A"/>
                </a:solidFill>
                <a:latin typeface="Arial 2"/>
              </a:rPr>
              <a:t>HIGH</a:t>
            </a:r>
          </a:p>
          <a:p>
            <a:pPr>
              <a:lnSpc>
                <a:spcPts val="2916"/>
              </a:lnSpc>
            </a:pPr>
            <a:r>
              <a:rPr lang="en-US" sz="2700">
                <a:solidFill>
                  <a:srgbClr val="193C6A"/>
                </a:solidFill>
                <a:latin typeface="Arial 2"/>
              </a:rPr>
              <a:t>The abuse involves severe impact on the physical, mental and/or emotional well-being of a person and/or communities; the target community is considered especially vulnerable</a:t>
            </a:r>
          </a:p>
          <a:p>
            <a:pPr algn="l">
              <a:lnSpc>
                <a:spcPts val="2916"/>
              </a:lnSpc>
            </a:pPr>
            <a:endParaRPr lang="en-US" sz="2700">
              <a:solidFill>
                <a:srgbClr val="193C6A"/>
              </a:solidFill>
              <a:latin typeface="Arial 2"/>
            </a:endParaRPr>
          </a:p>
        </p:txBody>
      </p:sp>
      <p:sp>
        <p:nvSpPr>
          <p:cNvPr id="21" name="TextBox 21"/>
          <p:cNvSpPr txBox="1"/>
          <p:nvPr/>
        </p:nvSpPr>
        <p:spPr>
          <a:xfrm>
            <a:off x="2215735" y="1809877"/>
            <a:ext cx="1675090" cy="1032987"/>
          </a:xfrm>
          <a:prstGeom prst="rect">
            <a:avLst/>
          </a:prstGeom>
        </p:spPr>
        <p:txBody>
          <a:bodyPr lIns="0" tIns="0" rIns="0" bIns="0" rtlCol="0" anchor="t">
            <a:spAutoFit/>
          </a:bodyPr>
          <a:lstStyle/>
          <a:p>
            <a:pPr algn="l">
              <a:lnSpc>
                <a:spcPts val="8806"/>
              </a:lnSpc>
            </a:pPr>
            <a:r>
              <a:rPr lang="en-US" sz="4403" spc="-175">
                <a:solidFill>
                  <a:srgbClr val="193C6A"/>
                </a:solidFill>
                <a:latin typeface="Arial 2"/>
              </a:rPr>
              <a:t>Scale</a:t>
            </a:r>
          </a:p>
        </p:txBody>
      </p:sp>
      <p:grpSp>
        <p:nvGrpSpPr>
          <p:cNvPr id="22" name="Group 22"/>
          <p:cNvGrpSpPr/>
          <p:nvPr/>
        </p:nvGrpSpPr>
        <p:grpSpPr>
          <a:xfrm>
            <a:off x="1272213" y="2061976"/>
            <a:ext cx="854444" cy="85444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A9D9"/>
            </a:solidFill>
          </p:spPr>
        </p:sp>
      </p:grpSp>
      <p:sp>
        <p:nvSpPr>
          <p:cNvPr id="24" name="TextBox 24"/>
          <p:cNvSpPr txBox="1"/>
          <p:nvPr/>
        </p:nvSpPr>
        <p:spPr>
          <a:xfrm>
            <a:off x="1345769" y="1954557"/>
            <a:ext cx="707332" cy="856732"/>
          </a:xfrm>
          <a:prstGeom prst="rect">
            <a:avLst/>
          </a:prstGeom>
        </p:spPr>
        <p:txBody>
          <a:bodyPr lIns="0" tIns="0" rIns="0" bIns="0" rtlCol="0" anchor="t">
            <a:spAutoFit/>
          </a:bodyPr>
          <a:lstStyle/>
          <a:p>
            <a:pPr algn="ctr">
              <a:lnSpc>
                <a:spcPts val="7018"/>
              </a:lnSpc>
            </a:pPr>
            <a:r>
              <a:rPr lang="en-US" sz="4470">
                <a:solidFill>
                  <a:srgbClr val="193C6A"/>
                </a:solidFill>
                <a:latin typeface="Arial 2"/>
              </a:rPr>
              <a:t>1</a:t>
            </a:r>
          </a:p>
        </p:txBody>
      </p:sp>
      <p:grpSp>
        <p:nvGrpSpPr>
          <p:cNvPr id="25" name="Group 25"/>
          <p:cNvGrpSpPr/>
          <p:nvPr/>
        </p:nvGrpSpPr>
        <p:grpSpPr>
          <a:xfrm>
            <a:off x="851327" y="507094"/>
            <a:ext cx="7787651" cy="1361002"/>
            <a:chOff x="0" y="0"/>
            <a:chExt cx="12468541" cy="2179054"/>
          </a:xfrm>
        </p:grpSpPr>
        <p:sp>
          <p:nvSpPr>
            <p:cNvPr id="26" name="Freeform 26"/>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27" name="Freeform 27"/>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28" name="TextBox 28"/>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29" name="Group 29"/>
          <p:cNvGrpSpPr/>
          <p:nvPr/>
        </p:nvGrpSpPr>
        <p:grpSpPr>
          <a:xfrm>
            <a:off x="9331540" y="761117"/>
            <a:ext cx="8295070" cy="852956"/>
            <a:chOff x="0" y="0"/>
            <a:chExt cx="6422446" cy="660400"/>
          </a:xfrm>
        </p:grpSpPr>
        <p:sp>
          <p:nvSpPr>
            <p:cNvPr id="30" name="Freeform 30"/>
            <p:cNvSpPr/>
            <p:nvPr/>
          </p:nvSpPr>
          <p:spPr>
            <a:xfrm>
              <a:off x="0" y="0"/>
              <a:ext cx="6422446" cy="660400"/>
            </a:xfrm>
            <a:custGeom>
              <a:avLst/>
              <a:gdLst/>
              <a:ahLst/>
              <a:cxnLst/>
              <a:rect l="l" t="t" r="r" b="b"/>
              <a:pathLst>
                <a:path w="6422446" h="660400">
                  <a:moveTo>
                    <a:pt x="6297986" y="660400"/>
                  </a:moveTo>
                  <a:lnTo>
                    <a:pt x="124460" y="660400"/>
                  </a:lnTo>
                  <a:cubicBezTo>
                    <a:pt x="55880" y="660400"/>
                    <a:pt x="0" y="604520"/>
                    <a:pt x="0" y="535940"/>
                  </a:cubicBezTo>
                  <a:lnTo>
                    <a:pt x="0" y="124460"/>
                  </a:lnTo>
                  <a:cubicBezTo>
                    <a:pt x="0" y="55880"/>
                    <a:pt x="55880" y="0"/>
                    <a:pt x="124460" y="0"/>
                  </a:cubicBezTo>
                  <a:lnTo>
                    <a:pt x="6297986" y="0"/>
                  </a:lnTo>
                  <a:cubicBezTo>
                    <a:pt x="6366566" y="0"/>
                    <a:pt x="6422446" y="55880"/>
                    <a:pt x="6422446" y="124460"/>
                  </a:cubicBezTo>
                  <a:lnTo>
                    <a:pt x="6422446" y="535940"/>
                  </a:lnTo>
                  <a:cubicBezTo>
                    <a:pt x="6422446" y="604520"/>
                    <a:pt x="6366566" y="660400"/>
                    <a:pt x="6297986" y="660400"/>
                  </a:cubicBezTo>
                  <a:close/>
                </a:path>
              </a:pathLst>
            </a:custGeom>
            <a:solidFill>
              <a:srgbClr val="9AC97B"/>
            </a:solidFill>
          </p:spPr>
        </p:sp>
      </p:grpSp>
      <p:sp>
        <p:nvSpPr>
          <p:cNvPr id="31" name="TextBox 31"/>
          <p:cNvSpPr txBox="1"/>
          <p:nvPr/>
        </p:nvSpPr>
        <p:spPr>
          <a:xfrm>
            <a:off x="9805491" y="920982"/>
            <a:ext cx="7347167" cy="618950"/>
          </a:xfrm>
          <a:prstGeom prst="rect">
            <a:avLst/>
          </a:prstGeom>
        </p:spPr>
        <p:txBody>
          <a:bodyPr lIns="0" tIns="0" rIns="0" bIns="0" rtlCol="0" anchor="t">
            <a:spAutoFit/>
          </a:bodyPr>
          <a:lstStyle/>
          <a:p>
            <a:pPr algn="ctr">
              <a:lnSpc>
                <a:spcPts val="4494"/>
              </a:lnSpc>
            </a:pPr>
            <a:r>
              <a:rPr lang="en-US" sz="4681" spc="97">
                <a:solidFill>
                  <a:srgbClr val="155997"/>
                </a:solidFill>
                <a:latin typeface="Arial 2"/>
              </a:rPr>
              <a:t>SEVERITY OF THE RISK</a:t>
            </a:r>
          </a:p>
        </p:txBody>
      </p:sp>
      <p:grpSp>
        <p:nvGrpSpPr>
          <p:cNvPr id="32" name="Group 32"/>
          <p:cNvGrpSpPr/>
          <p:nvPr/>
        </p:nvGrpSpPr>
        <p:grpSpPr>
          <a:xfrm>
            <a:off x="9144000" y="9710823"/>
            <a:ext cx="9144000" cy="572824"/>
            <a:chOff x="0" y="0"/>
            <a:chExt cx="21473312" cy="1345192"/>
          </a:xfrm>
        </p:grpSpPr>
        <p:sp>
          <p:nvSpPr>
            <p:cNvPr id="33" name="Freeform 33"/>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4" name="TextBox 34"/>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5" name="Group 35"/>
          <p:cNvGrpSpPr/>
          <p:nvPr/>
        </p:nvGrpSpPr>
        <p:grpSpPr>
          <a:xfrm>
            <a:off x="0" y="9710823"/>
            <a:ext cx="9144000" cy="576177"/>
            <a:chOff x="0" y="0"/>
            <a:chExt cx="21473312" cy="1353065"/>
          </a:xfrm>
        </p:grpSpPr>
        <p:sp>
          <p:nvSpPr>
            <p:cNvPr id="36" name="Freeform 36"/>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7" name="TextBox 37"/>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341242" y="5501883"/>
            <a:ext cx="1879651" cy="3111718"/>
            <a:chOff x="0" y="0"/>
            <a:chExt cx="2479768" cy="4105198"/>
          </a:xfrm>
        </p:grpSpPr>
        <p:sp>
          <p:nvSpPr>
            <p:cNvPr id="3" name="Freeform 3"/>
            <p:cNvSpPr/>
            <p:nvPr/>
          </p:nvSpPr>
          <p:spPr>
            <a:xfrm>
              <a:off x="15875" y="15875"/>
              <a:ext cx="2447925" cy="4073398"/>
            </a:xfrm>
            <a:custGeom>
              <a:avLst/>
              <a:gdLst/>
              <a:ahLst/>
              <a:cxnLst/>
              <a:rect l="l" t="t" r="r" b="b"/>
              <a:pathLst>
                <a:path w="2447925" h="4073398">
                  <a:moveTo>
                    <a:pt x="0" y="0"/>
                  </a:moveTo>
                  <a:lnTo>
                    <a:pt x="394335" y="0"/>
                  </a:lnTo>
                  <a:lnTo>
                    <a:pt x="394335" y="3676777"/>
                  </a:lnTo>
                  <a:lnTo>
                    <a:pt x="2447925" y="3676777"/>
                  </a:lnTo>
                  <a:lnTo>
                    <a:pt x="2447925" y="4073398"/>
                  </a:lnTo>
                  <a:lnTo>
                    <a:pt x="0" y="4073398"/>
                  </a:lnTo>
                  <a:close/>
                </a:path>
              </a:pathLst>
            </a:custGeom>
            <a:solidFill>
              <a:srgbClr val="CBEDF9"/>
            </a:solidFill>
          </p:spPr>
        </p:sp>
        <p:sp>
          <p:nvSpPr>
            <p:cNvPr id="4" name="Freeform 4"/>
            <p:cNvSpPr/>
            <p:nvPr/>
          </p:nvSpPr>
          <p:spPr>
            <a:xfrm>
              <a:off x="0" y="0"/>
              <a:ext cx="2479675" cy="4105148"/>
            </a:xfrm>
            <a:custGeom>
              <a:avLst/>
              <a:gdLst/>
              <a:ahLst/>
              <a:cxnLst/>
              <a:rect l="l" t="t" r="r" b="b"/>
              <a:pathLst>
                <a:path w="2479675" h="4105148">
                  <a:moveTo>
                    <a:pt x="15875" y="0"/>
                  </a:moveTo>
                  <a:lnTo>
                    <a:pt x="410210" y="0"/>
                  </a:lnTo>
                  <a:cubicBezTo>
                    <a:pt x="418973" y="0"/>
                    <a:pt x="426085" y="7112"/>
                    <a:pt x="426085" y="15875"/>
                  </a:cubicBezTo>
                  <a:lnTo>
                    <a:pt x="426085" y="3692652"/>
                  </a:lnTo>
                  <a:lnTo>
                    <a:pt x="410210" y="3692652"/>
                  </a:lnTo>
                  <a:lnTo>
                    <a:pt x="410210" y="3676777"/>
                  </a:lnTo>
                  <a:lnTo>
                    <a:pt x="2463800" y="3676777"/>
                  </a:lnTo>
                  <a:cubicBezTo>
                    <a:pt x="2472563" y="3676777"/>
                    <a:pt x="2479675" y="3683889"/>
                    <a:pt x="2479675" y="3692652"/>
                  </a:cubicBezTo>
                  <a:lnTo>
                    <a:pt x="2479675" y="4089273"/>
                  </a:lnTo>
                  <a:cubicBezTo>
                    <a:pt x="2479675" y="4098036"/>
                    <a:pt x="2472563" y="4105148"/>
                    <a:pt x="2463800" y="4105148"/>
                  </a:cubicBezTo>
                  <a:lnTo>
                    <a:pt x="15875" y="4105148"/>
                  </a:lnTo>
                  <a:cubicBezTo>
                    <a:pt x="7112" y="4105148"/>
                    <a:pt x="0" y="4098036"/>
                    <a:pt x="0" y="4089273"/>
                  </a:cubicBezTo>
                  <a:lnTo>
                    <a:pt x="0" y="15875"/>
                  </a:lnTo>
                  <a:cubicBezTo>
                    <a:pt x="0" y="7112"/>
                    <a:pt x="7112" y="0"/>
                    <a:pt x="15875" y="0"/>
                  </a:cubicBezTo>
                  <a:moveTo>
                    <a:pt x="15875" y="31750"/>
                  </a:moveTo>
                  <a:lnTo>
                    <a:pt x="15875" y="15875"/>
                  </a:lnTo>
                  <a:lnTo>
                    <a:pt x="31750" y="15875"/>
                  </a:lnTo>
                  <a:lnTo>
                    <a:pt x="31750" y="4089273"/>
                  </a:lnTo>
                  <a:lnTo>
                    <a:pt x="15875" y="4089273"/>
                  </a:lnTo>
                  <a:lnTo>
                    <a:pt x="15875" y="4073398"/>
                  </a:lnTo>
                  <a:lnTo>
                    <a:pt x="2463927" y="4073398"/>
                  </a:lnTo>
                  <a:lnTo>
                    <a:pt x="2463927" y="4089273"/>
                  </a:lnTo>
                  <a:lnTo>
                    <a:pt x="2448052" y="4089273"/>
                  </a:lnTo>
                  <a:lnTo>
                    <a:pt x="2448052" y="3692652"/>
                  </a:lnTo>
                  <a:lnTo>
                    <a:pt x="2463927" y="3692652"/>
                  </a:lnTo>
                  <a:lnTo>
                    <a:pt x="2463927" y="3708527"/>
                  </a:lnTo>
                  <a:lnTo>
                    <a:pt x="410210" y="3708527"/>
                  </a:lnTo>
                  <a:cubicBezTo>
                    <a:pt x="401447" y="3708527"/>
                    <a:pt x="394335" y="3701415"/>
                    <a:pt x="394335" y="3692652"/>
                  </a:cubicBezTo>
                  <a:lnTo>
                    <a:pt x="394335" y="15875"/>
                  </a:lnTo>
                  <a:lnTo>
                    <a:pt x="410210" y="15875"/>
                  </a:lnTo>
                  <a:lnTo>
                    <a:pt x="410210" y="31750"/>
                  </a:lnTo>
                  <a:lnTo>
                    <a:pt x="15875" y="31750"/>
                  </a:lnTo>
                  <a:close/>
                </a:path>
              </a:pathLst>
            </a:custGeom>
            <a:solidFill>
              <a:srgbClr val="EBF8FB"/>
            </a:solidFill>
          </p:spPr>
        </p:sp>
      </p:grpSp>
      <p:grpSp>
        <p:nvGrpSpPr>
          <p:cNvPr id="5" name="Group 5"/>
          <p:cNvGrpSpPr/>
          <p:nvPr/>
        </p:nvGrpSpPr>
        <p:grpSpPr>
          <a:xfrm>
            <a:off x="5286908" y="5427968"/>
            <a:ext cx="550019" cy="550019"/>
            <a:chOff x="0" y="0"/>
            <a:chExt cx="725624" cy="725624"/>
          </a:xfrm>
        </p:grpSpPr>
        <p:sp>
          <p:nvSpPr>
            <p:cNvPr id="6" name="Freeform 6"/>
            <p:cNvSpPr/>
            <p:nvPr/>
          </p:nvSpPr>
          <p:spPr>
            <a:xfrm>
              <a:off x="15875" y="15875"/>
              <a:ext cx="693928" cy="693928"/>
            </a:xfrm>
            <a:custGeom>
              <a:avLst/>
              <a:gdLst/>
              <a:ahLst/>
              <a:cxnLst/>
              <a:rect l="l" t="t" r="r" b="b"/>
              <a:pathLst>
                <a:path w="693928" h="693928">
                  <a:moveTo>
                    <a:pt x="0" y="693928"/>
                  </a:moveTo>
                  <a:lnTo>
                    <a:pt x="693928" y="0"/>
                  </a:lnTo>
                  <a:lnTo>
                    <a:pt x="693928" y="693928"/>
                  </a:lnTo>
                  <a:close/>
                </a:path>
              </a:pathLst>
            </a:custGeom>
            <a:solidFill>
              <a:srgbClr val="193C6A"/>
            </a:solidFill>
          </p:spPr>
        </p:sp>
        <p:sp>
          <p:nvSpPr>
            <p:cNvPr id="7" name="Freeform 7"/>
            <p:cNvSpPr/>
            <p:nvPr/>
          </p:nvSpPr>
          <p:spPr>
            <a:xfrm>
              <a:off x="-1143" y="-1143"/>
              <a:ext cx="726694" cy="726821"/>
            </a:xfrm>
            <a:custGeom>
              <a:avLst/>
              <a:gdLst/>
              <a:ahLst/>
              <a:cxnLst/>
              <a:rect l="l" t="t" r="r" b="b"/>
              <a:pathLst>
                <a:path w="726694" h="726821">
                  <a:moveTo>
                    <a:pt x="5842" y="699643"/>
                  </a:moveTo>
                  <a:lnTo>
                    <a:pt x="699643" y="5842"/>
                  </a:lnTo>
                  <a:cubicBezTo>
                    <a:pt x="704215" y="1270"/>
                    <a:pt x="711073" y="0"/>
                    <a:pt x="716915" y="2413"/>
                  </a:cubicBezTo>
                  <a:cubicBezTo>
                    <a:pt x="722757" y="4826"/>
                    <a:pt x="726694" y="10668"/>
                    <a:pt x="726694" y="17018"/>
                  </a:cubicBezTo>
                  <a:lnTo>
                    <a:pt x="726694" y="710946"/>
                  </a:lnTo>
                  <a:cubicBezTo>
                    <a:pt x="726694" y="719709"/>
                    <a:pt x="719582" y="726821"/>
                    <a:pt x="710819" y="726821"/>
                  </a:cubicBezTo>
                  <a:lnTo>
                    <a:pt x="17018" y="726821"/>
                  </a:lnTo>
                  <a:cubicBezTo>
                    <a:pt x="10541" y="726821"/>
                    <a:pt x="4826" y="723011"/>
                    <a:pt x="2413" y="717042"/>
                  </a:cubicBezTo>
                  <a:cubicBezTo>
                    <a:pt x="0" y="711073"/>
                    <a:pt x="1270" y="704215"/>
                    <a:pt x="5842" y="699643"/>
                  </a:cubicBezTo>
                  <a:moveTo>
                    <a:pt x="28321" y="722122"/>
                  </a:moveTo>
                  <a:lnTo>
                    <a:pt x="17145" y="710946"/>
                  </a:lnTo>
                  <a:lnTo>
                    <a:pt x="17145" y="695071"/>
                  </a:lnTo>
                  <a:lnTo>
                    <a:pt x="710946" y="695071"/>
                  </a:lnTo>
                  <a:lnTo>
                    <a:pt x="710946" y="710946"/>
                  </a:lnTo>
                  <a:lnTo>
                    <a:pt x="695071" y="710946"/>
                  </a:lnTo>
                  <a:lnTo>
                    <a:pt x="695071" y="17018"/>
                  </a:lnTo>
                  <a:lnTo>
                    <a:pt x="710946" y="17018"/>
                  </a:lnTo>
                  <a:lnTo>
                    <a:pt x="722122" y="28194"/>
                  </a:lnTo>
                  <a:lnTo>
                    <a:pt x="28194" y="722122"/>
                  </a:lnTo>
                  <a:close/>
                </a:path>
              </a:pathLst>
            </a:custGeom>
            <a:solidFill>
              <a:srgbClr val="193C6A"/>
            </a:solidFill>
          </p:spPr>
        </p:sp>
      </p:grpSp>
      <p:grpSp>
        <p:nvGrpSpPr>
          <p:cNvPr id="8" name="Group 8"/>
          <p:cNvGrpSpPr/>
          <p:nvPr/>
        </p:nvGrpSpPr>
        <p:grpSpPr>
          <a:xfrm rot="5400000">
            <a:off x="7019000" y="4379663"/>
            <a:ext cx="1879651" cy="3476507"/>
            <a:chOff x="0" y="0"/>
            <a:chExt cx="2479768" cy="4586453"/>
          </a:xfrm>
        </p:grpSpPr>
        <p:sp>
          <p:nvSpPr>
            <p:cNvPr id="9" name="Freeform 9"/>
            <p:cNvSpPr/>
            <p:nvPr/>
          </p:nvSpPr>
          <p:spPr>
            <a:xfrm>
              <a:off x="15875" y="17736"/>
              <a:ext cx="2447925" cy="4550925"/>
            </a:xfrm>
            <a:custGeom>
              <a:avLst/>
              <a:gdLst/>
              <a:ahLst/>
              <a:cxnLst/>
              <a:rect l="l" t="t" r="r" b="b"/>
              <a:pathLst>
                <a:path w="2447925" h="4550925">
                  <a:moveTo>
                    <a:pt x="0" y="0"/>
                  </a:moveTo>
                  <a:lnTo>
                    <a:pt x="394335" y="0"/>
                  </a:lnTo>
                  <a:lnTo>
                    <a:pt x="394335" y="4107808"/>
                  </a:lnTo>
                  <a:lnTo>
                    <a:pt x="2447925" y="4107808"/>
                  </a:lnTo>
                  <a:lnTo>
                    <a:pt x="2447925" y="4550925"/>
                  </a:lnTo>
                  <a:lnTo>
                    <a:pt x="0" y="4550925"/>
                  </a:lnTo>
                  <a:close/>
                </a:path>
              </a:pathLst>
            </a:custGeom>
            <a:solidFill>
              <a:srgbClr val="65C2EF"/>
            </a:solidFill>
          </p:spPr>
        </p:sp>
        <p:sp>
          <p:nvSpPr>
            <p:cNvPr id="10" name="Freeform 10"/>
            <p:cNvSpPr/>
            <p:nvPr/>
          </p:nvSpPr>
          <p:spPr>
            <a:xfrm>
              <a:off x="0" y="0"/>
              <a:ext cx="2479675" cy="4586398"/>
            </a:xfrm>
            <a:custGeom>
              <a:avLst/>
              <a:gdLst/>
              <a:ahLst/>
              <a:cxnLst/>
              <a:rect l="l" t="t" r="r" b="b"/>
              <a:pathLst>
                <a:path w="2479675" h="4586398">
                  <a:moveTo>
                    <a:pt x="15875" y="0"/>
                  </a:moveTo>
                  <a:lnTo>
                    <a:pt x="410210" y="0"/>
                  </a:lnTo>
                  <a:cubicBezTo>
                    <a:pt x="418973" y="0"/>
                    <a:pt x="426085" y="7946"/>
                    <a:pt x="426085" y="17736"/>
                  </a:cubicBezTo>
                  <a:lnTo>
                    <a:pt x="426085" y="4125544"/>
                  </a:lnTo>
                  <a:lnTo>
                    <a:pt x="410210" y="4125544"/>
                  </a:lnTo>
                  <a:lnTo>
                    <a:pt x="410210" y="4107808"/>
                  </a:lnTo>
                  <a:lnTo>
                    <a:pt x="2463800" y="4107808"/>
                  </a:lnTo>
                  <a:cubicBezTo>
                    <a:pt x="2472563" y="4107808"/>
                    <a:pt x="2479675" y="4115754"/>
                    <a:pt x="2479675" y="4125544"/>
                  </a:cubicBezTo>
                  <a:lnTo>
                    <a:pt x="2479675" y="4568661"/>
                  </a:lnTo>
                  <a:cubicBezTo>
                    <a:pt x="2479675" y="4578452"/>
                    <a:pt x="2472563" y="4586398"/>
                    <a:pt x="2463800" y="4586398"/>
                  </a:cubicBezTo>
                  <a:lnTo>
                    <a:pt x="15875" y="4586398"/>
                  </a:lnTo>
                  <a:cubicBezTo>
                    <a:pt x="7112" y="4586398"/>
                    <a:pt x="0" y="4578452"/>
                    <a:pt x="0" y="4568661"/>
                  </a:cubicBezTo>
                  <a:lnTo>
                    <a:pt x="0" y="17736"/>
                  </a:lnTo>
                  <a:cubicBezTo>
                    <a:pt x="0" y="7946"/>
                    <a:pt x="7112" y="0"/>
                    <a:pt x="15875" y="0"/>
                  </a:cubicBezTo>
                  <a:moveTo>
                    <a:pt x="15875" y="35472"/>
                  </a:moveTo>
                  <a:lnTo>
                    <a:pt x="15875" y="17736"/>
                  </a:lnTo>
                  <a:lnTo>
                    <a:pt x="31750" y="17736"/>
                  </a:lnTo>
                  <a:lnTo>
                    <a:pt x="31750" y="4568661"/>
                  </a:lnTo>
                  <a:lnTo>
                    <a:pt x="15875" y="4568661"/>
                  </a:lnTo>
                  <a:lnTo>
                    <a:pt x="15875" y="4550925"/>
                  </a:lnTo>
                  <a:lnTo>
                    <a:pt x="2463927" y="4550925"/>
                  </a:lnTo>
                  <a:lnTo>
                    <a:pt x="2463927" y="4568661"/>
                  </a:lnTo>
                  <a:lnTo>
                    <a:pt x="2448052" y="4568661"/>
                  </a:lnTo>
                  <a:lnTo>
                    <a:pt x="2448052" y="4125544"/>
                  </a:lnTo>
                  <a:lnTo>
                    <a:pt x="2463927" y="4125544"/>
                  </a:lnTo>
                  <a:lnTo>
                    <a:pt x="2463927" y="4143280"/>
                  </a:lnTo>
                  <a:lnTo>
                    <a:pt x="410210" y="4143280"/>
                  </a:lnTo>
                  <a:cubicBezTo>
                    <a:pt x="401447" y="4143280"/>
                    <a:pt x="394335" y="4135335"/>
                    <a:pt x="394335" y="4125544"/>
                  </a:cubicBezTo>
                  <a:lnTo>
                    <a:pt x="394335" y="17736"/>
                  </a:lnTo>
                  <a:lnTo>
                    <a:pt x="410210" y="17736"/>
                  </a:lnTo>
                  <a:lnTo>
                    <a:pt x="410210" y="35472"/>
                  </a:lnTo>
                  <a:lnTo>
                    <a:pt x="15875" y="35472"/>
                  </a:lnTo>
                  <a:close/>
                </a:path>
              </a:pathLst>
            </a:custGeom>
            <a:solidFill>
              <a:srgbClr val="65C2EF"/>
            </a:solidFill>
          </p:spPr>
        </p:sp>
      </p:grpSp>
      <p:grpSp>
        <p:nvGrpSpPr>
          <p:cNvPr id="11" name="Group 11"/>
          <p:cNvGrpSpPr/>
          <p:nvPr/>
        </p:nvGrpSpPr>
        <p:grpSpPr>
          <a:xfrm>
            <a:off x="9147060" y="4447651"/>
            <a:ext cx="550019" cy="550019"/>
            <a:chOff x="0" y="0"/>
            <a:chExt cx="725624" cy="725624"/>
          </a:xfrm>
        </p:grpSpPr>
        <p:sp>
          <p:nvSpPr>
            <p:cNvPr id="12" name="Freeform 12"/>
            <p:cNvSpPr/>
            <p:nvPr/>
          </p:nvSpPr>
          <p:spPr>
            <a:xfrm>
              <a:off x="15875" y="15875"/>
              <a:ext cx="693928" cy="693928"/>
            </a:xfrm>
            <a:custGeom>
              <a:avLst/>
              <a:gdLst/>
              <a:ahLst/>
              <a:cxnLst/>
              <a:rect l="l" t="t" r="r" b="b"/>
              <a:pathLst>
                <a:path w="693928" h="693928">
                  <a:moveTo>
                    <a:pt x="0" y="693928"/>
                  </a:moveTo>
                  <a:lnTo>
                    <a:pt x="693928" y="0"/>
                  </a:lnTo>
                  <a:lnTo>
                    <a:pt x="693928" y="693928"/>
                  </a:lnTo>
                  <a:close/>
                </a:path>
              </a:pathLst>
            </a:custGeom>
            <a:solidFill>
              <a:srgbClr val="193C6A"/>
            </a:solidFill>
          </p:spPr>
        </p:sp>
        <p:sp>
          <p:nvSpPr>
            <p:cNvPr id="13" name="Freeform 13"/>
            <p:cNvSpPr/>
            <p:nvPr/>
          </p:nvSpPr>
          <p:spPr>
            <a:xfrm>
              <a:off x="-1143" y="-1143"/>
              <a:ext cx="726694" cy="726821"/>
            </a:xfrm>
            <a:custGeom>
              <a:avLst/>
              <a:gdLst/>
              <a:ahLst/>
              <a:cxnLst/>
              <a:rect l="l" t="t" r="r" b="b"/>
              <a:pathLst>
                <a:path w="726694" h="726821">
                  <a:moveTo>
                    <a:pt x="5842" y="699643"/>
                  </a:moveTo>
                  <a:lnTo>
                    <a:pt x="699643" y="5842"/>
                  </a:lnTo>
                  <a:cubicBezTo>
                    <a:pt x="704215" y="1270"/>
                    <a:pt x="711073" y="0"/>
                    <a:pt x="716915" y="2413"/>
                  </a:cubicBezTo>
                  <a:cubicBezTo>
                    <a:pt x="722757" y="4826"/>
                    <a:pt x="726694" y="10668"/>
                    <a:pt x="726694" y="17018"/>
                  </a:cubicBezTo>
                  <a:lnTo>
                    <a:pt x="726694" y="710946"/>
                  </a:lnTo>
                  <a:cubicBezTo>
                    <a:pt x="726694" y="719709"/>
                    <a:pt x="719582" y="726821"/>
                    <a:pt x="710819" y="726821"/>
                  </a:cubicBezTo>
                  <a:lnTo>
                    <a:pt x="17018" y="726821"/>
                  </a:lnTo>
                  <a:cubicBezTo>
                    <a:pt x="10541" y="726821"/>
                    <a:pt x="4826" y="723011"/>
                    <a:pt x="2413" y="717042"/>
                  </a:cubicBezTo>
                  <a:cubicBezTo>
                    <a:pt x="0" y="711073"/>
                    <a:pt x="1270" y="704215"/>
                    <a:pt x="5842" y="699643"/>
                  </a:cubicBezTo>
                  <a:moveTo>
                    <a:pt x="28321" y="722122"/>
                  </a:moveTo>
                  <a:lnTo>
                    <a:pt x="17145" y="710946"/>
                  </a:lnTo>
                  <a:lnTo>
                    <a:pt x="17145" y="695071"/>
                  </a:lnTo>
                  <a:lnTo>
                    <a:pt x="710946" y="695071"/>
                  </a:lnTo>
                  <a:lnTo>
                    <a:pt x="710946" y="710946"/>
                  </a:lnTo>
                  <a:lnTo>
                    <a:pt x="695071" y="710946"/>
                  </a:lnTo>
                  <a:lnTo>
                    <a:pt x="695071" y="17018"/>
                  </a:lnTo>
                  <a:lnTo>
                    <a:pt x="710946" y="17018"/>
                  </a:lnTo>
                  <a:lnTo>
                    <a:pt x="722122" y="28194"/>
                  </a:lnTo>
                  <a:lnTo>
                    <a:pt x="28194" y="722122"/>
                  </a:lnTo>
                  <a:close/>
                </a:path>
              </a:pathLst>
            </a:custGeom>
            <a:solidFill>
              <a:srgbClr val="193C6A"/>
            </a:solidFill>
          </p:spPr>
        </p:sp>
      </p:grpSp>
      <p:grpSp>
        <p:nvGrpSpPr>
          <p:cNvPr id="14" name="Group 14"/>
          <p:cNvGrpSpPr/>
          <p:nvPr/>
        </p:nvGrpSpPr>
        <p:grpSpPr>
          <a:xfrm rot="5400000">
            <a:off x="10715667" y="3589476"/>
            <a:ext cx="1879651" cy="3354911"/>
            <a:chOff x="0" y="0"/>
            <a:chExt cx="2479768" cy="4426035"/>
          </a:xfrm>
        </p:grpSpPr>
        <p:sp>
          <p:nvSpPr>
            <p:cNvPr id="15" name="Freeform 15"/>
            <p:cNvSpPr/>
            <p:nvPr/>
          </p:nvSpPr>
          <p:spPr>
            <a:xfrm>
              <a:off x="15875" y="17116"/>
              <a:ext cx="2447925" cy="4391750"/>
            </a:xfrm>
            <a:custGeom>
              <a:avLst/>
              <a:gdLst/>
              <a:ahLst/>
              <a:cxnLst/>
              <a:rect l="l" t="t" r="r" b="b"/>
              <a:pathLst>
                <a:path w="2447925" h="4391750">
                  <a:moveTo>
                    <a:pt x="0" y="0"/>
                  </a:moveTo>
                  <a:lnTo>
                    <a:pt x="394335" y="0"/>
                  </a:lnTo>
                  <a:lnTo>
                    <a:pt x="394335" y="3964131"/>
                  </a:lnTo>
                  <a:lnTo>
                    <a:pt x="2447925" y="3964131"/>
                  </a:lnTo>
                  <a:lnTo>
                    <a:pt x="2447925" y="4391749"/>
                  </a:lnTo>
                  <a:lnTo>
                    <a:pt x="0" y="4391749"/>
                  </a:lnTo>
                  <a:close/>
                </a:path>
              </a:pathLst>
            </a:custGeom>
            <a:solidFill>
              <a:srgbClr val="00A7E2"/>
            </a:solidFill>
          </p:spPr>
        </p:sp>
        <p:sp>
          <p:nvSpPr>
            <p:cNvPr id="16" name="Freeform 16"/>
            <p:cNvSpPr/>
            <p:nvPr/>
          </p:nvSpPr>
          <p:spPr>
            <a:xfrm>
              <a:off x="0" y="0"/>
              <a:ext cx="2479675" cy="4425981"/>
            </a:xfrm>
            <a:custGeom>
              <a:avLst/>
              <a:gdLst/>
              <a:ahLst/>
              <a:cxnLst/>
              <a:rect l="l" t="t" r="r" b="b"/>
              <a:pathLst>
                <a:path w="2479675" h="4425981">
                  <a:moveTo>
                    <a:pt x="15875" y="0"/>
                  </a:moveTo>
                  <a:lnTo>
                    <a:pt x="410210" y="0"/>
                  </a:lnTo>
                  <a:cubicBezTo>
                    <a:pt x="418973" y="0"/>
                    <a:pt x="426085" y="7668"/>
                    <a:pt x="426085" y="17116"/>
                  </a:cubicBezTo>
                  <a:lnTo>
                    <a:pt x="426085" y="3981247"/>
                  </a:lnTo>
                  <a:lnTo>
                    <a:pt x="410210" y="3981247"/>
                  </a:lnTo>
                  <a:lnTo>
                    <a:pt x="410210" y="3964131"/>
                  </a:lnTo>
                  <a:lnTo>
                    <a:pt x="2463800" y="3964131"/>
                  </a:lnTo>
                  <a:cubicBezTo>
                    <a:pt x="2472563" y="3964131"/>
                    <a:pt x="2479675" y="3971799"/>
                    <a:pt x="2479675" y="3981247"/>
                  </a:cubicBezTo>
                  <a:lnTo>
                    <a:pt x="2479675" y="4408865"/>
                  </a:lnTo>
                  <a:cubicBezTo>
                    <a:pt x="2479675" y="4418313"/>
                    <a:pt x="2472563" y="4425981"/>
                    <a:pt x="2463800" y="4425981"/>
                  </a:cubicBezTo>
                  <a:lnTo>
                    <a:pt x="15875" y="4425981"/>
                  </a:lnTo>
                  <a:cubicBezTo>
                    <a:pt x="7112" y="4425981"/>
                    <a:pt x="0" y="4418313"/>
                    <a:pt x="0" y="4408865"/>
                  </a:cubicBezTo>
                  <a:lnTo>
                    <a:pt x="0" y="17116"/>
                  </a:lnTo>
                  <a:cubicBezTo>
                    <a:pt x="0" y="7668"/>
                    <a:pt x="7112" y="0"/>
                    <a:pt x="15875" y="0"/>
                  </a:cubicBezTo>
                  <a:moveTo>
                    <a:pt x="15875" y="34231"/>
                  </a:moveTo>
                  <a:lnTo>
                    <a:pt x="15875" y="17116"/>
                  </a:lnTo>
                  <a:lnTo>
                    <a:pt x="31750" y="17116"/>
                  </a:lnTo>
                  <a:lnTo>
                    <a:pt x="31750" y="4408865"/>
                  </a:lnTo>
                  <a:lnTo>
                    <a:pt x="15875" y="4408865"/>
                  </a:lnTo>
                  <a:lnTo>
                    <a:pt x="15875" y="4391749"/>
                  </a:lnTo>
                  <a:lnTo>
                    <a:pt x="2463927" y="4391749"/>
                  </a:lnTo>
                  <a:lnTo>
                    <a:pt x="2463927" y="4408865"/>
                  </a:lnTo>
                  <a:lnTo>
                    <a:pt x="2448052" y="4408865"/>
                  </a:lnTo>
                  <a:lnTo>
                    <a:pt x="2448052" y="3981247"/>
                  </a:lnTo>
                  <a:lnTo>
                    <a:pt x="2463927" y="3981247"/>
                  </a:lnTo>
                  <a:lnTo>
                    <a:pt x="2463927" y="3998363"/>
                  </a:lnTo>
                  <a:lnTo>
                    <a:pt x="410210" y="3998363"/>
                  </a:lnTo>
                  <a:cubicBezTo>
                    <a:pt x="401447" y="3998363"/>
                    <a:pt x="394335" y="3990695"/>
                    <a:pt x="394335" y="3981247"/>
                  </a:cubicBezTo>
                  <a:lnTo>
                    <a:pt x="394335" y="17116"/>
                  </a:lnTo>
                  <a:lnTo>
                    <a:pt x="410210" y="17116"/>
                  </a:lnTo>
                  <a:lnTo>
                    <a:pt x="410210" y="34231"/>
                  </a:lnTo>
                  <a:lnTo>
                    <a:pt x="15875" y="34231"/>
                  </a:lnTo>
                  <a:close/>
                </a:path>
              </a:pathLst>
            </a:custGeom>
            <a:solidFill>
              <a:srgbClr val="65C2EF"/>
            </a:solidFill>
          </p:spPr>
        </p:sp>
      </p:grpSp>
      <p:sp>
        <p:nvSpPr>
          <p:cNvPr id="17" name="Freeform 17"/>
          <p:cNvSpPr/>
          <p:nvPr/>
        </p:nvSpPr>
        <p:spPr>
          <a:xfrm>
            <a:off x="10375586" y="2507346"/>
            <a:ext cx="2559813" cy="1683077"/>
          </a:xfrm>
          <a:custGeom>
            <a:avLst/>
            <a:gdLst/>
            <a:ahLst/>
            <a:cxnLst/>
            <a:rect l="l" t="t" r="r" b="b"/>
            <a:pathLst>
              <a:path w="2559813" h="1683077">
                <a:moveTo>
                  <a:pt x="0" y="0"/>
                </a:moveTo>
                <a:lnTo>
                  <a:pt x="2559813" y="0"/>
                </a:lnTo>
                <a:lnTo>
                  <a:pt x="2559813" y="1683077"/>
                </a:lnTo>
                <a:lnTo>
                  <a:pt x="0" y="1683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3372870" y="4609751"/>
            <a:ext cx="1533038" cy="1368236"/>
          </a:xfrm>
          <a:custGeom>
            <a:avLst/>
            <a:gdLst/>
            <a:ahLst/>
            <a:cxnLst/>
            <a:rect l="l" t="t" r="r" b="b"/>
            <a:pathLst>
              <a:path w="1533038" h="1368236">
                <a:moveTo>
                  <a:pt x="0" y="0"/>
                </a:moveTo>
                <a:lnTo>
                  <a:pt x="1533038" y="0"/>
                </a:lnTo>
                <a:lnTo>
                  <a:pt x="1533038" y="1368236"/>
                </a:lnTo>
                <a:lnTo>
                  <a:pt x="0" y="1368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6690156" y="3598168"/>
            <a:ext cx="1971130" cy="1399502"/>
          </a:xfrm>
          <a:custGeom>
            <a:avLst/>
            <a:gdLst/>
            <a:ahLst/>
            <a:cxnLst/>
            <a:rect l="l" t="t" r="r" b="b"/>
            <a:pathLst>
              <a:path w="1971130" h="1399502">
                <a:moveTo>
                  <a:pt x="0" y="0"/>
                </a:moveTo>
                <a:lnTo>
                  <a:pt x="1971129" y="0"/>
                </a:lnTo>
                <a:lnTo>
                  <a:pt x="1971129" y="1399502"/>
                </a:lnTo>
                <a:lnTo>
                  <a:pt x="0" y="13995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11690492" y="7386147"/>
            <a:ext cx="632569" cy="437007"/>
          </a:xfrm>
          <a:custGeom>
            <a:avLst/>
            <a:gdLst/>
            <a:ahLst/>
            <a:cxnLst/>
            <a:rect l="l" t="t" r="r" b="b"/>
            <a:pathLst>
              <a:path w="632569" h="437007">
                <a:moveTo>
                  <a:pt x="0" y="0"/>
                </a:moveTo>
                <a:lnTo>
                  <a:pt x="632568" y="0"/>
                </a:lnTo>
                <a:lnTo>
                  <a:pt x="632568" y="437007"/>
                </a:lnTo>
                <a:lnTo>
                  <a:pt x="0" y="437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12634787" y="7395672"/>
            <a:ext cx="4221564" cy="1955643"/>
          </a:xfrm>
          <a:prstGeom prst="rect">
            <a:avLst/>
          </a:prstGeom>
        </p:spPr>
        <p:txBody>
          <a:bodyPr lIns="0" tIns="0" rIns="0" bIns="0" rtlCol="0" anchor="t">
            <a:spAutoFit/>
          </a:bodyPr>
          <a:lstStyle/>
          <a:p>
            <a:pPr algn="just">
              <a:lnSpc>
                <a:spcPts val="2238"/>
              </a:lnSpc>
            </a:pPr>
            <a:r>
              <a:rPr lang="en-US" sz="2073">
                <a:solidFill>
                  <a:srgbClr val="345B85"/>
                </a:solidFill>
                <a:latin typeface="Arial 2"/>
              </a:rPr>
              <a:t>Scope is a measure of the number of people involved. It often involves an estimation of the size of the group impacted. However, it may also include an estimate of the size of the community impacted as well.</a:t>
            </a:r>
          </a:p>
          <a:p>
            <a:pPr algn="just">
              <a:lnSpc>
                <a:spcPts val="2238"/>
              </a:lnSpc>
            </a:pPr>
            <a:endParaRPr lang="en-US" sz="2073">
              <a:solidFill>
                <a:srgbClr val="345B85"/>
              </a:solidFill>
              <a:latin typeface="Arial 2"/>
            </a:endParaRPr>
          </a:p>
        </p:txBody>
      </p:sp>
      <p:sp>
        <p:nvSpPr>
          <p:cNvPr id="22" name="TextBox 22"/>
          <p:cNvSpPr txBox="1"/>
          <p:nvPr/>
        </p:nvSpPr>
        <p:spPr>
          <a:xfrm>
            <a:off x="3203402" y="6437125"/>
            <a:ext cx="2902871" cy="2096862"/>
          </a:xfrm>
          <a:prstGeom prst="rect">
            <a:avLst/>
          </a:prstGeom>
        </p:spPr>
        <p:txBody>
          <a:bodyPr lIns="0" tIns="0" rIns="0" bIns="0" rtlCol="0" anchor="t">
            <a:spAutoFit/>
          </a:bodyPr>
          <a:lstStyle/>
          <a:p>
            <a:pPr>
              <a:lnSpc>
                <a:spcPts val="3274"/>
              </a:lnSpc>
            </a:pPr>
            <a:r>
              <a:rPr lang="en-US" sz="3031">
                <a:solidFill>
                  <a:srgbClr val="42A9D9"/>
                </a:solidFill>
                <a:latin typeface="Arial 2"/>
              </a:rPr>
              <a:t>LOW:</a:t>
            </a:r>
          </a:p>
          <a:p>
            <a:pPr>
              <a:lnSpc>
                <a:spcPts val="3274"/>
              </a:lnSpc>
            </a:pPr>
            <a:r>
              <a:rPr lang="en-US" sz="3031">
                <a:solidFill>
                  <a:srgbClr val="42A9D9"/>
                </a:solidFill>
                <a:latin typeface="Arial 2"/>
              </a:rPr>
              <a:t>A small number of people impacted</a:t>
            </a:r>
          </a:p>
          <a:p>
            <a:pPr algn="l">
              <a:lnSpc>
                <a:spcPts val="3274"/>
              </a:lnSpc>
            </a:pPr>
            <a:endParaRPr lang="en-US" sz="3031">
              <a:solidFill>
                <a:srgbClr val="42A9D9"/>
              </a:solidFill>
              <a:latin typeface="Arial 2"/>
            </a:endParaRPr>
          </a:p>
        </p:txBody>
      </p:sp>
      <p:sp>
        <p:nvSpPr>
          <p:cNvPr id="23" name="TextBox 23"/>
          <p:cNvSpPr txBox="1"/>
          <p:nvPr/>
        </p:nvSpPr>
        <p:spPr>
          <a:xfrm>
            <a:off x="6615909" y="5592696"/>
            <a:ext cx="3081171" cy="2096862"/>
          </a:xfrm>
          <a:prstGeom prst="rect">
            <a:avLst/>
          </a:prstGeom>
        </p:spPr>
        <p:txBody>
          <a:bodyPr lIns="0" tIns="0" rIns="0" bIns="0" rtlCol="0" anchor="t">
            <a:spAutoFit/>
          </a:bodyPr>
          <a:lstStyle/>
          <a:p>
            <a:pPr>
              <a:lnSpc>
                <a:spcPts val="3274"/>
              </a:lnSpc>
            </a:pPr>
            <a:r>
              <a:rPr lang="en-US" sz="3031">
                <a:solidFill>
                  <a:srgbClr val="42A9D9"/>
                </a:solidFill>
                <a:latin typeface="Arial 2"/>
              </a:rPr>
              <a:t>MEDIUM</a:t>
            </a:r>
          </a:p>
          <a:p>
            <a:pPr>
              <a:lnSpc>
                <a:spcPts val="3274"/>
              </a:lnSpc>
            </a:pPr>
            <a:r>
              <a:rPr lang="en-US" sz="3031">
                <a:solidFill>
                  <a:srgbClr val="42A9D9"/>
                </a:solidFill>
                <a:latin typeface="Arial 2"/>
              </a:rPr>
              <a:t>A moderately large number of people impacted</a:t>
            </a:r>
          </a:p>
          <a:p>
            <a:pPr algn="l">
              <a:lnSpc>
                <a:spcPts val="3274"/>
              </a:lnSpc>
            </a:pPr>
            <a:endParaRPr lang="en-US" sz="3031">
              <a:solidFill>
                <a:srgbClr val="42A9D9"/>
              </a:solidFill>
              <a:latin typeface="Arial 2"/>
            </a:endParaRPr>
          </a:p>
        </p:txBody>
      </p:sp>
      <p:sp>
        <p:nvSpPr>
          <p:cNvPr id="24" name="TextBox 24"/>
          <p:cNvSpPr txBox="1"/>
          <p:nvPr/>
        </p:nvSpPr>
        <p:spPr>
          <a:xfrm>
            <a:off x="10373372" y="4741711"/>
            <a:ext cx="5651788" cy="2425933"/>
          </a:xfrm>
          <a:prstGeom prst="rect">
            <a:avLst/>
          </a:prstGeom>
        </p:spPr>
        <p:txBody>
          <a:bodyPr lIns="0" tIns="0" rIns="0" bIns="0" rtlCol="0" anchor="t">
            <a:spAutoFit/>
          </a:bodyPr>
          <a:lstStyle/>
          <a:p>
            <a:pPr>
              <a:lnSpc>
                <a:spcPts val="3166"/>
              </a:lnSpc>
            </a:pPr>
            <a:r>
              <a:rPr lang="en-US" sz="2931">
                <a:solidFill>
                  <a:srgbClr val="42A9D9"/>
                </a:solidFill>
                <a:latin typeface="Arial 2"/>
              </a:rPr>
              <a:t>HIGH:</a:t>
            </a:r>
          </a:p>
          <a:p>
            <a:pPr>
              <a:lnSpc>
                <a:spcPts val="3166"/>
              </a:lnSpc>
            </a:pPr>
            <a:r>
              <a:rPr lang="en-US" sz="2931">
                <a:solidFill>
                  <a:srgbClr val="42A9D9"/>
                </a:solidFill>
                <a:latin typeface="Arial 2"/>
              </a:rPr>
              <a:t>A large number of people affected, which might include the workforce, families or workers and surrounding communities</a:t>
            </a:r>
          </a:p>
          <a:p>
            <a:pPr algn="l">
              <a:lnSpc>
                <a:spcPts val="3166"/>
              </a:lnSpc>
            </a:pPr>
            <a:endParaRPr lang="en-US" sz="2931">
              <a:solidFill>
                <a:srgbClr val="42A9D9"/>
              </a:solidFill>
              <a:latin typeface="Arial 2"/>
            </a:endParaRPr>
          </a:p>
        </p:txBody>
      </p:sp>
      <p:sp>
        <p:nvSpPr>
          <p:cNvPr id="25" name="TextBox 25"/>
          <p:cNvSpPr txBox="1"/>
          <p:nvPr/>
        </p:nvSpPr>
        <p:spPr>
          <a:xfrm>
            <a:off x="2215735" y="1809877"/>
            <a:ext cx="1675090" cy="1032987"/>
          </a:xfrm>
          <a:prstGeom prst="rect">
            <a:avLst/>
          </a:prstGeom>
        </p:spPr>
        <p:txBody>
          <a:bodyPr lIns="0" tIns="0" rIns="0" bIns="0" rtlCol="0" anchor="t">
            <a:spAutoFit/>
          </a:bodyPr>
          <a:lstStyle/>
          <a:p>
            <a:pPr algn="l">
              <a:lnSpc>
                <a:spcPts val="8806"/>
              </a:lnSpc>
            </a:pPr>
            <a:r>
              <a:rPr lang="en-US" sz="4403" spc="-175">
                <a:solidFill>
                  <a:srgbClr val="193C6A"/>
                </a:solidFill>
                <a:latin typeface="Arial 2"/>
              </a:rPr>
              <a:t>Scope</a:t>
            </a:r>
          </a:p>
        </p:txBody>
      </p:sp>
      <p:grpSp>
        <p:nvGrpSpPr>
          <p:cNvPr id="26" name="Group 26"/>
          <p:cNvGrpSpPr/>
          <p:nvPr/>
        </p:nvGrpSpPr>
        <p:grpSpPr>
          <a:xfrm>
            <a:off x="1272213" y="2061976"/>
            <a:ext cx="854444" cy="854444"/>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A9D9"/>
            </a:solidFill>
          </p:spPr>
        </p:sp>
      </p:grpSp>
      <p:sp>
        <p:nvSpPr>
          <p:cNvPr id="28" name="TextBox 28"/>
          <p:cNvSpPr txBox="1"/>
          <p:nvPr/>
        </p:nvSpPr>
        <p:spPr>
          <a:xfrm>
            <a:off x="1345769" y="1954557"/>
            <a:ext cx="707332" cy="856732"/>
          </a:xfrm>
          <a:prstGeom prst="rect">
            <a:avLst/>
          </a:prstGeom>
        </p:spPr>
        <p:txBody>
          <a:bodyPr lIns="0" tIns="0" rIns="0" bIns="0" rtlCol="0" anchor="t">
            <a:spAutoFit/>
          </a:bodyPr>
          <a:lstStyle/>
          <a:p>
            <a:pPr algn="ctr">
              <a:lnSpc>
                <a:spcPts val="7018"/>
              </a:lnSpc>
            </a:pPr>
            <a:r>
              <a:rPr lang="en-US" sz="4470">
                <a:solidFill>
                  <a:srgbClr val="193C6A"/>
                </a:solidFill>
                <a:latin typeface="Arial 2"/>
              </a:rPr>
              <a:t>2</a:t>
            </a:r>
          </a:p>
        </p:txBody>
      </p:sp>
      <p:grpSp>
        <p:nvGrpSpPr>
          <p:cNvPr id="29" name="Group 29"/>
          <p:cNvGrpSpPr/>
          <p:nvPr/>
        </p:nvGrpSpPr>
        <p:grpSpPr>
          <a:xfrm>
            <a:off x="851327" y="507094"/>
            <a:ext cx="7787651" cy="1361002"/>
            <a:chOff x="0" y="0"/>
            <a:chExt cx="12468541" cy="2179054"/>
          </a:xfrm>
        </p:grpSpPr>
        <p:sp>
          <p:nvSpPr>
            <p:cNvPr id="30" name="Freeform 30"/>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31" name="Freeform 31"/>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32" name="TextBox 32"/>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33" name="Group 33"/>
          <p:cNvGrpSpPr/>
          <p:nvPr/>
        </p:nvGrpSpPr>
        <p:grpSpPr>
          <a:xfrm>
            <a:off x="9331540" y="761117"/>
            <a:ext cx="8295070" cy="852956"/>
            <a:chOff x="0" y="0"/>
            <a:chExt cx="6422446" cy="660400"/>
          </a:xfrm>
        </p:grpSpPr>
        <p:sp>
          <p:nvSpPr>
            <p:cNvPr id="34" name="Freeform 34"/>
            <p:cNvSpPr/>
            <p:nvPr/>
          </p:nvSpPr>
          <p:spPr>
            <a:xfrm>
              <a:off x="0" y="0"/>
              <a:ext cx="6422446" cy="660400"/>
            </a:xfrm>
            <a:custGeom>
              <a:avLst/>
              <a:gdLst/>
              <a:ahLst/>
              <a:cxnLst/>
              <a:rect l="l" t="t" r="r" b="b"/>
              <a:pathLst>
                <a:path w="6422446" h="660400">
                  <a:moveTo>
                    <a:pt x="6297986" y="660400"/>
                  </a:moveTo>
                  <a:lnTo>
                    <a:pt x="124460" y="660400"/>
                  </a:lnTo>
                  <a:cubicBezTo>
                    <a:pt x="55880" y="660400"/>
                    <a:pt x="0" y="604520"/>
                    <a:pt x="0" y="535940"/>
                  </a:cubicBezTo>
                  <a:lnTo>
                    <a:pt x="0" y="124460"/>
                  </a:lnTo>
                  <a:cubicBezTo>
                    <a:pt x="0" y="55880"/>
                    <a:pt x="55880" y="0"/>
                    <a:pt x="124460" y="0"/>
                  </a:cubicBezTo>
                  <a:lnTo>
                    <a:pt x="6297986" y="0"/>
                  </a:lnTo>
                  <a:cubicBezTo>
                    <a:pt x="6366566" y="0"/>
                    <a:pt x="6422446" y="55880"/>
                    <a:pt x="6422446" y="124460"/>
                  </a:cubicBezTo>
                  <a:lnTo>
                    <a:pt x="6422446" y="535940"/>
                  </a:lnTo>
                  <a:cubicBezTo>
                    <a:pt x="6422446" y="604520"/>
                    <a:pt x="6366566" y="660400"/>
                    <a:pt x="6297986" y="660400"/>
                  </a:cubicBezTo>
                  <a:close/>
                </a:path>
              </a:pathLst>
            </a:custGeom>
            <a:solidFill>
              <a:srgbClr val="9AC97B"/>
            </a:solidFill>
          </p:spPr>
        </p:sp>
      </p:grpSp>
      <p:sp>
        <p:nvSpPr>
          <p:cNvPr id="35" name="TextBox 35"/>
          <p:cNvSpPr txBox="1"/>
          <p:nvPr/>
        </p:nvSpPr>
        <p:spPr>
          <a:xfrm>
            <a:off x="9805491" y="920982"/>
            <a:ext cx="7347167" cy="618950"/>
          </a:xfrm>
          <a:prstGeom prst="rect">
            <a:avLst/>
          </a:prstGeom>
        </p:spPr>
        <p:txBody>
          <a:bodyPr lIns="0" tIns="0" rIns="0" bIns="0" rtlCol="0" anchor="t">
            <a:spAutoFit/>
          </a:bodyPr>
          <a:lstStyle/>
          <a:p>
            <a:pPr algn="ctr">
              <a:lnSpc>
                <a:spcPts val="4494"/>
              </a:lnSpc>
            </a:pPr>
            <a:r>
              <a:rPr lang="en-US" sz="4681" spc="97">
                <a:solidFill>
                  <a:srgbClr val="155997"/>
                </a:solidFill>
                <a:latin typeface="Arial 2"/>
              </a:rPr>
              <a:t>SEVERITY OF THE RISK</a:t>
            </a:r>
          </a:p>
        </p:txBody>
      </p:sp>
      <p:grpSp>
        <p:nvGrpSpPr>
          <p:cNvPr id="36" name="Group 36"/>
          <p:cNvGrpSpPr/>
          <p:nvPr/>
        </p:nvGrpSpPr>
        <p:grpSpPr>
          <a:xfrm>
            <a:off x="9144000" y="9710823"/>
            <a:ext cx="9144000" cy="572824"/>
            <a:chOff x="0" y="0"/>
            <a:chExt cx="21473312" cy="1345192"/>
          </a:xfrm>
        </p:grpSpPr>
        <p:sp>
          <p:nvSpPr>
            <p:cNvPr id="37" name="Freeform 37"/>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8" name="TextBox 38"/>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9" name="Group 39"/>
          <p:cNvGrpSpPr/>
          <p:nvPr/>
        </p:nvGrpSpPr>
        <p:grpSpPr>
          <a:xfrm>
            <a:off x="0" y="9710823"/>
            <a:ext cx="9144000" cy="576177"/>
            <a:chOff x="0" y="0"/>
            <a:chExt cx="21473312" cy="1353065"/>
          </a:xfrm>
        </p:grpSpPr>
        <p:sp>
          <p:nvSpPr>
            <p:cNvPr id="40" name="Freeform 40"/>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41" name="TextBox 41"/>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426221" y="5560673"/>
            <a:ext cx="2543392" cy="4216336"/>
            <a:chOff x="0" y="0"/>
            <a:chExt cx="3391190" cy="5621782"/>
          </a:xfrm>
        </p:grpSpPr>
        <p:sp>
          <p:nvSpPr>
            <p:cNvPr id="3" name="Freeform 3"/>
            <p:cNvSpPr/>
            <p:nvPr/>
          </p:nvSpPr>
          <p:spPr>
            <a:xfrm>
              <a:off x="15875" y="15875"/>
              <a:ext cx="3359404" cy="5590032"/>
            </a:xfrm>
            <a:custGeom>
              <a:avLst/>
              <a:gdLst/>
              <a:ahLst/>
              <a:cxnLst/>
              <a:rect l="l" t="t" r="r" b="b"/>
              <a:pathLst>
                <a:path w="3359404" h="5590032">
                  <a:moveTo>
                    <a:pt x="0" y="0"/>
                  </a:moveTo>
                  <a:lnTo>
                    <a:pt x="541147" y="0"/>
                  </a:lnTo>
                  <a:lnTo>
                    <a:pt x="541147" y="5046472"/>
                  </a:lnTo>
                  <a:lnTo>
                    <a:pt x="3359404" y="5046472"/>
                  </a:lnTo>
                  <a:lnTo>
                    <a:pt x="3359404" y="5590032"/>
                  </a:lnTo>
                  <a:lnTo>
                    <a:pt x="0" y="5590032"/>
                  </a:lnTo>
                  <a:close/>
                </a:path>
              </a:pathLst>
            </a:custGeom>
            <a:solidFill>
              <a:srgbClr val="CBEDF9"/>
            </a:solidFill>
          </p:spPr>
        </p:sp>
        <p:sp>
          <p:nvSpPr>
            <p:cNvPr id="4" name="Freeform 4"/>
            <p:cNvSpPr/>
            <p:nvPr/>
          </p:nvSpPr>
          <p:spPr>
            <a:xfrm>
              <a:off x="0" y="0"/>
              <a:ext cx="3391154" cy="5621782"/>
            </a:xfrm>
            <a:custGeom>
              <a:avLst/>
              <a:gdLst/>
              <a:ahLst/>
              <a:cxnLst/>
              <a:rect l="l" t="t" r="r" b="b"/>
              <a:pathLst>
                <a:path w="3391154" h="5621782">
                  <a:moveTo>
                    <a:pt x="15875" y="0"/>
                  </a:moveTo>
                  <a:lnTo>
                    <a:pt x="557022" y="0"/>
                  </a:lnTo>
                  <a:cubicBezTo>
                    <a:pt x="565785" y="0"/>
                    <a:pt x="572897" y="7112"/>
                    <a:pt x="572897" y="15875"/>
                  </a:cubicBezTo>
                  <a:lnTo>
                    <a:pt x="572897" y="5062347"/>
                  </a:lnTo>
                  <a:lnTo>
                    <a:pt x="557022" y="5062347"/>
                  </a:lnTo>
                  <a:lnTo>
                    <a:pt x="557022" y="5046472"/>
                  </a:lnTo>
                  <a:lnTo>
                    <a:pt x="3375279" y="5046472"/>
                  </a:lnTo>
                  <a:cubicBezTo>
                    <a:pt x="3384042" y="5046472"/>
                    <a:pt x="3391154" y="5053584"/>
                    <a:pt x="3391154" y="5062347"/>
                  </a:cubicBezTo>
                  <a:lnTo>
                    <a:pt x="3391154" y="5605907"/>
                  </a:lnTo>
                  <a:cubicBezTo>
                    <a:pt x="3391154" y="5614670"/>
                    <a:pt x="3384042" y="5621782"/>
                    <a:pt x="3375279" y="5621782"/>
                  </a:cubicBezTo>
                  <a:lnTo>
                    <a:pt x="15875" y="5621782"/>
                  </a:lnTo>
                  <a:cubicBezTo>
                    <a:pt x="7112" y="5621782"/>
                    <a:pt x="0" y="5614670"/>
                    <a:pt x="0" y="5605907"/>
                  </a:cubicBezTo>
                  <a:lnTo>
                    <a:pt x="0" y="15875"/>
                  </a:lnTo>
                  <a:cubicBezTo>
                    <a:pt x="0" y="7112"/>
                    <a:pt x="7112" y="0"/>
                    <a:pt x="15875" y="0"/>
                  </a:cubicBezTo>
                  <a:moveTo>
                    <a:pt x="15875" y="31750"/>
                  </a:moveTo>
                  <a:lnTo>
                    <a:pt x="15875" y="15875"/>
                  </a:lnTo>
                  <a:lnTo>
                    <a:pt x="31750" y="15875"/>
                  </a:lnTo>
                  <a:lnTo>
                    <a:pt x="31750" y="5605907"/>
                  </a:lnTo>
                  <a:lnTo>
                    <a:pt x="15875" y="5605907"/>
                  </a:lnTo>
                  <a:lnTo>
                    <a:pt x="15875" y="5590032"/>
                  </a:lnTo>
                  <a:lnTo>
                    <a:pt x="3375279" y="5590032"/>
                  </a:lnTo>
                  <a:lnTo>
                    <a:pt x="3375279" y="5605907"/>
                  </a:lnTo>
                  <a:lnTo>
                    <a:pt x="3359404" y="5605907"/>
                  </a:lnTo>
                  <a:lnTo>
                    <a:pt x="3359404" y="5062347"/>
                  </a:lnTo>
                  <a:lnTo>
                    <a:pt x="3375279" y="5062347"/>
                  </a:lnTo>
                  <a:lnTo>
                    <a:pt x="3375279" y="5078222"/>
                  </a:lnTo>
                  <a:lnTo>
                    <a:pt x="557022" y="5078222"/>
                  </a:lnTo>
                  <a:cubicBezTo>
                    <a:pt x="548259" y="5078222"/>
                    <a:pt x="541147" y="5071110"/>
                    <a:pt x="541147" y="5062347"/>
                  </a:cubicBezTo>
                  <a:lnTo>
                    <a:pt x="541147" y="15875"/>
                  </a:lnTo>
                  <a:lnTo>
                    <a:pt x="557022" y="15875"/>
                  </a:lnTo>
                  <a:lnTo>
                    <a:pt x="557022" y="31750"/>
                  </a:lnTo>
                  <a:lnTo>
                    <a:pt x="15875" y="31750"/>
                  </a:lnTo>
                  <a:close/>
                </a:path>
              </a:pathLst>
            </a:custGeom>
            <a:solidFill>
              <a:srgbClr val="EBF8FB"/>
            </a:solidFill>
          </p:spPr>
        </p:sp>
      </p:grpSp>
      <p:grpSp>
        <p:nvGrpSpPr>
          <p:cNvPr id="5" name="Group 5"/>
          <p:cNvGrpSpPr/>
          <p:nvPr/>
        </p:nvGrpSpPr>
        <p:grpSpPr>
          <a:xfrm>
            <a:off x="6076519" y="5252015"/>
            <a:ext cx="737970" cy="737970"/>
            <a:chOff x="0" y="0"/>
            <a:chExt cx="983960" cy="983960"/>
          </a:xfrm>
        </p:grpSpPr>
        <p:sp>
          <p:nvSpPr>
            <p:cNvPr id="6" name="Freeform 6"/>
            <p:cNvSpPr/>
            <p:nvPr/>
          </p:nvSpPr>
          <p:spPr>
            <a:xfrm>
              <a:off x="15875" y="15875"/>
              <a:ext cx="952246" cy="952246"/>
            </a:xfrm>
            <a:custGeom>
              <a:avLst/>
              <a:gdLst/>
              <a:ahLst/>
              <a:cxnLst/>
              <a:rect l="l" t="t" r="r" b="b"/>
              <a:pathLst>
                <a:path w="952246" h="952246">
                  <a:moveTo>
                    <a:pt x="0" y="952246"/>
                  </a:moveTo>
                  <a:lnTo>
                    <a:pt x="952246" y="0"/>
                  </a:lnTo>
                  <a:lnTo>
                    <a:pt x="952246" y="952246"/>
                  </a:lnTo>
                  <a:close/>
                </a:path>
              </a:pathLst>
            </a:custGeom>
            <a:solidFill>
              <a:srgbClr val="193C6A"/>
            </a:solidFill>
          </p:spPr>
        </p:sp>
        <p:sp>
          <p:nvSpPr>
            <p:cNvPr id="7" name="Freeform 7"/>
            <p:cNvSpPr/>
            <p:nvPr/>
          </p:nvSpPr>
          <p:spPr>
            <a:xfrm>
              <a:off x="-1143" y="-1143"/>
              <a:ext cx="985012" cy="985139"/>
            </a:xfrm>
            <a:custGeom>
              <a:avLst/>
              <a:gdLst/>
              <a:ahLst/>
              <a:cxnLst/>
              <a:rect l="l" t="t" r="r" b="b"/>
              <a:pathLst>
                <a:path w="985012" h="985139">
                  <a:moveTo>
                    <a:pt x="5842" y="957961"/>
                  </a:moveTo>
                  <a:lnTo>
                    <a:pt x="957961" y="5842"/>
                  </a:lnTo>
                  <a:cubicBezTo>
                    <a:pt x="962533" y="1270"/>
                    <a:pt x="969391" y="0"/>
                    <a:pt x="975233" y="2413"/>
                  </a:cubicBezTo>
                  <a:cubicBezTo>
                    <a:pt x="981075" y="4826"/>
                    <a:pt x="985012" y="10668"/>
                    <a:pt x="985012" y="17018"/>
                  </a:cubicBezTo>
                  <a:lnTo>
                    <a:pt x="985012" y="969264"/>
                  </a:lnTo>
                  <a:cubicBezTo>
                    <a:pt x="985012" y="978027"/>
                    <a:pt x="977900" y="985139"/>
                    <a:pt x="969137" y="985139"/>
                  </a:cubicBezTo>
                  <a:lnTo>
                    <a:pt x="17018" y="985139"/>
                  </a:lnTo>
                  <a:cubicBezTo>
                    <a:pt x="10541" y="985139"/>
                    <a:pt x="4826" y="981329"/>
                    <a:pt x="2413" y="975360"/>
                  </a:cubicBezTo>
                  <a:cubicBezTo>
                    <a:pt x="0" y="969391"/>
                    <a:pt x="1270" y="962660"/>
                    <a:pt x="5842" y="958088"/>
                  </a:cubicBezTo>
                  <a:moveTo>
                    <a:pt x="28321" y="980567"/>
                  </a:moveTo>
                  <a:lnTo>
                    <a:pt x="17145" y="969391"/>
                  </a:lnTo>
                  <a:lnTo>
                    <a:pt x="17145" y="953389"/>
                  </a:lnTo>
                  <a:lnTo>
                    <a:pt x="969264" y="953389"/>
                  </a:lnTo>
                  <a:lnTo>
                    <a:pt x="969264" y="969264"/>
                  </a:lnTo>
                  <a:lnTo>
                    <a:pt x="953389" y="969264"/>
                  </a:lnTo>
                  <a:lnTo>
                    <a:pt x="953389" y="17018"/>
                  </a:lnTo>
                  <a:lnTo>
                    <a:pt x="969264" y="17018"/>
                  </a:lnTo>
                  <a:lnTo>
                    <a:pt x="980440" y="28194"/>
                  </a:lnTo>
                  <a:lnTo>
                    <a:pt x="28194" y="980440"/>
                  </a:lnTo>
                  <a:close/>
                </a:path>
              </a:pathLst>
            </a:custGeom>
            <a:solidFill>
              <a:srgbClr val="193C6A"/>
            </a:solidFill>
          </p:spPr>
        </p:sp>
      </p:grpSp>
      <p:grpSp>
        <p:nvGrpSpPr>
          <p:cNvPr id="8" name="Group 8"/>
          <p:cNvGrpSpPr/>
          <p:nvPr/>
        </p:nvGrpSpPr>
        <p:grpSpPr>
          <a:xfrm rot="5400000">
            <a:off x="8059844" y="4414079"/>
            <a:ext cx="2543392" cy="4216337"/>
            <a:chOff x="0" y="0"/>
            <a:chExt cx="3391190" cy="5621782"/>
          </a:xfrm>
        </p:grpSpPr>
        <p:sp>
          <p:nvSpPr>
            <p:cNvPr id="9" name="Freeform 9"/>
            <p:cNvSpPr/>
            <p:nvPr/>
          </p:nvSpPr>
          <p:spPr>
            <a:xfrm>
              <a:off x="15875" y="15875"/>
              <a:ext cx="3359404" cy="5590032"/>
            </a:xfrm>
            <a:custGeom>
              <a:avLst/>
              <a:gdLst/>
              <a:ahLst/>
              <a:cxnLst/>
              <a:rect l="l" t="t" r="r" b="b"/>
              <a:pathLst>
                <a:path w="3359404" h="5590032">
                  <a:moveTo>
                    <a:pt x="0" y="0"/>
                  </a:moveTo>
                  <a:lnTo>
                    <a:pt x="541147" y="0"/>
                  </a:lnTo>
                  <a:lnTo>
                    <a:pt x="541147" y="5046472"/>
                  </a:lnTo>
                  <a:lnTo>
                    <a:pt x="3359404" y="5046472"/>
                  </a:lnTo>
                  <a:lnTo>
                    <a:pt x="3359404" y="5590032"/>
                  </a:lnTo>
                  <a:lnTo>
                    <a:pt x="0" y="5590032"/>
                  </a:lnTo>
                  <a:close/>
                </a:path>
              </a:pathLst>
            </a:custGeom>
            <a:solidFill>
              <a:srgbClr val="65C2EF"/>
            </a:solidFill>
          </p:spPr>
        </p:sp>
        <p:sp>
          <p:nvSpPr>
            <p:cNvPr id="10" name="Freeform 10"/>
            <p:cNvSpPr/>
            <p:nvPr/>
          </p:nvSpPr>
          <p:spPr>
            <a:xfrm>
              <a:off x="0" y="0"/>
              <a:ext cx="3391154" cy="5621782"/>
            </a:xfrm>
            <a:custGeom>
              <a:avLst/>
              <a:gdLst/>
              <a:ahLst/>
              <a:cxnLst/>
              <a:rect l="l" t="t" r="r" b="b"/>
              <a:pathLst>
                <a:path w="3391154" h="5621782">
                  <a:moveTo>
                    <a:pt x="15875" y="0"/>
                  </a:moveTo>
                  <a:lnTo>
                    <a:pt x="557022" y="0"/>
                  </a:lnTo>
                  <a:cubicBezTo>
                    <a:pt x="565785" y="0"/>
                    <a:pt x="572897" y="7112"/>
                    <a:pt x="572897" y="15875"/>
                  </a:cubicBezTo>
                  <a:lnTo>
                    <a:pt x="572897" y="5062347"/>
                  </a:lnTo>
                  <a:lnTo>
                    <a:pt x="557022" y="5062347"/>
                  </a:lnTo>
                  <a:lnTo>
                    <a:pt x="557022" y="5046472"/>
                  </a:lnTo>
                  <a:lnTo>
                    <a:pt x="3375279" y="5046472"/>
                  </a:lnTo>
                  <a:cubicBezTo>
                    <a:pt x="3384042" y="5046472"/>
                    <a:pt x="3391154" y="5053584"/>
                    <a:pt x="3391154" y="5062347"/>
                  </a:cubicBezTo>
                  <a:lnTo>
                    <a:pt x="3391154" y="5605907"/>
                  </a:lnTo>
                  <a:cubicBezTo>
                    <a:pt x="3391154" y="5614670"/>
                    <a:pt x="3384042" y="5621782"/>
                    <a:pt x="3375279" y="5621782"/>
                  </a:cubicBezTo>
                  <a:lnTo>
                    <a:pt x="15875" y="5621782"/>
                  </a:lnTo>
                  <a:cubicBezTo>
                    <a:pt x="7112" y="5621782"/>
                    <a:pt x="0" y="5614670"/>
                    <a:pt x="0" y="5605907"/>
                  </a:cubicBezTo>
                  <a:lnTo>
                    <a:pt x="0" y="15875"/>
                  </a:lnTo>
                  <a:cubicBezTo>
                    <a:pt x="0" y="7112"/>
                    <a:pt x="7112" y="0"/>
                    <a:pt x="15875" y="0"/>
                  </a:cubicBezTo>
                  <a:moveTo>
                    <a:pt x="15875" y="31750"/>
                  </a:moveTo>
                  <a:lnTo>
                    <a:pt x="15875" y="15875"/>
                  </a:lnTo>
                  <a:lnTo>
                    <a:pt x="31750" y="15875"/>
                  </a:lnTo>
                  <a:lnTo>
                    <a:pt x="31750" y="5605907"/>
                  </a:lnTo>
                  <a:lnTo>
                    <a:pt x="15875" y="5605907"/>
                  </a:lnTo>
                  <a:lnTo>
                    <a:pt x="15875" y="5590032"/>
                  </a:lnTo>
                  <a:lnTo>
                    <a:pt x="3375279" y="5590032"/>
                  </a:lnTo>
                  <a:lnTo>
                    <a:pt x="3375279" y="5605907"/>
                  </a:lnTo>
                  <a:lnTo>
                    <a:pt x="3359404" y="5605907"/>
                  </a:lnTo>
                  <a:lnTo>
                    <a:pt x="3359404" y="5062347"/>
                  </a:lnTo>
                  <a:lnTo>
                    <a:pt x="3375279" y="5062347"/>
                  </a:lnTo>
                  <a:lnTo>
                    <a:pt x="3375279" y="5078222"/>
                  </a:lnTo>
                  <a:lnTo>
                    <a:pt x="557022" y="5078222"/>
                  </a:lnTo>
                  <a:cubicBezTo>
                    <a:pt x="548259" y="5078222"/>
                    <a:pt x="541147" y="5071110"/>
                    <a:pt x="541147" y="5062347"/>
                  </a:cubicBezTo>
                  <a:lnTo>
                    <a:pt x="541147" y="15875"/>
                  </a:lnTo>
                  <a:lnTo>
                    <a:pt x="557022" y="15875"/>
                  </a:lnTo>
                  <a:lnTo>
                    <a:pt x="557022" y="31750"/>
                  </a:lnTo>
                  <a:lnTo>
                    <a:pt x="15875" y="31750"/>
                  </a:lnTo>
                  <a:close/>
                </a:path>
              </a:pathLst>
            </a:custGeom>
            <a:solidFill>
              <a:srgbClr val="65C2EF"/>
            </a:solidFill>
          </p:spPr>
        </p:sp>
      </p:grpSp>
      <p:grpSp>
        <p:nvGrpSpPr>
          <p:cNvPr id="11" name="Group 11"/>
          <p:cNvGrpSpPr/>
          <p:nvPr/>
        </p:nvGrpSpPr>
        <p:grpSpPr>
          <a:xfrm>
            <a:off x="10710140" y="4105421"/>
            <a:ext cx="737970" cy="737970"/>
            <a:chOff x="0" y="0"/>
            <a:chExt cx="983960" cy="983960"/>
          </a:xfrm>
        </p:grpSpPr>
        <p:sp>
          <p:nvSpPr>
            <p:cNvPr id="12" name="Freeform 12"/>
            <p:cNvSpPr/>
            <p:nvPr/>
          </p:nvSpPr>
          <p:spPr>
            <a:xfrm>
              <a:off x="15875" y="15875"/>
              <a:ext cx="952246" cy="952246"/>
            </a:xfrm>
            <a:custGeom>
              <a:avLst/>
              <a:gdLst/>
              <a:ahLst/>
              <a:cxnLst/>
              <a:rect l="l" t="t" r="r" b="b"/>
              <a:pathLst>
                <a:path w="952246" h="952246">
                  <a:moveTo>
                    <a:pt x="0" y="952246"/>
                  </a:moveTo>
                  <a:lnTo>
                    <a:pt x="952246" y="0"/>
                  </a:lnTo>
                  <a:lnTo>
                    <a:pt x="952246" y="952246"/>
                  </a:lnTo>
                  <a:close/>
                </a:path>
              </a:pathLst>
            </a:custGeom>
            <a:solidFill>
              <a:srgbClr val="193C6A"/>
            </a:solidFill>
          </p:spPr>
        </p:sp>
        <p:sp>
          <p:nvSpPr>
            <p:cNvPr id="13" name="Freeform 13"/>
            <p:cNvSpPr/>
            <p:nvPr/>
          </p:nvSpPr>
          <p:spPr>
            <a:xfrm>
              <a:off x="-1143" y="-1143"/>
              <a:ext cx="985012" cy="985139"/>
            </a:xfrm>
            <a:custGeom>
              <a:avLst/>
              <a:gdLst/>
              <a:ahLst/>
              <a:cxnLst/>
              <a:rect l="l" t="t" r="r" b="b"/>
              <a:pathLst>
                <a:path w="985012" h="985139">
                  <a:moveTo>
                    <a:pt x="5842" y="957961"/>
                  </a:moveTo>
                  <a:lnTo>
                    <a:pt x="957961" y="5842"/>
                  </a:lnTo>
                  <a:cubicBezTo>
                    <a:pt x="962533" y="1270"/>
                    <a:pt x="969391" y="0"/>
                    <a:pt x="975233" y="2413"/>
                  </a:cubicBezTo>
                  <a:cubicBezTo>
                    <a:pt x="981075" y="4826"/>
                    <a:pt x="985012" y="10668"/>
                    <a:pt x="985012" y="17018"/>
                  </a:cubicBezTo>
                  <a:lnTo>
                    <a:pt x="985012" y="969264"/>
                  </a:lnTo>
                  <a:cubicBezTo>
                    <a:pt x="985012" y="978027"/>
                    <a:pt x="977900" y="985139"/>
                    <a:pt x="969137" y="985139"/>
                  </a:cubicBezTo>
                  <a:lnTo>
                    <a:pt x="17018" y="985139"/>
                  </a:lnTo>
                  <a:cubicBezTo>
                    <a:pt x="10541" y="985139"/>
                    <a:pt x="4826" y="981329"/>
                    <a:pt x="2413" y="975360"/>
                  </a:cubicBezTo>
                  <a:cubicBezTo>
                    <a:pt x="0" y="969391"/>
                    <a:pt x="1270" y="962660"/>
                    <a:pt x="5842" y="958088"/>
                  </a:cubicBezTo>
                  <a:moveTo>
                    <a:pt x="28321" y="980567"/>
                  </a:moveTo>
                  <a:lnTo>
                    <a:pt x="17145" y="969391"/>
                  </a:lnTo>
                  <a:lnTo>
                    <a:pt x="17145" y="953389"/>
                  </a:lnTo>
                  <a:lnTo>
                    <a:pt x="969264" y="953389"/>
                  </a:lnTo>
                  <a:lnTo>
                    <a:pt x="969264" y="969264"/>
                  </a:lnTo>
                  <a:lnTo>
                    <a:pt x="953389" y="969264"/>
                  </a:lnTo>
                  <a:lnTo>
                    <a:pt x="953389" y="17018"/>
                  </a:lnTo>
                  <a:lnTo>
                    <a:pt x="969264" y="17018"/>
                  </a:lnTo>
                  <a:lnTo>
                    <a:pt x="980440" y="28194"/>
                  </a:lnTo>
                  <a:lnTo>
                    <a:pt x="28194" y="980440"/>
                  </a:lnTo>
                  <a:close/>
                </a:path>
              </a:pathLst>
            </a:custGeom>
            <a:solidFill>
              <a:srgbClr val="193C6A"/>
            </a:solidFill>
          </p:spPr>
        </p:sp>
      </p:grpSp>
      <p:grpSp>
        <p:nvGrpSpPr>
          <p:cNvPr id="14" name="Group 14"/>
          <p:cNvGrpSpPr/>
          <p:nvPr/>
        </p:nvGrpSpPr>
        <p:grpSpPr>
          <a:xfrm rot="5400000">
            <a:off x="12693466" y="3267486"/>
            <a:ext cx="2543392" cy="4216337"/>
            <a:chOff x="0" y="0"/>
            <a:chExt cx="3391190" cy="5621782"/>
          </a:xfrm>
        </p:grpSpPr>
        <p:sp>
          <p:nvSpPr>
            <p:cNvPr id="15" name="Freeform 15"/>
            <p:cNvSpPr/>
            <p:nvPr/>
          </p:nvSpPr>
          <p:spPr>
            <a:xfrm>
              <a:off x="15875" y="15875"/>
              <a:ext cx="3359404" cy="5590032"/>
            </a:xfrm>
            <a:custGeom>
              <a:avLst/>
              <a:gdLst/>
              <a:ahLst/>
              <a:cxnLst/>
              <a:rect l="l" t="t" r="r" b="b"/>
              <a:pathLst>
                <a:path w="3359404" h="5590032">
                  <a:moveTo>
                    <a:pt x="0" y="0"/>
                  </a:moveTo>
                  <a:lnTo>
                    <a:pt x="541147" y="0"/>
                  </a:lnTo>
                  <a:lnTo>
                    <a:pt x="541147" y="5046472"/>
                  </a:lnTo>
                  <a:lnTo>
                    <a:pt x="3359404" y="5046472"/>
                  </a:lnTo>
                  <a:lnTo>
                    <a:pt x="3359404" y="5590032"/>
                  </a:lnTo>
                  <a:lnTo>
                    <a:pt x="0" y="5590032"/>
                  </a:lnTo>
                  <a:close/>
                </a:path>
              </a:pathLst>
            </a:custGeom>
            <a:solidFill>
              <a:srgbClr val="00A7E2"/>
            </a:solidFill>
          </p:spPr>
        </p:sp>
        <p:sp>
          <p:nvSpPr>
            <p:cNvPr id="16" name="Freeform 16"/>
            <p:cNvSpPr/>
            <p:nvPr/>
          </p:nvSpPr>
          <p:spPr>
            <a:xfrm>
              <a:off x="0" y="0"/>
              <a:ext cx="3391154" cy="5621782"/>
            </a:xfrm>
            <a:custGeom>
              <a:avLst/>
              <a:gdLst/>
              <a:ahLst/>
              <a:cxnLst/>
              <a:rect l="l" t="t" r="r" b="b"/>
              <a:pathLst>
                <a:path w="3391154" h="5621782">
                  <a:moveTo>
                    <a:pt x="15875" y="0"/>
                  </a:moveTo>
                  <a:lnTo>
                    <a:pt x="557022" y="0"/>
                  </a:lnTo>
                  <a:cubicBezTo>
                    <a:pt x="565785" y="0"/>
                    <a:pt x="572897" y="7112"/>
                    <a:pt x="572897" y="15875"/>
                  </a:cubicBezTo>
                  <a:lnTo>
                    <a:pt x="572897" y="5062347"/>
                  </a:lnTo>
                  <a:lnTo>
                    <a:pt x="557022" y="5062347"/>
                  </a:lnTo>
                  <a:lnTo>
                    <a:pt x="557022" y="5046472"/>
                  </a:lnTo>
                  <a:lnTo>
                    <a:pt x="3375279" y="5046472"/>
                  </a:lnTo>
                  <a:cubicBezTo>
                    <a:pt x="3384042" y="5046472"/>
                    <a:pt x="3391154" y="5053584"/>
                    <a:pt x="3391154" y="5062347"/>
                  </a:cubicBezTo>
                  <a:lnTo>
                    <a:pt x="3391154" y="5605907"/>
                  </a:lnTo>
                  <a:cubicBezTo>
                    <a:pt x="3391154" y="5614670"/>
                    <a:pt x="3384042" y="5621782"/>
                    <a:pt x="3375279" y="5621782"/>
                  </a:cubicBezTo>
                  <a:lnTo>
                    <a:pt x="15875" y="5621782"/>
                  </a:lnTo>
                  <a:cubicBezTo>
                    <a:pt x="7112" y="5621782"/>
                    <a:pt x="0" y="5614670"/>
                    <a:pt x="0" y="5605907"/>
                  </a:cubicBezTo>
                  <a:lnTo>
                    <a:pt x="0" y="15875"/>
                  </a:lnTo>
                  <a:cubicBezTo>
                    <a:pt x="0" y="7112"/>
                    <a:pt x="7112" y="0"/>
                    <a:pt x="15875" y="0"/>
                  </a:cubicBezTo>
                  <a:moveTo>
                    <a:pt x="15875" y="31750"/>
                  </a:moveTo>
                  <a:lnTo>
                    <a:pt x="15875" y="15875"/>
                  </a:lnTo>
                  <a:lnTo>
                    <a:pt x="31750" y="15875"/>
                  </a:lnTo>
                  <a:lnTo>
                    <a:pt x="31750" y="5605907"/>
                  </a:lnTo>
                  <a:lnTo>
                    <a:pt x="15875" y="5605907"/>
                  </a:lnTo>
                  <a:lnTo>
                    <a:pt x="15875" y="5590032"/>
                  </a:lnTo>
                  <a:lnTo>
                    <a:pt x="3375279" y="5590032"/>
                  </a:lnTo>
                  <a:lnTo>
                    <a:pt x="3375279" y="5605907"/>
                  </a:lnTo>
                  <a:lnTo>
                    <a:pt x="3359404" y="5605907"/>
                  </a:lnTo>
                  <a:lnTo>
                    <a:pt x="3359404" y="5062347"/>
                  </a:lnTo>
                  <a:lnTo>
                    <a:pt x="3375279" y="5062347"/>
                  </a:lnTo>
                  <a:lnTo>
                    <a:pt x="3375279" y="5078222"/>
                  </a:lnTo>
                  <a:lnTo>
                    <a:pt x="557022" y="5078222"/>
                  </a:lnTo>
                  <a:cubicBezTo>
                    <a:pt x="548259" y="5078222"/>
                    <a:pt x="541147" y="5071110"/>
                    <a:pt x="541147" y="5062347"/>
                  </a:cubicBezTo>
                  <a:lnTo>
                    <a:pt x="541147" y="15875"/>
                  </a:lnTo>
                  <a:lnTo>
                    <a:pt x="557022" y="15875"/>
                  </a:lnTo>
                  <a:lnTo>
                    <a:pt x="557022" y="31750"/>
                  </a:lnTo>
                  <a:lnTo>
                    <a:pt x="15875" y="31750"/>
                  </a:lnTo>
                  <a:close/>
                </a:path>
              </a:pathLst>
            </a:custGeom>
            <a:solidFill>
              <a:srgbClr val="65C2EF"/>
            </a:solidFill>
          </p:spPr>
        </p:sp>
      </p:grpSp>
      <p:sp>
        <p:nvSpPr>
          <p:cNvPr id="17" name="Freeform 17"/>
          <p:cNvSpPr/>
          <p:nvPr/>
        </p:nvSpPr>
        <p:spPr>
          <a:xfrm>
            <a:off x="13210832" y="2489198"/>
            <a:ext cx="1508661" cy="1365338"/>
          </a:xfrm>
          <a:custGeom>
            <a:avLst/>
            <a:gdLst/>
            <a:ahLst/>
            <a:cxnLst/>
            <a:rect l="l" t="t" r="r" b="b"/>
            <a:pathLst>
              <a:path w="1508661" h="1365338">
                <a:moveTo>
                  <a:pt x="0" y="0"/>
                </a:moveTo>
                <a:lnTo>
                  <a:pt x="1508661" y="0"/>
                </a:lnTo>
                <a:lnTo>
                  <a:pt x="1508661" y="1365339"/>
                </a:lnTo>
                <a:lnTo>
                  <a:pt x="0" y="13653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8169990" y="3171868"/>
            <a:ext cx="1871604" cy="1859906"/>
          </a:xfrm>
          <a:custGeom>
            <a:avLst/>
            <a:gdLst/>
            <a:ahLst/>
            <a:cxnLst/>
            <a:rect l="l" t="t" r="r" b="b"/>
            <a:pathLst>
              <a:path w="1871604" h="1859906">
                <a:moveTo>
                  <a:pt x="0" y="0"/>
                </a:moveTo>
                <a:lnTo>
                  <a:pt x="1871604" y="0"/>
                </a:lnTo>
                <a:lnTo>
                  <a:pt x="1871604" y="1859906"/>
                </a:lnTo>
                <a:lnTo>
                  <a:pt x="0" y="1859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3463003" y="4303388"/>
            <a:ext cx="1906241" cy="1894327"/>
          </a:xfrm>
          <a:custGeom>
            <a:avLst/>
            <a:gdLst/>
            <a:ahLst/>
            <a:cxnLst/>
            <a:rect l="l" t="t" r="r" b="b"/>
            <a:pathLst>
              <a:path w="1906241" h="1894327">
                <a:moveTo>
                  <a:pt x="0" y="0"/>
                </a:moveTo>
                <a:lnTo>
                  <a:pt x="1906241" y="0"/>
                </a:lnTo>
                <a:lnTo>
                  <a:pt x="1906241" y="1894326"/>
                </a:lnTo>
                <a:lnTo>
                  <a:pt x="0" y="18943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20"/>
          <p:cNvSpPr txBox="1"/>
          <p:nvPr/>
        </p:nvSpPr>
        <p:spPr>
          <a:xfrm>
            <a:off x="3097547" y="6914766"/>
            <a:ext cx="3716942" cy="2580132"/>
          </a:xfrm>
          <a:prstGeom prst="rect">
            <a:avLst/>
          </a:prstGeom>
        </p:spPr>
        <p:txBody>
          <a:bodyPr lIns="0" tIns="0" rIns="0" bIns="0" rtlCol="0" anchor="t">
            <a:spAutoFit/>
          </a:bodyPr>
          <a:lstStyle/>
          <a:p>
            <a:pPr>
              <a:lnSpc>
                <a:spcPts val="3402"/>
              </a:lnSpc>
            </a:pPr>
            <a:r>
              <a:rPr lang="en-US" sz="3150">
                <a:solidFill>
                  <a:srgbClr val="002E5A"/>
                </a:solidFill>
                <a:latin typeface="Arial 2"/>
              </a:rPr>
              <a:t>Low: </a:t>
            </a:r>
          </a:p>
          <a:p>
            <a:pPr>
              <a:lnSpc>
                <a:spcPts val="3402"/>
              </a:lnSpc>
            </a:pPr>
            <a:r>
              <a:rPr lang="en-US" sz="3150">
                <a:solidFill>
                  <a:srgbClr val="002E5A"/>
                </a:solidFill>
                <a:latin typeface="Arial 2"/>
              </a:rPr>
              <a:t>Action not required immediately to remedy the human rights abuse in full</a:t>
            </a:r>
          </a:p>
          <a:p>
            <a:pPr algn="l">
              <a:lnSpc>
                <a:spcPts val="3186"/>
              </a:lnSpc>
            </a:pPr>
            <a:endParaRPr lang="en-US" sz="3150">
              <a:solidFill>
                <a:srgbClr val="002E5A"/>
              </a:solidFill>
              <a:latin typeface="Arial 2"/>
            </a:endParaRPr>
          </a:p>
        </p:txBody>
      </p:sp>
      <p:sp>
        <p:nvSpPr>
          <p:cNvPr id="21" name="TextBox 21"/>
          <p:cNvSpPr txBox="1"/>
          <p:nvPr/>
        </p:nvSpPr>
        <p:spPr>
          <a:xfrm>
            <a:off x="7731170" y="5768172"/>
            <a:ext cx="3716940" cy="3008757"/>
          </a:xfrm>
          <a:prstGeom prst="rect">
            <a:avLst/>
          </a:prstGeom>
        </p:spPr>
        <p:txBody>
          <a:bodyPr lIns="0" tIns="0" rIns="0" bIns="0" rtlCol="0" anchor="t">
            <a:spAutoFit/>
          </a:bodyPr>
          <a:lstStyle/>
          <a:p>
            <a:pPr>
              <a:lnSpc>
                <a:spcPts val="3402"/>
              </a:lnSpc>
            </a:pPr>
            <a:r>
              <a:rPr lang="en-US" sz="3150">
                <a:solidFill>
                  <a:srgbClr val="002E5A"/>
                </a:solidFill>
                <a:latin typeface="Arial 2"/>
              </a:rPr>
              <a:t>Medium: </a:t>
            </a:r>
          </a:p>
          <a:p>
            <a:pPr>
              <a:lnSpc>
                <a:spcPts val="3402"/>
              </a:lnSpc>
            </a:pPr>
            <a:r>
              <a:rPr lang="en-US" sz="3150">
                <a:solidFill>
                  <a:srgbClr val="002E5A"/>
                </a:solidFill>
                <a:latin typeface="Arial 2"/>
              </a:rPr>
              <a:t>Unless action is taken soon, the impact of human rights abuses will not likely be remedied</a:t>
            </a:r>
          </a:p>
          <a:p>
            <a:pPr algn="l">
              <a:lnSpc>
                <a:spcPts val="3186"/>
              </a:lnSpc>
            </a:pPr>
            <a:endParaRPr lang="en-US" sz="3150">
              <a:solidFill>
                <a:srgbClr val="002E5A"/>
              </a:solidFill>
              <a:latin typeface="Arial 2"/>
            </a:endParaRPr>
          </a:p>
        </p:txBody>
      </p:sp>
      <p:sp>
        <p:nvSpPr>
          <p:cNvPr id="22" name="TextBox 22"/>
          <p:cNvSpPr txBox="1"/>
          <p:nvPr/>
        </p:nvSpPr>
        <p:spPr>
          <a:xfrm>
            <a:off x="12364792" y="4621577"/>
            <a:ext cx="3708539" cy="3008757"/>
          </a:xfrm>
          <a:prstGeom prst="rect">
            <a:avLst/>
          </a:prstGeom>
        </p:spPr>
        <p:txBody>
          <a:bodyPr lIns="0" tIns="0" rIns="0" bIns="0" rtlCol="0" anchor="t">
            <a:spAutoFit/>
          </a:bodyPr>
          <a:lstStyle/>
          <a:p>
            <a:pPr>
              <a:lnSpc>
                <a:spcPts val="3402"/>
              </a:lnSpc>
            </a:pPr>
            <a:r>
              <a:rPr lang="en-US" sz="3150">
                <a:solidFill>
                  <a:srgbClr val="002E5A"/>
                </a:solidFill>
                <a:latin typeface="Arial 2"/>
              </a:rPr>
              <a:t>High: </a:t>
            </a:r>
          </a:p>
          <a:p>
            <a:pPr>
              <a:lnSpc>
                <a:spcPts val="3402"/>
              </a:lnSpc>
            </a:pPr>
            <a:r>
              <a:rPr lang="en-US" sz="3150">
                <a:solidFill>
                  <a:srgbClr val="002E5A"/>
                </a:solidFill>
                <a:latin typeface="Arial 2"/>
              </a:rPr>
              <a:t>Unless action is taken immediately, the impact of human rights abuses can never be remedied </a:t>
            </a:r>
          </a:p>
          <a:p>
            <a:pPr algn="l">
              <a:lnSpc>
                <a:spcPts val="3186"/>
              </a:lnSpc>
            </a:pPr>
            <a:endParaRPr lang="en-US" sz="3150">
              <a:solidFill>
                <a:srgbClr val="002E5A"/>
              </a:solidFill>
              <a:latin typeface="Arial 2"/>
            </a:endParaRPr>
          </a:p>
        </p:txBody>
      </p:sp>
      <p:sp>
        <p:nvSpPr>
          <p:cNvPr id="23" name="TextBox 23"/>
          <p:cNvSpPr txBox="1"/>
          <p:nvPr/>
        </p:nvSpPr>
        <p:spPr>
          <a:xfrm>
            <a:off x="2215735" y="1809877"/>
            <a:ext cx="7279782" cy="1032987"/>
          </a:xfrm>
          <a:prstGeom prst="rect">
            <a:avLst/>
          </a:prstGeom>
        </p:spPr>
        <p:txBody>
          <a:bodyPr lIns="0" tIns="0" rIns="0" bIns="0" rtlCol="0" anchor="t">
            <a:spAutoFit/>
          </a:bodyPr>
          <a:lstStyle/>
          <a:p>
            <a:pPr algn="l">
              <a:lnSpc>
                <a:spcPts val="8806"/>
              </a:lnSpc>
            </a:pPr>
            <a:r>
              <a:rPr lang="en-US" sz="4403" spc="-175">
                <a:solidFill>
                  <a:srgbClr val="193C6A"/>
                </a:solidFill>
                <a:latin typeface="Arial 2"/>
              </a:rPr>
              <a:t>Irremediability</a:t>
            </a:r>
          </a:p>
        </p:txBody>
      </p:sp>
      <p:grpSp>
        <p:nvGrpSpPr>
          <p:cNvPr id="24" name="Group 24"/>
          <p:cNvGrpSpPr/>
          <p:nvPr/>
        </p:nvGrpSpPr>
        <p:grpSpPr>
          <a:xfrm>
            <a:off x="1272213" y="2061976"/>
            <a:ext cx="854444" cy="854444"/>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A9D9"/>
            </a:solidFill>
          </p:spPr>
        </p:sp>
      </p:grpSp>
      <p:sp>
        <p:nvSpPr>
          <p:cNvPr id="26" name="TextBox 26"/>
          <p:cNvSpPr txBox="1"/>
          <p:nvPr/>
        </p:nvSpPr>
        <p:spPr>
          <a:xfrm>
            <a:off x="1345769" y="1954557"/>
            <a:ext cx="707332" cy="856732"/>
          </a:xfrm>
          <a:prstGeom prst="rect">
            <a:avLst/>
          </a:prstGeom>
        </p:spPr>
        <p:txBody>
          <a:bodyPr lIns="0" tIns="0" rIns="0" bIns="0" rtlCol="0" anchor="t">
            <a:spAutoFit/>
          </a:bodyPr>
          <a:lstStyle/>
          <a:p>
            <a:pPr algn="ctr">
              <a:lnSpc>
                <a:spcPts val="7018"/>
              </a:lnSpc>
            </a:pPr>
            <a:r>
              <a:rPr lang="en-US" sz="4470">
                <a:solidFill>
                  <a:srgbClr val="193C6A"/>
                </a:solidFill>
                <a:latin typeface="Arial 2"/>
              </a:rPr>
              <a:t>3</a:t>
            </a:r>
          </a:p>
        </p:txBody>
      </p:sp>
      <p:grpSp>
        <p:nvGrpSpPr>
          <p:cNvPr id="27" name="Group 27"/>
          <p:cNvGrpSpPr/>
          <p:nvPr/>
        </p:nvGrpSpPr>
        <p:grpSpPr>
          <a:xfrm>
            <a:off x="851327" y="507094"/>
            <a:ext cx="7787651" cy="1361002"/>
            <a:chOff x="0" y="0"/>
            <a:chExt cx="12468541" cy="2179054"/>
          </a:xfrm>
        </p:grpSpPr>
        <p:sp>
          <p:nvSpPr>
            <p:cNvPr id="28" name="Freeform 28"/>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29" name="Freeform 29"/>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30" name="TextBox 30"/>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31" name="Group 31"/>
          <p:cNvGrpSpPr/>
          <p:nvPr/>
        </p:nvGrpSpPr>
        <p:grpSpPr>
          <a:xfrm>
            <a:off x="9331540" y="761117"/>
            <a:ext cx="8295070" cy="852956"/>
            <a:chOff x="0" y="0"/>
            <a:chExt cx="6422446" cy="660400"/>
          </a:xfrm>
        </p:grpSpPr>
        <p:sp>
          <p:nvSpPr>
            <p:cNvPr id="32" name="Freeform 32"/>
            <p:cNvSpPr/>
            <p:nvPr/>
          </p:nvSpPr>
          <p:spPr>
            <a:xfrm>
              <a:off x="0" y="0"/>
              <a:ext cx="6422446" cy="660400"/>
            </a:xfrm>
            <a:custGeom>
              <a:avLst/>
              <a:gdLst/>
              <a:ahLst/>
              <a:cxnLst/>
              <a:rect l="l" t="t" r="r" b="b"/>
              <a:pathLst>
                <a:path w="6422446" h="660400">
                  <a:moveTo>
                    <a:pt x="6297986" y="660400"/>
                  </a:moveTo>
                  <a:lnTo>
                    <a:pt x="124460" y="660400"/>
                  </a:lnTo>
                  <a:cubicBezTo>
                    <a:pt x="55880" y="660400"/>
                    <a:pt x="0" y="604520"/>
                    <a:pt x="0" y="535940"/>
                  </a:cubicBezTo>
                  <a:lnTo>
                    <a:pt x="0" y="124460"/>
                  </a:lnTo>
                  <a:cubicBezTo>
                    <a:pt x="0" y="55880"/>
                    <a:pt x="55880" y="0"/>
                    <a:pt x="124460" y="0"/>
                  </a:cubicBezTo>
                  <a:lnTo>
                    <a:pt x="6297986" y="0"/>
                  </a:lnTo>
                  <a:cubicBezTo>
                    <a:pt x="6366566" y="0"/>
                    <a:pt x="6422446" y="55880"/>
                    <a:pt x="6422446" y="124460"/>
                  </a:cubicBezTo>
                  <a:lnTo>
                    <a:pt x="6422446" y="535940"/>
                  </a:lnTo>
                  <a:cubicBezTo>
                    <a:pt x="6422446" y="604520"/>
                    <a:pt x="6366566" y="660400"/>
                    <a:pt x="6297986" y="660400"/>
                  </a:cubicBezTo>
                  <a:close/>
                </a:path>
              </a:pathLst>
            </a:custGeom>
            <a:solidFill>
              <a:srgbClr val="9AC97B"/>
            </a:solidFill>
          </p:spPr>
        </p:sp>
      </p:grpSp>
      <p:sp>
        <p:nvSpPr>
          <p:cNvPr id="33" name="TextBox 33"/>
          <p:cNvSpPr txBox="1"/>
          <p:nvPr/>
        </p:nvSpPr>
        <p:spPr>
          <a:xfrm>
            <a:off x="9805491" y="920982"/>
            <a:ext cx="7347167" cy="618950"/>
          </a:xfrm>
          <a:prstGeom prst="rect">
            <a:avLst/>
          </a:prstGeom>
        </p:spPr>
        <p:txBody>
          <a:bodyPr lIns="0" tIns="0" rIns="0" bIns="0" rtlCol="0" anchor="t">
            <a:spAutoFit/>
          </a:bodyPr>
          <a:lstStyle/>
          <a:p>
            <a:pPr algn="ctr">
              <a:lnSpc>
                <a:spcPts val="4494"/>
              </a:lnSpc>
            </a:pPr>
            <a:r>
              <a:rPr lang="en-US" sz="4681" spc="97">
                <a:solidFill>
                  <a:srgbClr val="155997"/>
                </a:solidFill>
                <a:latin typeface="Arial 2"/>
              </a:rPr>
              <a:t>SEVERITY OF THE RISK</a:t>
            </a:r>
          </a:p>
        </p:txBody>
      </p:sp>
      <p:grpSp>
        <p:nvGrpSpPr>
          <p:cNvPr id="34" name="Group 34"/>
          <p:cNvGrpSpPr/>
          <p:nvPr/>
        </p:nvGrpSpPr>
        <p:grpSpPr>
          <a:xfrm>
            <a:off x="9144000" y="9710823"/>
            <a:ext cx="9144000" cy="572824"/>
            <a:chOff x="0" y="0"/>
            <a:chExt cx="21473312" cy="1345192"/>
          </a:xfrm>
        </p:grpSpPr>
        <p:sp>
          <p:nvSpPr>
            <p:cNvPr id="35" name="Freeform 3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6" name="TextBox 3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7" name="Group 37"/>
          <p:cNvGrpSpPr/>
          <p:nvPr/>
        </p:nvGrpSpPr>
        <p:grpSpPr>
          <a:xfrm>
            <a:off x="0" y="9710823"/>
            <a:ext cx="9144000" cy="576177"/>
            <a:chOff x="0" y="0"/>
            <a:chExt cx="21473312" cy="1353065"/>
          </a:xfrm>
        </p:grpSpPr>
        <p:sp>
          <p:nvSpPr>
            <p:cNvPr id="38" name="Freeform 3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9" name="TextBox 3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001717" y="4773000"/>
            <a:ext cx="1969343" cy="3261130"/>
            <a:chOff x="0" y="0"/>
            <a:chExt cx="2625790" cy="4348174"/>
          </a:xfrm>
        </p:grpSpPr>
        <p:sp>
          <p:nvSpPr>
            <p:cNvPr id="3" name="Freeform 3"/>
            <p:cNvSpPr/>
            <p:nvPr/>
          </p:nvSpPr>
          <p:spPr>
            <a:xfrm>
              <a:off x="15875" y="15875"/>
              <a:ext cx="2594102" cy="4316476"/>
            </a:xfrm>
            <a:custGeom>
              <a:avLst/>
              <a:gdLst/>
              <a:ahLst/>
              <a:cxnLst/>
              <a:rect l="l" t="t" r="r" b="b"/>
              <a:pathLst>
                <a:path w="2594102" h="4316476">
                  <a:moveTo>
                    <a:pt x="0" y="0"/>
                  </a:moveTo>
                  <a:lnTo>
                    <a:pt x="417957" y="0"/>
                  </a:lnTo>
                  <a:lnTo>
                    <a:pt x="417957" y="3896233"/>
                  </a:lnTo>
                  <a:lnTo>
                    <a:pt x="2594102" y="3896233"/>
                  </a:lnTo>
                  <a:lnTo>
                    <a:pt x="2594102" y="4316476"/>
                  </a:lnTo>
                  <a:lnTo>
                    <a:pt x="0" y="4316476"/>
                  </a:lnTo>
                  <a:close/>
                </a:path>
              </a:pathLst>
            </a:custGeom>
            <a:solidFill>
              <a:srgbClr val="CBEDF9"/>
            </a:solidFill>
          </p:spPr>
        </p:sp>
        <p:sp>
          <p:nvSpPr>
            <p:cNvPr id="4" name="Freeform 4"/>
            <p:cNvSpPr/>
            <p:nvPr/>
          </p:nvSpPr>
          <p:spPr>
            <a:xfrm>
              <a:off x="0" y="0"/>
              <a:ext cx="2625852" cy="4348226"/>
            </a:xfrm>
            <a:custGeom>
              <a:avLst/>
              <a:gdLst/>
              <a:ahLst/>
              <a:cxnLst/>
              <a:rect l="l" t="t" r="r" b="b"/>
              <a:pathLst>
                <a:path w="2625852" h="4348226">
                  <a:moveTo>
                    <a:pt x="15875" y="0"/>
                  </a:moveTo>
                  <a:lnTo>
                    <a:pt x="433832" y="0"/>
                  </a:lnTo>
                  <a:cubicBezTo>
                    <a:pt x="442595" y="0"/>
                    <a:pt x="449707" y="7112"/>
                    <a:pt x="449707" y="15875"/>
                  </a:cubicBezTo>
                  <a:lnTo>
                    <a:pt x="449707" y="3912108"/>
                  </a:lnTo>
                  <a:lnTo>
                    <a:pt x="433832" y="3912108"/>
                  </a:lnTo>
                  <a:lnTo>
                    <a:pt x="433832" y="3896233"/>
                  </a:lnTo>
                  <a:lnTo>
                    <a:pt x="2609977" y="3896233"/>
                  </a:lnTo>
                  <a:cubicBezTo>
                    <a:pt x="2618740" y="3896233"/>
                    <a:pt x="2625852" y="3903345"/>
                    <a:pt x="2625852" y="3912108"/>
                  </a:cubicBezTo>
                  <a:lnTo>
                    <a:pt x="2625852" y="4332351"/>
                  </a:lnTo>
                  <a:cubicBezTo>
                    <a:pt x="2625852" y="4341114"/>
                    <a:pt x="2618740" y="4348226"/>
                    <a:pt x="2609977" y="4348226"/>
                  </a:cubicBezTo>
                  <a:lnTo>
                    <a:pt x="15875" y="4348226"/>
                  </a:lnTo>
                  <a:cubicBezTo>
                    <a:pt x="7112" y="4348226"/>
                    <a:pt x="0" y="4341114"/>
                    <a:pt x="0" y="4332351"/>
                  </a:cubicBezTo>
                  <a:lnTo>
                    <a:pt x="0" y="15875"/>
                  </a:lnTo>
                  <a:cubicBezTo>
                    <a:pt x="0" y="7112"/>
                    <a:pt x="7112" y="0"/>
                    <a:pt x="15875" y="0"/>
                  </a:cubicBezTo>
                  <a:moveTo>
                    <a:pt x="15875" y="31750"/>
                  </a:moveTo>
                  <a:lnTo>
                    <a:pt x="15875" y="15875"/>
                  </a:lnTo>
                  <a:lnTo>
                    <a:pt x="31750" y="15875"/>
                  </a:lnTo>
                  <a:lnTo>
                    <a:pt x="31750" y="4332351"/>
                  </a:lnTo>
                  <a:lnTo>
                    <a:pt x="15875" y="4332351"/>
                  </a:lnTo>
                  <a:lnTo>
                    <a:pt x="15875" y="4316476"/>
                  </a:lnTo>
                  <a:lnTo>
                    <a:pt x="2609977" y="4316476"/>
                  </a:lnTo>
                  <a:lnTo>
                    <a:pt x="2609977" y="4332351"/>
                  </a:lnTo>
                  <a:lnTo>
                    <a:pt x="2594102" y="4332351"/>
                  </a:lnTo>
                  <a:lnTo>
                    <a:pt x="2594102" y="3912108"/>
                  </a:lnTo>
                  <a:lnTo>
                    <a:pt x="2609977" y="3912108"/>
                  </a:lnTo>
                  <a:lnTo>
                    <a:pt x="2609977" y="3927983"/>
                  </a:lnTo>
                  <a:lnTo>
                    <a:pt x="433832" y="3927983"/>
                  </a:lnTo>
                  <a:cubicBezTo>
                    <a:pt x="425069" y="3927983"/>
                    <a:pt x="417957" y="3920871"/>
                    <a:pt x="417957" y="3912108"/>
                  </a:cubicBezTo>
                  <a:lnTo>
                    <a:pt x="417957" y="15875"/>
                  </a:lnTo>
                  <a:lnTo>
                    <a:pt x="433832" y="15875"/>
                  </a:lnTo>
                  <a:lnTo>
                    <a:pt x="433832" y="31750"/>
                  </a:lnTo>
                  <a:lnTo>
                    <a:pt x="15875" y="31750"/>
                  </a:lnTo>
                  <a:close/>
                </a:path>
              </a:pathLst>
            </a:custGeom>
            <a:solidFill>
              <a:srgbClr val="EBF8FB"/>
            </a:solidFill>
          </p:spPr>
        </p:sp>
      </p:grpSp>
      <p:sp>
        <p:nvSpPr>
          <p:cNvPr id="5" name="TextBox 5"/>
          <p:cNvSpPr txBox="1"/>
          <p:nvPr/>
        </p:nvSpPr>
        <p:spPr>
          <a:xfrm>
            <a:off x="7753616" y="5835966"/>
            <a:ext cx="2793169" cy="2763012"/>
          </a:xfrm>
          <a:prstGeom prst="rect">
            <a:avLst/>
          </a:prstGeom>
        </p:spPr>
        <p:txBody>
          <a:bodyPr lIns="0" tIns="0" rIns="0" bIns="0" rtlCol="0" anchor="t">
            <a:spAutoFit/>
          </a:bodyPr>
          <a:lstStyle/>
          <a:p>
            <a:pPr>
              <a:lnSpc>
                <a:spcPts val="2754"/>
              </a:lnSpc>
            </a:pPr>
            <a:r>
              <a:rPr lang="en-US" sz="2550">
                <a:solidFill>
                  <a:srgbClr val="193C6A"/>
                </a:solidFill>
                <a:latin typeface="Arial 2"/>
              </a:rPr>
              <a:t>LOW</a:t>
            </a:r>
          </a:p>
          <a:p>
            <a:pPr>
              <a:lnSpc>
                <a:spcPts val="2754"/>
              </a:lnSpc>
            </a:pPr>
            <a:r>
              <a:rPr lang="en-US" sz="2550">
                <a:solidFill>
                  <a:srgbClr val="193C6A"/>
                </a:solidFill>
                <a:latin typeface="Arial 2"/>
              </a:rPr>
              <a:t>The event has never occurred in the operation, but it is possible that it has occurred in the industry in the past</a:t>
            </a:r>
          </a:p>
          <a:p>
            <a:pPr algn="l">
              <a:lnSpc>
                <a:spcPts val="2754"/>
              </a:lnSpc>
            </a:pPr>
            <a:endParaRPr lang="en-US" sz="2550">
              <a:solidFill>
                <a:srgbClr val="193C6A"/>
              </a:solidFill>
              <a:latin typeface="Arial 2"/>
            </a:endParaRPr>
          </a:p>
        </p:txBody>
      </p:sp>
      <p:grpSp>
        <p:nvGrpSpPr>
          <p:cNvPr id="6" name="Group 6"/>
          <p:cNvGrpSpPr/>
          <p:nvPr/>
        </p:nvGrpSpPr>
        <p:grpSpPr>
          <a:xfrm>
            <a:off x="10048182" y="4534665"/>
            <a:ext cx="575259" cy="575259"/>
            <a:chOff x="0" y="0"/>
            <a:chExt cx="767012" cy="767012"/>
          </a:xfrm>
        </p:grpSpPr>
        <p:sp>
          <p:nvSpPr>
            <p:cNvPr id="7" name="Freeform 7"/>
            <p:cNvSpPr/>
            <p:nvPr/>
          </p:nvSpPr>
          <p:spPr>
            <a:xfrm>
              <a:off x="15875" y="15875"/>
              <a:ext cx="735203" cy="735203"/>
            </a:xfrm>
            <a:custGeom>
              <a:avLst/>
              <a:gdLst/>
              <a:ahLst/>
              <a:cxnLst/>
              <a:rect l="l" t="t" r="r" b="b"/>
              <a:pathLst>
                <a:path w="735203" h="735203">
                  <a:moveTo>
                    <a:pt x="0" y="735203"/>
                  </a:moveTo>
                  <a:lnTo>
                    <a:pt x="735203" y="0"/>
                  </a:lnTo>
                  <a:lnTo>
                    <a:pt x="735203" y="735203"/>
                  </a:lnTo>
                  <a:close/>
                </a:path>
              </a:pathLst>
            </a:custGeom>
            <a:solidFill>
              <a:srgbClr val="193C6A"/>
            </a:solidFill>
          </p:spPr>
        </p:sp>
        <p:sp>
          <p:nvSpPr>
            <p:cNvPr id="8" name="Freeform 8"/>
            <p:cNvSpPr/>
            <p:nvPr/>
          </p:nvSpPr>
          <p:spPr>
            <a:xfrm>
              <a:off x="-1143" y="-1143"/>
              <a:ext cx="768096" cy="768096"/>
            </a:xfrm>
            <a:custGeom>
              <a:avLst/>
              <a:gdLst/>
              <a:ahLst/>
              <a:cxnLst/>
              <a:rect l="l" t="t" r="r" b="b"/>
              <a:pathLst>
                <a:path w="768096" h="768096">
                  <a:moveTo>
                    <a:pt x="5842" y="741045"/>
                  </a:moveTo>
                  <a:lnTo>
                    <a:pt x="741045" y="5842"/>
                  </a:lnTo>
                  <a:cubicBezTo>
                    <a:pt x="745617" y="1270"/>
                    <a:pt x="752475" y="0"/>
                    <a:pt x="758317" y="2413"/>
                  </a:cubicBezTo>
                  <a:cubicBezTo>
                    <a:pt x="764159" y="4826"/>
                    <a:pt x="768096" y="10668"/>
                    <a:pt x="768096" y="17018"/>
                  </a:cubicBezTo>
                  <a:lnTo>
                    <a:pt x="768096" y="752221"/>
                  </a:lnTo>
                  <a:cubicBezTo>
                    <a:pt x="768096" y="760984"/>
                    <a:pt x="760984" y="768096"/>
                    <a:pt x="752221" y="768096"/>
                  </a:cubicBezTo>
                  <a:lnTo>
                    <a:pt x="17018" y="768096"/>
                  </a:lnTo>
                  <a:cubicBezTo>
                    <a:pt x="10541" y="768096"/>
                    <a:pt x="4826" y="764286"/>
                    <a:pt x="2413" y="758317"/>
                  </a:cubicBezTo>
                  <a:cubicBezTo>
                    <a:pt x="0" y="752348"/>
                    <a:pt x="1270" y="745617"/>
                    <a:pt x="5842" y="741045"/>
                  </a:cubicBezTo>
                  <a:moveTo>
                    <a:pt x="28321" y="763524"/>
                  </a:moveTo>
                  <a:lnTo>
                    <a:pt x="17145" y="752348"/>
                  </a:lnTo>
                  <a:lnTo>
                    <a:pt x="17145" y="736346"/>
                  </a:lnTo>
                  <a:lnTo>
                    <a:pt x="752221" y="736346"/>
                  </a:lnTo>
                  <a:lnTo>
                    <a:pt x="752221" y="752221"/>
                  </a:lnTo>
                  <a:lnTo>
                    <a:pt x="736346" y="752221"/>
                  </a:lnTo>
                  <a:lnTo>
                    <a:pt x="736346" y="17018"/>
                  </a:lnTo>
                  <a:lnTo>
                    <a:pt x="752221" y="17018"/>
                  </a:lnTo>
                  <a:lnTo>
                    <a:pt x="763397" y="28194"/>
                  </a:lnTo>
                  <a:lnTo>
                    <a:pt x="28194" y="763524"/>
                  </a:lnTo>
                  <a:close/>
                </a:path>
              </a:pathLst>
            </a:custGeom>
            <a:solidFill>
              <a:srgbClr val="193C6A"/>
            </a:solidFill>
          </p:spPr>
        </p:sp>
      </p:grpSp>
      <p:grpSp>
        <p:nvGrpSpPr>
          <p:cNvPr id="9" name="Group 9"/>
          <p:cNvGrpSpPr/>
          <p:nvPr/>
        </p:nvGrpSpPr>
        <p:grpSpPr>
          <a:xfrm rot="5400000">
            <a:off x="11579635" y="3887640"/>
            <a:ext cx="1969343" cy="3261130"/>
            <a:chOff x="0" y="0"/>
            <a:chExt cx="2625790" cy="4348174"/>
          </a:xfrm>
        </p:grpSpPr>
        <p:sp>
          <p:nvSpPr>
            <p:cNvPr id="10" name="Freeform 10"/>
            <p:cNvSpPr/>
            <p:nvPr/>
          </p:nvSpPr>
          <p:spPr>
            <a:xfrm>
              <a:off x="15875" y="15875"/>
              <a:ext cx="2594102" cy="4316476"/>
            </a:xfrm>
            <a:custGeom>
              <a:avLst/>
              <a:gdLst/>
              <a:ahLst/>
              <a:cxnLst/>
              <a:rect l="l" t="t" r="r" b="b"/>
              <a:pathLst>
                <a:path w="2594102" h="4316476">
                  <a:moveTo>
                    <a:pt x="0" y="0"/>
                  </a:moveTo>
                  <a:lnTo>
                    <a:pt x="417957" y="0"/>
                  </a:lnTo>
                  <a:lnTo>
                    <a:pt x="417957" y="3896233"/>
                  </a:lnTo>
                  <a:lnTo>
                    <a:pt x="2594102" y="3896233"/>
                  </a:lnTo>
                  <a:lnTo>
                    <a:pt x="2594102" y="4316476"/>
                  </a:lnTo>
                  <a:lnTo>
                    <a:pt x="0" y="4316476"/>
                  </a:lnTo>
                  <a:close/>
                </a:path>
              </a:pathLst>
            </a:custGeom>
            <a:solidFill>
              <a:srgbClr val="65C2EF"/>
            </a:solidFill>
          </p:spPr>
        </p:sp>
        <p:sp>
          <p:nvSpPr>
            <p:cNvPr id="11" name="Freeform 11"/>
            <p:cNvSpPr/>
            <p:nvPr/>
          </p:nvSpPr>
          <p:spPr>
            <a:xfrm>
              <a:off x="0" y="0"/>
              <a:ext cx="2625852" cy="4348226"/>
            </a:xfrm>
            <a:custGeom>
              <a:avLst/>
              <a:gdLst/>
              <a:ahLst/>
              <a:cxnLst/>
              <a:rect l="l" t="t" r="r" b="b"/>
              <a:pathLst>
                <a:path w="2625852" h="4348226">
                  <a:moveTo>
                    <a:pt x="15875" y="0"/>
                  </a:moveTo>
                  <a:lnTo>
                    <a:pt x="433832" y="0"/>
                  </a:lnTo>
                  <a:cubicBezTo>
                    <a:pt x="442595" y="0"/>
                    <a:pt x="449707" y="7112"/>
                    <a:pt x="449707" y="15875"/>
                  </a:cubicBezTo>
                  <a:lnTo>
                    <a:pt x="449707" y="3912108"/>
                  </a:lnTo>
                  <a:lnTo>
                    <a:pt x="433832" y="3912108"/>
                  </a:lnTo>
                  <a:lnTo>
                    <a:pt x="433832" y="3896233"/>
                  </a:lnTo>
                  <a:lnTo>
                    <a:pt x="2609977" y="3896233"/>
                  </a:lnTo>
                  <a:cubicBezTo>
                    <a:pt x="2618740" y="3896233"/>
                    <a:pt x="2625852" y="3903345"/>
                    <a:pt x="2625852" y="3912108"/>
                  </a:cubicBezTo>
                  <a:lnTo>
                    <a:pt x="2625852" y="4332351"/>
                  </a:lnTo>
                  <a:cubicBezTo>
                    <a:pt x="2625852" y="4341114"/>
                    <a:pt x="2618740" y="4348226"/>
                    <a:pt x="2609977" y="4348226"/>
                  </a:cubicBezTo>
                  <a:lnTo>
                    <a:pt x="15875" y="4348226"/>
                  </a:lnTo>
                  <a:cubicBezTo>
                    <a:pt x="7112" y="4348226"/>
                    <a:pt x="0" y="4341114"/>
                    <a:pt x="0" y="4332351"/>
                  </a:cubicBezTo>
                  <a:lnTo>
                    <a:pt x="0" y="15875"/>
                  </a:lnTo>
                  <a:cubicBezTo>
                    <a:pt x="0" y="7112"/>
                    <a:pt x="7112" y="0"/>
                    <a:pt x="15875" y="0"/>
                  </a:cubicBezTo>
                  <a:moveTo>
                    <a:pt x="15875" y="31750"/>
                  </a:moveTo>
                  <a:lnTo>
                    <a:pt x="15875" y="15875"/>
                  </a:lnTo>
                  <a:lnTo>
                    <a:pt x="31750" y="15875"/>
                  </a:lnTo>
                  <a:lnTo>
                    <a:pt x="31750" y="4332351"/>
                  </a:lnTo>
                  <a:lnTo>
                    <a:pt x="15875" y="4332351"/>
                  </a:lnTo>
                  <a:lnTo>
                    <a:pt x="15875" y="4316476"/>
                  </a:lnTo>
                  <a:lnTo>
                    <a:pt x="2609977" y="4316476"/>
                  </a:lnTo>
                  <a:lnTo>
                    <a:pt x="2609977" y="4332351"/>
                  </a:lnTo>
                  <a:lnTo>
                    <a:pt x="2594102" y="4332351"/>
                  </a:lnTo>
                  <a:lnTo>
                    <a:pt x="2594102" y="3912108"/>
                  </a:lnTo>
                  <a:lnTo>
                    <a:pt x="2609977" y="3912108"/>
                  </a:lnTo>
                  <a:lnTo>
                    <a:pt x="2609977" y="3927983"/>
                  </a:lnTo>
                  <a:lnTo>
                    <a:pt x="433832" y="3927983"/>
                  </a:lnTo>
                  <a:cubicBezTo>
                    <a:pt x="425069" y="3927983"/>
                    <a:pt x="417957" y="3920871"/>
                    <a:pt x="417957" y="3912108"/>
                  </a:cubicBezTo>
                  <a:lnTo>
                    <a:pt x="417957" y="15875"/>
                  </a:lnTo>
                  <a:lnTo>
                    <a:pt x="433832" y="15875"/>
                  </a:lnTo>
                  <a:lnTo>
                    <a:pt x="433832" y="31750"/>
                  </a:lnTo>
                  <a:lnTo>
                    <a:pt x="15875" y="31750"/>
                  </a:lnTo>
                  <a:close/>
                </a:path>
              </a:pathLst>
            </a:custGeom>
            <a:solidFill>
              <a:srgbClr val="65C2EF"/>
            </a:solidFill>
          </p:spPr>
        </p:sp>
      </p:grpSp>
      <p:sp>
        <p:nvSpPr>
          <p:cNvPr id="12" name="TextBox 12"/>
          <p:cNvSpPr txBox="1"/>
          <p:nvPr/>
        </p:nvSpPr>
        <p:spPr>
          <a:xfrm>
            <a:off x="11331534" y="4950608"/>
            <a:ext cx="2793169" cy="2763012"/>
          </a:xfrm>
          <a:prstGeom prst="rect">
            <a:avLst/>
          </a:prstGeom>
        </p:spPr>
        <p:txBody>
          <a:bodyPr lIns="0" tIns="0" rIns="0" bIns="0" rtlCol="0" anchor="t">
            <a:spAutoFit/>
          </a:bodyPr>
          <a:lstStyle/>
          <a:p>
            <a:pPr>
              <a:lnSpc>
                <a:spcPts val="2754"/>
              </a:lnSpc>
            </a:pPr>
            <a:r>
              <a:rPr lang="en-US" sz="2550">
                <a:solidFill>
                  <a:srgbClr val="193C6A"/>
                </a:solidFill>
                <a:latin typeface="Arial 2"/>
              </a:rPr>
              <a:t>MEDIUM</a:t>
            </a:r>
          </a:p>
          <a:p>
            <a:pPr>
              <a:lnSpc>
                <a:spcPts val="2754"/>
              </a:lnSpc>
            </a:pPr>
            <a:r>
              <a:rPr lang="en-US" sz="2550">
                <a:solidFill>
                  <a:srgbClr val="193C6A"/>
                </a:solidFill>
                <a:latin typeface="Arial 2"/>
              </a:rPr>
              <a:t>The event has occurred in the operation several times, and has occurred in the industry in the past</a:t>
            </a:r>
          </a:p>
          <a:p>
            <a:pPr algn="l">
              <a:lnSpc>
                <a:spcPts val="2754"/>
              </a:lnSpc>
            </a:pPr>
            <a:endParaRPr lang="en-US" sz="2550">
              <a:solidFill>
                <a:srgbClr val="193C6A"/>
              </a:solidFill>
              <a:latin typeface="Arial 2"/>
            </a:endParaRPr>
          </a:p>
        </p:txBody>
      </p:sp>
      <p:grpSp>
        <p:nvGrpSpPr>
          <p:cNvPr id="13" name="Group 13"/>
          <p:cNvGrpSpPr/>
          <p:nvPr/>
        </p:nvGrpSpPr>
        <p:grpSpPr>
          <a:xfrm>
            <a:off x="13626100" y="3649305"/>
            <a:ext cx="575259" cy="575259"/>
            <a:chOff x="0" y="0"/>
            <a:chExt cx="767012" cy="767012"/>
          </a:xfrm>
        </p:grpSpPr>
        <p:sp>
          <p:nvSpPr>
            <p:cNvPr id="14" name="Freeform 14"/>
            <p:cNvSpPr/>
            <p:nvPr/>
          </p:nvSpPr>
          <p:spPr>
            <a:xfrm>
              <a:off x="15875" y="15875"/>
              <a:ext cx="735203" cy="735203"/>
            </a:xfrm>
            <a:custGeom>
              <a:avLst/>
              <a:gdLst/>
              <a:ahLst/>
              <a:cxnLst/>
              <a:rect l="l" t="t" r="r" b="b"/>
              <a:pathLst>
                <a:path w="735203" h="735203">
                  <a:moveTo>
                    <a:pt x="0" y="735203"/>
                  </a:moveTo>
                  <a:lnTo>
                    <a:pt x="735203" y="0"/>
                  </a:lnTo>
                  <a:lnTo>
                    <a:pt x="735203" y="735203"/>
                  </a:lnTo>
                  <a:close/>
                </a:path>
              </a:pathLst>
            </a:custGeom>
            <a:solidFill>
              <a:srgbClr val="193C6A"/>
            </a:solidFill>
          </p:spPr>
        </p:sp>
        <p:sp>
          <p:nvSpPr>
            <p:cNvPr id="15" name="Freeform 15"/>
            <p:cNvSpPr/>
            <p:nvPr/>
          </p:nvSpPr>
          <p:spPr>
            <a:xfrm>
              <a:off x="-1143" y="-1143"/>
              <a:ext cx="768096" cy="768096"/>
            </a:xfrm>
            <a:custGeom>
              <a:avLst/>
              <a:gdLst/>
              <a:ahLst/>
              <a:cxnLst/>
              <a:rect l="l" t="t" r="r" b="b"/>
              <a:pathLst>
                <a:path w="768096" h="768096">
                  <a:moveTo>
                    <a:pt x="5842" y="741045"/>
                  </a:moveTo>
                  <a:lnTo>
                    <a:pt x="741045" y="5842"/>
                  </a:lnTo>
                  <a:cubicBezTo>
                    <a:pt x="745617" y="1270"/>
                    <a:pt x="752475" y="0"/>
                    <a:pt x="758317" y="2413"/>
                  </a:cubicBezTo>
                  <a:cubicBezTo>
                    <a:pt x="764159" y="4826"/>
                    <a:pt x="768096" y="10668"/>
                    <a:pt x="768096" y="17018"/>
                  </a:cubicBezTo>
                  <a:lnTo>
                    <a:pt x="768096" y="752221"/>
                  </a:lnTo>
                  <a:cubicBezTo>
                    <a:pt x="768096" y="760984"/>
                    <a:pt x="760984" y="768096"/>
                    <a:pt x="752221" y="768096"/>
                  </a:cubicBezTo>
                  <a:lnTo>
                    <a:pt x="17018" y="768096"/>
                  </a:lnTo>
                  <a:cubicBezTo>
                    <a:pt x="10541" y="768096"/>
                    <a:pt x="4826" y="764286"/>
                    <a:pt x="2413" y="758317"/>
                  </a:cubicBezTo>
                  <a:cubicBezTo>
                    <a:pt x="0" y="752348"/>
                    <a:pt x="1270" y="745617"/>
                    <a:pt x="5842" y="741045"/>
                  </a:cubicBezTo>
                  <a:moveTo>
                    <a:pt x="28321" y="763524"/>
                  </a:moveTo>
                  <a:lnTo>
                    <a:pt x="17145" y="752348"/>
                  </a:lnTo>
                  <a:lnTo>
                    <a:pt x="17145" y="736346"/>
                  </a:lnTo>
                  <a:lnTo>
                    <a:pt x="752221" y="736346"/>
                  </a:lnTo>
                  <a:lnTo>
                    <a:pt x="752221" y="752221"/>
                  </a:lnTo>
                  <a:lnTo>
                    <a:pt x="736346" y="752221"/>
                  </a:lnTo>
                  <a:lnTo>
                    <a:pt x="736346" y="17018"/>
                  </a:lnTo>
                  <a:lnTo>
                    <a:pt x="752221" y="17018"/>
                  </a:lnTo>
                  <a:lnTo>
                    <a:pt x="763397" y="28194"/>
                  </a:lnTo>
                  <a:lnTo>
                    <a:pt x="28194" y="763524"/>
                  </a:lnTo>
                  <a:close/>
                </a:path>
              </a:pathLst>
            </a:custGeom>
            <a:solidFill>
              <a:srgbClr val="193C6A"/>
            </a:solidFill>
          </p:spPr>
        </p:sp>
      </p:grpSp>
      <p:grpSp>
        <p:nvGrpSpPr>
          <p:cNvPr id="16" name="Group 16"/>
          <p:cNvGrpSpPr/>
          <p:nvPr/>
        </p:nvGrpSpPr>
        <p:grpSpPr>
          <a:xfrm rot="5400000">
            <a:off x="15157554" y="3002280"/>
            <a:ext cx="1969342" cy="3261130"/>
            <a:chOff x="0" y="0"/>
            <a:chExt cx="2625790" cy="4348174"/>
          </a:xfrm>
        </p:grpSpPr>
        <p:sp>
          <p:nvSpPr>
            <p:cNvPr id="17" name="Freeform 17"/>
            <p:cNvSpPr/>
            <p:nvPr/>
          </p:nvSpPr>
          <p:spPr>
            <a:xfrm>
              <a:off x="15875" y="15875"/>
              <a:ext cx="2594102" cy="4316476"/>
            </a:xfrm>
            <a:custGeom>
              <a:avLst/>
              <a:gdLst/>
              <a:ahLst/>
              <a:cxnLst/>
              <a:rect l="l" t="t" r="r" b="b"/>
              <a:pathLst>
                <a:path w="2594102" h="4316476">
                  <a:moveTo>
                    <a:pt x="0" y="0"/>
                  </a:moveTo>
                  <a:lnTo>
                    <a:pt x="417957" y="0"/>
                  </a:lnTo>
                  <a:lnTo>
                    <a:pt x="417957" y="3896233"/>
                  </a:lnTo>
                  <a:lnTo>
                    <a:pt x="2594102" y="3896233"/>
                  </a:lnTo>
                  <a:lnTo>
                    <a:pt x="2594102" y="4316476"/>
                  </a:lnTo>
                  <a:lnTo>
                    <a:pt x="0" y="4316476"/>
                  </a:lnTo>
                  <a:close/>
                </a:path>
              </a:pathLst>
            </a:custGeom>
            <a:solidFill>
              <a:srgbClr val="00A7E2"/>
            </a:solidFill>
          </p:spPr>
        </p:sp>
        <p:sp>
          <p:nvSpPr>
            <p:cNvPr id="18" name="Freeform 18"/>
            <p:cNvSpPr/>
            <p:nvPr/>
          </p:nvSpPr>
          <p:spPr>
            <a:xfrm>
              <a:off x="0" y="0"/>
              <a:ext cx="2625852" cy="4348226"/>
            </a:xfrm>
            <a:custGeom>
              <a:avLst/>
              <a:gdLst/>
              <a:ahLst/>
              <a:cxnLst/>
              <a:rect l="l" t="t" r="r" b="b"/>
              <a:pathLst>
                <a:path w="2625852" h="4348226">
                  <a:moveTo>
                    <a:pt x="15875" y="0"/>
                  </a:moveTo>
                  <a:lnTo>
                    <a:pt x="433832" y="0"/>
                  </a:lnTo>
                  <a:cubicBezTo>
                    <a:pt x="442595" y="0"/>
                    <a:pt x="449707" y="7112"/>
                    <a:pt x="449707" y="15875"/>
                  </a:cubicBezTo>
                  <a:lnTo>
                    <a:pt x="449707" y="3912108"/>
                  </a:lnTo>
                  <a:lnTo>
                    <a:pt x="433832" y="3912108"/>
                  </a:lnTo>
                  <a:lnTo>
                    <a:pt x="433832" y="3896233"/>
                  </a:lnTo>
                  <a:lnTo>
                    <a:pt x="2609977" y="3896233"/>
                  </a:lnTo>
                  <a:cubicBezTo>
                    <a:pt x="2618740" y="3896233"/>
                    <a:pt x="2625852" y="3903345"/>
                    <a:pt x="2625852" y="3912108"/>
                  </a:cubicBezTo>
                  <a:lnTo>
                    <a:pt x="2625852" y="4332351"/>
                  </a:lnTo>
                  <a:cubicBezTo>
                    <a:pt x="2625852" y="4341114"/>
                    <a:pt x="2618740" y="4348226"/>
                    <a:pt x="2609977" y="4348226"/>
                  </a:cubicBezTo>
                  <a:lnTo>
                    <a:pt x="15875" y="4348226"/>
                  </a:lnTo>
                  <a:cubicBezTo>
                    <a:pt x="7112" y="4348226"/>
                    <a:pt x="0" y="4341114"/>
                    <a:pt x="0" y="4332351"/>
                  </a:cubicBezTo>
                  <a:lnTo>
                    <a:pt x="0" y="15875"/>
                  </a:lnTo>
                  <a:cubicBezTo>
                    <a:pt x="0" y="7112"/>
                    <a:pt x="7112" y="0"/>
                    <a:pt x="15875" y="0"/>
                  </a:cubicBezTo>
                  <a:moveTo>
                    <a:pt x="15875" y="31750"/>
                  </a:moveTo>
                  <a:lnTo>
                    <a:pt x="15875" y="15875"/>
                  </a:lnTo>
                  <a:lnTo>
                    <a:pt x="31750" y="15875"/>
                  </a:lnTo>
                  <a:lnTo>
                    <a:pt x="31750" y="4332351"/>
                  </a:lnTo>
                  <a:lnTo>
                    <a:pt x="15875" y="4332351"/>
                  </a:lnTo>
                  <a:lnTo>
                    <a:pt x="15875" y="4316476"/>
                  </a:lnTo>
                  <a:lnTo>
                    <a:pt x="2609977" y="4316476"/>
                  </a:lnTo>
                  <a:lnTo>
                    <a:pt x="2609977" y="4332351"/>
                  </a:lnTo>
                  <a:lnTo>
                    <a:pt x="2594102" y="4332351"/>
                  </a:lnTo>
                  <a:lnTo>
                    <a:pt x="2594102" y="3912108"/>
                  </a:lnTo>
                  <a:lnTo>
                    <a:pt x="2609977" y="3912108"/>
                  </a:lnTo>
                  <a:lnTo>
                    <a:pt x="2609977" y="3927983"/>
                  </a:lnTo>
                  <a:lnTo>
                    <a:pt x="433832" y="3927983"/>
                  </a:lnTo>
                  <a:cubicBezTo>
                    <a:pt x="425069" y="3927983"/>
                    <a:pt x="417957" y="3920871"/>
                    <a:pt x="417957" y="3912108"/>
                  </a:cubicBezTo>
                  <a:lnTo>
                    <a:pt x="417957" y="15875"/>
                  </a:lnTo>
                  <a:lnTo>
                    <a:pt x="433832" y="15875"/>
                  </a:lnTo>
                  <a:lnTo>
                    <a:pt x="433832" y="31750"/>
                  </a:lnTo>
                  <a:lnTo>
                    <a:pt x="15875" y="31750"/>
                  </a:lnTo>
                  <a:close/>
                </a:path>
              </a:pathLst>
            </a:custGeom>
            <a:solidFill>
              <a:srgbClr val="65C2EF"/>
            </a:solidFill>
          </p:spPr>
        </p:sp>
      </p:grpSp>
      <p:sp>
        <p:nvSpPr>
          <p:cNvPr id="19" name="TextBox 19"/>
          <p:cNvSpPr txBox="1"/>
          <p:nvPr/>
        </p:nvSpPr>
        <p:spPr>
          <a:xfrm>
            <a:off x="14909453" y="4065248"/>
            <a:ext cx="2793169" cy="3105912"/>
          </a:xfrm>
          <a:prstGeom prst="rect">
            <a:avLst/>
          </a:prstGeom>
        </p:spPr>
        <p:txBody>
          <a:bodyPr lIns="0" tIns="0" rIns="0" bIns="0" rtlCol="0" anchor="t">
            <a:spAutoFit/>
          </a:bodyPr>
          <a:lstStyle/>
          <a:p>
            <a:pPr>
              <a:lnSpc>
                <a:spcPts val="2754"/>
              </a:lnSpc>
            </a:pPr>
            <a:r>
              <a:rPr lang="en-US" sz="2550">
                <a:solidFill>
                  <a:srgbClr val="193C6A"/>
                </a:solidFill>
                <a:latin typeface="Arial 2"/>
              </a:rPr>
              <a:t>HIGH</a:t>
            </a:r>
          </a:p>
          <a:p>
            <a:pPr>
              <a:lnSpc>
                <a:spcPts val="2754"/>
              </a:lnSpc>
            </a:pPr>
            <a:r>
              <a:rPr lang="en-US" sz="2550">
                <a:solidFill>
                  <a:srgbClr val="193C6A"/>
                </a:solidFill>
                <a:latin typeface="Arial 2"/>
              </a:rPr>
              <a:t>The event has occurred in the operation (or in the sector) several times per year, and will very likely occur again</a:t>
            </a:r>
          </a:p>
          <a:p>
            <a:pPr algn="l">
              <a:lnSpc>
                <a:spcPts val="2754"/>
              </a:lnSpc>
            </a:pPr>
            <a:endParaRPr lang="en-US" sz="2550">
              <a:solidFill>
                <a:srgbClr val="193C6A"/>
              </a:solidFill>
              <a:latin typeface="Arial 2"/>
            </a:endParaRPr>
          </a:p>
        </p:txBody>
      </p:sp>
      <p:grpSp>
        <p:nvGrpSpPr>
          <p:cNvPr id="20" name="Group 20"/>
          <p:cNvGrpSpPr/>
          <p:nvPr/>
        </p:nvGrpSpPr>
        <p:grpSpPr>
          <a:xfrm>
            <a:off x="1028700" y="2501819"/>
            <a:ext cx="5936598" cy="6855540"/>
            <a:chOff x="0" y="0"/>
            <a:chExt cx="5907123" cy="6821502"/>
          </a:xfrm>
        </p:grpSpPr>
        <p:sp>
          <p:nvSpPr>
            <p:cNvPr id="21" name="Freeform 21"/>
            <p:cNvSpPr/>
            <p:nvPr/>
          </p:nvSpPr>
          <p:spPr>
            <a:xfrm>
              <a:off x="0" y="0"/>
              <a:ext cx="5907123" cy="6821502"/>
            </a:xfrm>
            <a:custGeom>
              <a:avLst/>
              <a:gdLst/>
              <a:ahLst/>
              <a:cxnLst/>
              <a:rect l="l" t="t" r="r" b="b"/>
              <a:pathLst>
                <a:path w="5907123" h="6821502">
                  <a:moveTo>
                    <a:pt x="5782663" y="6821502"/>
                  </a:moveTo>
                  <a:lnTo>
                    <a:pt x="124460" y="6821502"/>
                  </a:lnTo>
                  <a:cubicBezTo>
                    <a:pt x="55880" y="6821502"/>
                    <a:pt x="0" y="6765622"/>
                    <a:pt x="0" y="6697042"/>
                  </a:cubicBezTo>
                  <a:lnTo>
                    <a:pt x="0" y="124460"/>
                  </a:lnTo>
                  <a:cubicBezTo>
                    <a:pt x="0" y="55880"/>
                    <a:pt x="55880" y="0"/>
                    <a:pt x="124460" y="0"/>
                  </a:cubicBezTo>
                  <a:lnTo>
                    <a:pt x="5782663" y="0"/>
                  </a:lnTo>
                  <a:cubicBezTo>
                    <a:pt x="5851243" y="0"/>
                    <a:pt x="5907123" y="55880"/>
                    <a:pt x="5907123" y="124460"/>
                  </a:cubicBezTo>
                  <a:lnTo>
                    <a:pt x="5907123" y="6697042"/>
                  </a:lnTo>
                  <a:cubicBezTo>
                    <a:pt x="5907123" y="6765622"/>
                    <a:pt x="5851243" y="6821502"/>
                    <a:pt x="5782663" y="6821502"/>
                  </a:cubicBezTo>
                  <a:close/>
                </a:path>
              </a:pathLst>
            </a:custGeom>
            <a:solidFill>
              <a:srgbClr val="65C2EF">
                <a:alpha val="32941"/>
              </a:srgbClr>
            </a:solidFill>
          </p:spPr>
        </p:sp>
      </p:grpSp>
      <p:sp>
        <p:nvSpPr>
          <p:cNvPr id="22" name="TextBox 22"/>
          <p:cNvSpPr txBox="1"/>
          <p:nvPr/>
        </p:nvSpPr>
        <p:spPr>
          <a:xfrm>
            <a:off x="1124454" y="3657699"/>
            <a:ext cx="5450319" cy="6028370"/>
          </a:xfrm>
          <a:prstGeom prst="rect">
            <a:avLst/>
          </a:prstGeom>
        </p:spPr>
        <p:txBody>
          <a:bodyPr lIns="0" tIns="0" rIns="0" bIns="0" rtlCol="0" anchor="t">
            <a:spAutoFit/>
          </a:bodyPr>
          <a:lstStyle/>
          <a:p>
            <a:pPr marL="631462" lvl="1" indent="-315731" algn="just">
              <a:lnSpc>
                <a:spcPts val="3217"/>
              </a:lnSpc>
              <a:buFont typeface="Arial"/>
              <a:buChar char="•"/>
            </a:pPr>
            <a:r>
              <a:rPr lang="en-US" sz="2924" spc="-114">
                <a:solidFill>
                  <a:srgbClr val="193C6A"/>
                </a:solidFill>
                <a:latin typeface="Arial 2"/>
              </a:rPr>
              <a:t>Likelihood is the measure of the probability that the risk could lead to a harm. </a:t>
            </a:r>
          </a:p>
          <a:p>
            <a:pPr marL="631462" lvl="1" indent="-315731" algn="just">
              <a:lnSpc>
                <a:spcPts val="3217"/>
              </a:lnSpc>
              <a:buFont typeface="Arial"/>
              <a:buChar char="•"/>
            </a:pPr>
            <a:r>
              <a:rPr lang="en-US" sz="2924" spc="-114">
                <a:solidFill>
                  <a:srgbClr val="193C6A"/>
                </a:solidFill>
                <a:latin typeface="Arial 2"/>
              </a:rPr>
              <a:t>Measuring likelihood means looking at the company’s own operating contexts and the ability of the company’s various business relationships to effectively manage human rights risks. </a:t>
            </a:r>
          </a:p>
          <a:p>
            <a:pPr marL="631462" lvl="1" indent="-315731" algn="just">
              <a:lnSpc>
                <a:spcPts val="3217"/>
              </a:lnSpc>
              <a:buFont typeface="Arial"/>
              <a:buChar char="•"/>
            </a:pPr>
            <a:r>
              <a:rPr lang="en-US" sz="2924" spc="-114">
                <a:solidFill>
                  <a:srgbClr val="193C6A"/>
                </a:solidFill>
                <a:latin typeface="Arial 2"/>
              </a:rPr>
              <a:t>Likelihood is not considered a prevailing factor: it can only increase a severity rating, not decrease seve</a:t>
            </a:r>
          </a:p>
          <a:p>
            <a:pPr marL="0" lvl="0" indent="0" algn="just">
              <a:lnSpc>
                <a:spcPts val="3217"/>
              </a:lnSpc>
              <a:spcBef>
                <a:spcPct val="0"/>
              </a:spcBef>
            </a:pPr>
            <a:endParaRPr lang="en-US" sz="2924" spc="-114">
              <a:solidFill>
                <a:srgbClr val="193C6A"/>
              </a:solidFill>
              <a:latin typeface="Arial 2"/>
            </a:endParaRPr>
          </a:p>
        </p:txBody>
      </p:sp>
      <p:sp>
        <p:nvSpPr>
          <p:cNvPr id="23" name="Freeform 23"/>
          <p:cNvSpPr/>
          <p:nvPr/>
        </p:nvSpPr>
        <p:spPr>
          <a:xfrm>
            <a:off x="1272213" y="2758271"/>
            <a:ext cx="772770" cy="533864"/>
          </a:xfrm>
          <a:custGeom>
            <a:avLst/>
            <a:gdLst/>
            <a:ahLst/>
            <a:cxnLst/>
            <a:rect l="l" t="t" r="r" b="b"/>
            <a:pathLst>
              <a:path w="772770" h="533864">
                <a:moveTo>
                  <a:pt x="0" y="0"/>
                </a:moveTo>
                <a:lnTo>
                  <a:pt x="772770" y="0"/>
                </a:lnTo>
                <a:lnTo>
                  <a:pt x="772770" y="533864"/>
                </a:lnTo>
                <a:lnTo>
                  <a:pt x="0" y="533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4" name="Group 24"/>
          <p:cNvGrpSpPr/>
          <p:nvPr/>
        </p:nvGrpSpPr>
        <p:grpSpPr>
          <a:xfrm>
            <a:off x="851327" y="507094"/>
            <a:ext cx="7787651" cy="1361002"/>
            <a:chOff x="0" y="0"/>
            <a:chExt cx="12468541" cy="2179054"/>
          </a:xfrm>
        </p:grpSpPr>
        <p:sp>
          <p:nvSpPr>
            <p:cNvPr id="25" name="Freeform 25"/>
            <p:cNvSpPr/>
            <p:nvPr/>
          </p:nvSpPr>
          <p:spPr>
            <a:xfrm>
              <a:off x="22477" y="12182"/>
              <a:ext cx="12423575" cy="2154668"/>
            </a:xfrm>
            <a:custGeom>
              <a:avLst/>
              <a:gdLst/>
              <a:ahLst/>
              <a:cxnLst/>
              <a:rect l="l" t="t" r="r" b="b"/>
              <a:pathLst>
                <a:path w="12423575" h="2154668">
                  <a:moveTo>
                    <a:pt x="0" y="359111"/>
                  </a:moveTo>
                  <a:cubicBezTo>
                    <a:pt x="0" y="160796"/>
                    <a:pt x="298942" y="0"/>
                    <a:pt x="667713" y="0"/>
                  </a:cubicBezTo>
                  <a:lnTo>
                    <a:pt x="11755861" y="0"/>
                  </a:lnTo>
                  <a:cubicBezTo>
                    <a:pt x="12124632" y="0"/>
                    <a:pt x="12423575" y="160796"/>
                    <a:pt x="12423575" y="359111"/>
                  </a:cubicBezTo>
                  <a:lnTo>
                    <a:pt x="12423575" y="1795556"/>
                  </a:lnTo>
                  <a:cubicBezTo>
                    <a:pt x="12423575" y="1993871"/>
                    <a:pt x="12124632" y="2154667"/>
                    <a:pt x="11755861" y="2154667"/>
                  </a:cubicBezTo>
                  <a:lnTo>
                    <a:pt x="667713" y="2154667"/>
                  </a:lnTo>
                  <a:cubicBezTo>
                    <a:pt x="298942" y="2154667"/>
                    <a:pt x="0" y="1993871"/>
                    <a:pt x="0" y="1795556"/>
                  </a:cubicBezTo>
                  <a:close/>
                </a:path>
              </a:pathLst>
            </a:custGeom>
            <a:solidFill>
              <a:srgbClr val="60C4F7"/>
            </a:solidFill>
          </p:spPr>
        </p:sp>
        <p:sp>
          <p:nvSpPr>
            <p:cNvPr id="26" name="Freeform 26"/>
            <p:cNvSpPr/>
            <p:nvPr/>
          </p:nvSpPr>
          <p:spPr>
            <a:xfrm>
              <a:off x="0" y="0"/>
              <a:ext cx="12468529" cy="2179031"/>
            </a:xfrm>
            <a:custGeom>
              <a:avLst/>
              <a:gdLst/>
              <a:ahLst/>
              <a:cxnLst/>
              <a:rect l="l" t="t" r="r" b="b"/>
              <a:pathLst>
                <a:path w="12468529" h="2179031">
                  <a:moveTo>
                    <a:pt x="0" y="371293"/>
                  </a:moveTo>
                  <a:cubicBezTo>
                    <a:pt x="0" y="166156"/>
                    <a:pt x="309132" y="0"/>
                    <a:pt x="690190" y="0"/>
                  </a:cubicBezTo>
                  <a:lnTo>
                    <a:pt x="11778338" y="0"/>
                  </a:lnTo>
                  <a:lnTo>
                    <a:pt x="11778338" y="12182"/>
                  </a:lnTo>
                  <a:lnTo>
                    <a:pt x="11778338" y="0"/>
                  </a:lnTo>
                  <a:cubicBezTo>
                    <a:pt x="12159397" y="0"/>
                    <a:pt x="12468529" y="166156"/>
                    <a:pt x="12468529" y="371293"/>
                  </a:cubicBezTo>
                  <a:lnTo>
                    <a:pt x="12446052" y="371293"/>
                  </a:lnTo>
                  <a:lnTo>
                    <a:pt x="12468529" y="371293"/>
                  </a:lnTo>
                  <a:lnTo>
                    <a:pt x="12468529" y="1807738"/>
                  </a:lnTo>
                  <a:lnTo>
                    <a:pt x="12446052" y="1807738"/>
                  </a:lnTo>
                  <a:lnTo>
                    <a:pt x="12468529" y="1807738"/>
                  </a:lnTo>
                  <a:cubicBezTo>
                    <a:pt x="12468529" y="2012875"/>
                    <a:pt x="12159397" y="2179031"/>
                    <a:pt x="11778338" y="2179031"/>
                  </a:cubicBezTo>
                  <a:lnTo>
                    <a:pt x="11778338" y="2166849"/>
                  </a:lnTo>
                  <a:lnTo>
                    <a:pt x="11778338" y="2179031"/>
                  </a:lnTo>
                  <a:lnTo>
                    <a:pt x="690190" y="2179031"/>
                  </a:lnTo>
                  <a:lnTo>
                    <a:pt x="690190" y="2166849"/>
                  </a:lnTo>
                  <a:lnTo>
                    <a:pt x="690190" y="2179031"/>
                  </a:lnTo>
                  <a:cubicBezTo>
                    <a:pt x="309132" y="2179031"/>
                    <a:pt x="0" y="2012875"/>
                    <a:pt x="0" y="1807738"/>
                  </a:cubicBezTo>
                  <a:lnTo>
                    <a:pt x="0" y="371293"/>
                  </a:lnTo>
                  <a:lnTo>
                    <a:pt x="22477" y="371293"/>
                  </a:lnTo>
                  <a:lnTo>
                    <a:pt x="0" y="371293"/>
                  </a:lnTo>
                  <a:moveTo>
                    <a:pt x="44954" y="371293"/>
                  </a:moveTo>
                  <a:lnTo>
                    <a:pt x="44954" y="1807738"/>
                  </a:lnTo>
                  <a:lnTo>
                    <a:pt x="22477" y="1807738"/>
                  </a:lnTo>
                  <a:lnTo>
                    <a:pt x="44954" y="1807738"/>
                  </a:lnTo>
                  <a:cubicBezTo>
                    <a:pt x="44954" y="1999231"/>
                    <a:pt x="333707" y="2154668"/>
                    <a:pt x="690190" y="2154668"/>
                  </a:cubicBezTo>
                  <a:lnTo>
                    <a:pt x="11778338" y="2154668"/>
                  </a:lnTo>
                  <a:cubicBezTo>
                    <a:pt x="12134821" y="2154668"/>
                    <a:pt x="12423575" y="1999231"/>
                    <a:pt x="12423575" y="1807738"/>
                  </a:cubicBezTo>
                  <a:lnTo>
                    <a:pt x="12423575" y="371293"/>
                  </a:lnTo>
                  <a:cubicBezTo>
                    <a:pt x="12423575" y="179799"/>
                    <a:pt x="12134821" y="24363"/>
                    <a:pt x="11778338" y="24363"/>
                  </a:cubicBezTo>
                  <a:lnTo>
                    <a:pt x="690190" y="24363"/>
                  </a:lnTo>
                  <a:lnTo>
                    <a:pt x="690190" y="12182"/>
                  </a:lnTo>
                  <a:lnTo>
                    <a:pt x="690190" y="24363"/>
                  </a:lnTo>
                  <a:cubicBezTo>
                    <a:pt x="333707" y="24363"/>
                    <a:pt x="44954" y="179799"/>
                    <a:pt x="44954" y="371293"/>
                  </a:cubicBezTo>
                  <a:close/>
                </a:path>
              </a:pathLst>
            </a:custGeom>
            <a:solidFill>
              <a:srgbClr val="3EA9DA"/>
            </a:solidFill>
          </p:spPr>
        </p:sp>
      </p:grpSp>
      <p:sp>
        <p:nvSpPr>
          <p:cNvPr id="27" name="TextBox 27"/>
          <p:cNvSpPr txBox="1"/>
          <p:nvPr/>
        </p:nvSpPr>
        <p:spPr>
          <a:xfrm>
            <a:off x="1272213" y="914728"/>
            <a:ext cx="6803567" cy="574310"/>
          </a:xfrm>
          <a:prstGeom prst="rect">
            <a:avLst/>
          </a:prstGeom>
        </p:spPr>
        <p:txBody>
          <a:bodyPr lIns="0" tIns="0" rIns="0" bIns="0" rtlCol="0" anchor="t">
            <a:spAutoFit/>
          </a:bodyPr>
          <a:lstStyle/>
          <a:p>
            <a:pPr algn="l">
              <a:lnSpc>
                <a:spcPts val="4317"/>
              </a:lnSpc>
            </a:pPr>
            <a:r>
              <a:rPr lang="en-US" sz="3997">
                <a:solidFill>
                  <a:srgbClr val="17396C"/>
                </a:solidFill>
                <a:latin typeface="Arial 2"/>
              </a:rPr>
              <a:t>3.1.3 PRIORITIZING</a:t>
            </a:r>
          </a:p>
        </p:txBody>
      </p:sp>
      <p:grpSp>
        <p:nvGrpSpPr>
          <p:cNvPr id="28" name="Group 28"/>
          <p:cNvGrpSpPr/>
          <p:nvPr/>
        </p:nvGrpSpPr>
        <p:grpSpPr>
          <a:xfrm>
            <a:off x="9331540" y="761117"/>
            <a:ext cx="8295070" cy="852956"/>
            <a:chOff x="0" y="0"/>
            <a:chExt cx="6422446" cy="660400"/>
          </a:xfrm>
        </p:grpSpPr>
        <p:sp>
          <p:nvSpPr>
            <p:cNvPr id="29" name="Freeform 29"/>
            <p:cNvSpPr/>
            <p:nvPr/>
          </p:nvSpPr>
          <p:spPr>
            <a:xfrm>
              <a:off x="0" y="0"/>
              <a:ext cx="6422446" cy="660400"/>
            </a:xfrm>
            <a:custGeom>
              <a:avLst/>
              <a:gdLst/>
              <a:ahLst/>
              <a:cxnLst/>
              <a:rect l="l" t="t" r="r" b="b"/>
              <a:pathLst>
                <a:path w="6422446" h="660400">
                  <a:moveTo>
                    <a:pt x="6297986" y="660400"/>
                  </a:moveTo>
                  <a:lnTo>
                    <a:pt x="124460" y="660400"/>
                  </a:lnTo>
                  <a:cubicBezTo>
                    <a:pt x="55880" y="660400"/>
                    <a:pt x="0" y="604520"/>
                    <a:pt x="0" y="535940"/>
                  </a:cubicBezTo>
                  <a:lnTo>
                    <a:pt x="0" y="124460"/>
                  </a:lnTo>
                  <a:cubicBezTo>
                    <a:pt x="0" y="55880"/>
                    <a:pt x="55880" y="0"/>
                    <a:pt x="124460" y="0"/>
                  </a:cubicBezTo>
                  <a:lnTo>
                    <a:pt x="6297986" y="0"/>
                  </a:lnTo>
                  <a:cubicBezTo>
                    <a:pt x="6366566" y="0"/>
                    <a:pt x="6422446" y="55880"/>
                    <a:pt x="6422446" y="124460"/>
                  </a:cubicBezTo>
                  <a:lnTo>
                    <a:pt x="6422446" y="535940"/>
                  </a:lnTo>
                  <a:cubicBezTo>
                    <a:pt x="6422446" y="604520"/>
                    <a:pt x="6366566" y="660400"/>
                    <a:pt x="6297986" y="660400"/>
                  </a:cubicBezTo>
                  <a:close/>
                </a:path>
              </a:pathLst>
            </a:custGeom>
            <a:solidFill>
              <a:srgbClr val="9AC97B"/>
            </a:solidFill>
          </p:spPr>
        </p:sp>
      </p:grpSp>
      <p:sp>
        <p:nvSpPr>
          <p:cNvPr id="30" name="TextBox 30"/>
          <p:cNvSpPr txBox="1"/>
          <p:nvPr/>
        </p:nvSpPr>
        <p:spPr>
          <a:xfrm>
            <a:off x="9530510" y="971878"/>
            <a:ext cx="7897130" cy="1180925"/>
          </a:xfrm>
          <a:prstGeom prst="rect">
            <a:avLst/>
          </a:prstGeom>
        </p:spPr>
        <p:txBody>
          <a:bodyPr lIns="0" tIns="0" rIns="0" bIns="0" rtlCol="0" anchor="t">
            <a:spAutoFit/>
          </a:bodyPr>
          <a:lstStyle/>
          <a:p>
            <a:pPr algn="ctr">
              <a:lnSpc>
                <a:spcPts val="4494"/>
              </a:lnSpc>
            </a:pPr>
            <a:r>
              <a:rPr lang="en-US" sz="4681" spc="93">
                <a:solidFill>
                  <a:srgbClr val="155997"/>
                </a:solidFill>
                <a:latin typeface="Arial 2"/>
              </a:rPr>
              <a:t>LIKELIHOOD OF THE RISK</a:t>
            </a:r>
          </a:p>
          <a:p>
            <a:pPr algn="ctr">
              <a:lnSpc>
                <a:spcPts val="4494"/>
              </a:lnSpc>
            </a:pPr>
            <a:endParaRPr lang="en-US" sz="4681" spc="93">
              <a:solidFill>
                <a:srgbClr val="155997"/>
              </a:solidFill>
              <a:latin typeface="Arial 2"/>
            </a:endParaRPr>
          </a:p>
        </p:txBody>
      </p:sp>
      <p:grpSp>
        <p:nvGrpSpPr>
          <p:cNvPr id="31" name="Group 31"/>
          <p:cNvGrpSpPr/>
          <p:nvPr/>
        </p:nvGrpSpPr>
        <p:grpSpPr>
          <a:xfrm>
            <a:off x="9144000" y="9710823"/>
            <a:ext cx="9144000" cy="572824"/>
            <a:chOff x="0" y="0"/>
            <a:chExt cx="21473312" cy="1345192"/>
          </a:xfrm>
        </p:grpSpPr>
        <p:sp>
          <p:nvSpPr>
            <p:cNvPr id="32" name="Freeform 32"/>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3" name="TextBox 33"/>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4" name="Group 34"/>
          <p:cNvGrpSpPr/>
          <p:nvPr/>
        </p:nvGrpSpPr>
        <p:grpSpPr>
          <a:xfrm>
            <a:off x="0" y="9710823"/>
            <a:ext cx="9144000" cy="576177"/>
            <a:chOff x="0" y="0"/>
            <a:chExt cx="21473312" cy="1353065"/>
          </a:xfrm>
        </p:grpSpPr>
        <p:sp>
          <p:nvSpPr>
            <p:cNvPr id="35" name="Freeform 3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6" name="TextBox 3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997620" y="3253515"/>
          <a:ext cx="6273279" cy="4984176"/>
        </p:xfrm>
        <a:graphic>
          <a:graphicData uri="http://schemas.openxmlformats.org/drawingml/2006/table">
            <a:tbl>
              <a:tblPr/>
              <a:tblGrid>
                <a:gridCol w="2091093">
                  <a:extLst>
                    <a:ext uri="{9D8B030D-6E8A-4147-A177-3AD203B41FA5}">
                      <a16:colId xmlns:a16="http://schemas.microsoft.com/office/drawing/2014/main" val="20000"/>
                    </a:ext>
                  </a:extLst>
                </a:gridCol>
                <a:gridCol w="2091093">
                  <a:extLst>
                    <a:ext uri="{9D8B030D-6E8A-4147-A177-3AD203B41FA5}">
                      <a16:colId xmlns:a16="http://schemas.microsoft.com/office/drawing/2014/main" val="20001"/>
                    </a:ext>
                  </a:extLst>
                </a:gridCol>
                <a:gridCol w="2091093">
                  <a:extLst>
                    <a:ext uri="{9D8B030D-6E8A-4147-A177-3AD203B41FA5}">
                      <a16:colId xmlns:a16="http://schemas.microsoft.com/office/drawing/2014/main" val="20002"/>
                    </a:ext>
                  </a:extLst>
                </a:gridCol>
              </a:tblGrid>
              <a:tr h="1661392">
                <a:tc>
                  <a:txBody>
                    <a:bodyPr/>
                    <a:lstStyle/>
                    <a:p>
                      <a:pPr algn="ctr">
                        <a:lnSpc>
                          <a:spcPts val="2728"/>
                        </a:lnSpc>
                        <a:defRPr/>
                      </a:pPr>
                      <a:r>
                        <a:rPr lang="en-US" sz="2273">
                          <a:solidFill>
                            <a:srgbClr val="002E5A"/>
                          </a:solidFill>
                          <a:latin typeface="Arial 2"/>
                        </a:rPr>
                        <a:t>MEDIUM</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FFFF00"/>
                    </a:solidFill>
                  </a:tcPr>
                </a:tc>
                <a:tc>
                  <a:txBody>
                    <a:bodyPr/>
                    <a:lstStyle/>
                    <a:p>
                      <a:pPr algn="ctr">
                        <a:lnSpc>
                          <a:spcPts val="2728"/>
                        </a:lnSpc>
                        <a:defRPr/>
                      </a:pPr>
                      <a:r>
                        <a:rPr lang="en-US" sz="2273">
                          <a:solidFill>
                            <a:srgbClr val="2E2B21"/>
                          </a:solidFill>
                          <a:latin typeface="Arial 2 Bold"/>
                        </a:rPr>
                        <a:t>HIGH</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FFC000"/>
                    </a:solidFill>
                  </a:tcPr>
                </a:tc>
                <a:tc>
                  <a:txBody>
                    <a:bodyPr/>
                    <a:lstStyle/>
                    <a:p>
                      <a:pPr algn="ctr">
                        <a:lnSpc>
                          <a:spcPts val="2728"/>
                        </a:lnSpc>
                        <a:defRPr/>
                      </a:pPr>
                      <a:r>
                        <a:rPr lang="en-US" sz="2273">
                          <a:solidFill>
                            <a:srgbClr val="002E5A"/>
                          </a:solidFill>
                          <a:latin typeface="Arial 2 Bold"/>
                        </a:rPr>
                        <a:t>CRITICAL</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CD3737"/>
                    </a:solidFill>
                  </a:tcPr>
                </a:tc>
                <a:extLst>
                  <a:ext uri="{0D108BD9-81ED-4DB2-BD59-A6C34878D82A}">
                    <a16:rowId xmlns:a16="http://schemas.microsoft.com/office/drawing/2014/main" val="10000"/>
                  </a:ext>
                </a:extLst>
              </a:tr>
              <a:tr h="1661392">
                <a:tc>
                  <a:txBody>
                    <a:bodyPr/>
                    <a:lstStyle/>
                    <a:p>
                      <a:pPr algn="ctr">
                        <a:lnSpc>
                          <a:spcPts val="2728"/>
                        </a:lnSpc>
                        <a:defRPr/>
                      </a:pPr>
                      <a:r>
                        <a:rPr lang="en-US" sz="2273">
                          <a:solidFill>
                            <a:srgbClr val="2E2B21"/>
                          </a:solidFill>
                          <a:latin typeface="Arial 2 Bold"/>
                        </a:rPr>
                        <a:t>LOW</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92D050"/>
                    </a:solidFill>
                  </a:tcPr>
                </a:tc>
                <a:tc>
                  <a:txBody>
                    <a:bodyPr/>
                    <a:lstStyle/>
                    <a:p>
                      <a:pPr algn="ctr">
                        <a:lnSpc>
                          <a:spcPts val="2728"/>
                        </a:lnSpc>
                        <a:defRPr/>
                      </a:pPr>
                      <a:r>
                        <a:rPr lang="en-US" sz="2273">
                          <a:solidFill>
                            <a:srgbClr val="2E2B21"/>
                          </a:solidFill>
                          <a:latin typeface="Arial 2 Bold"/>
                        </a:rPr>
                        <a:t>MEDIUM</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FFFF00"/>
                    </a:solidFill>
                  </a:tcPr>
                </a:tc>
                <a:tc>
                  <a:txBody>
                    <a:bodyPr/>
                    <a:lstStyle/>
                    <a:p>
                      <a:pPr algn="ctr">
                        <a:lnSpc>
                          <a:spcPts val="2728"/>
                        </a:lnSpc>
                        <a:defRPr/>
                      </a:pPr>
                      <a:r>
                        <a:rPr lang="en-US" sz="2273">
                          <a:solidFill>
                            <a:srgbClr val="2E2B21"/>
                          </a:solidFill>
                          <a:latin typeface="Arial 2 Bold"/>
                        </a:rPr>
                        <a:t>HIGH</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1661392">
                <a:tc>
                  <a:txBody>
                    <a:bodyPr/>
                    <a:lstStyle/>
                    <a:p>
                      <a:pPr algn="ctr">
                        <a:lnSpc>
                          <a:spcPts val="2728"/>
                        </a:lnSpc>
                        <a:defRPr/>
                      </a:pPr>
                      <a:r>
                        <a:rPr lang="en-US" sz="2273">
                          <a:solidFill>
                            <a:srgbClr val="2E2B21"/>
                          </a:solidFill>
                          <a:latin typeface="Arial 2 Bold"/>
                        </a:rPr>
                        <a:t>LOW</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92D050"/>
                    </a:solidFill>
                  </a:tcPr>
                </a:tc>
                <a:tc>
                  <a:txBody>
                    <a:bodyPr/>
                    <a:lstStyle/>
                    <a:p>
                      <a:pPr algn="ctr">
                        <a:lnSpc>
                          <a:spcPts val="2728"/>
                        </a:lnSpc>
                        <a:defRPr/>
                      </a:pPr>
                      <a:r>
                        <a:rPr lang="en-US" sz="2273">
                          <a:solidFill>
                            <a:srgbClr val="2E2B21"/>
                          </a:solidFill>
                          <a:latin typeface="Arial 2 Bold"/>
                        </a:rPr>
                        <a:t>LOW</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92D050"/>
                    </a:solidFill>
                  </a:tcPr>
                </a:tc>
                <a:tc>
                  <a:txBody>
                    <a:bodyPr/>
                    <a:lstStyle/>
                    <a:p>
                      <a:pPr algn="ctr">
                        <a:lnSpc>
                          <a:spcPts val="2728"/>
                        </a:lnSpc>
                        <a:defRPr/>
                      </a:pPr>
                      <a:r>
                        <a:rPr lang="en-US" sz="2273">
                          <a:solidFill>
                            <a:srgbClr val="2E2B21"/>
                          </a:solidFill>
                          <a:latin typeface="Arial 2 Bold"/>
                        </a:rPr>
                        <a:t>MEDIUM</a:t>
                      </a:r>
                      <a:endParaRPr lang="en-US" sz="1100"/>
                    </a:p>
                  </a:txBody>
                  <a:tcPr marL="77004" marR="77004" marT="77004" marB="77004" anchor="ctr">
                    <a:lnL w="8021" cap="flat" cmpd="sng" algn="ctr">
                      <a:solidFill>
                        <a:srgbClr val="000000"/>
                      </a:solidFill>
                      <a:prstDash val="solid"/>
                      <a:round/>
                      <a:headEnd type="none" w="med" len="med"/>
                      <a:tailEnd type="none" w="med" len="med"/>
                    </a:lnL>
                    <a:lnR w="8021" cap="flat" cmpd="sng" algn="ctr">
                      <a:solidFill>
                        <a:srgbClr val="000000"/>
                      </a:solidFill>
                      <a:prstDash val="solid"/>
                      <a:round/>
                      <a:headEnd type="none" w="med" len="med"/>
                      <a:tailEnd type="none" w="med" len="med"/>
                    </a:lnR>
                    <a:lnT w="8021" cap="flat" cmpd="sng" algn="ctr">
                      <a:solidFill>
                        <a:srgbClr val="000000"/>
                      </a:solidFill>
                      <a:prstDash val="solid"/>
                      <a:round/>
                      <a:headEnd type="none" w="med" len="med"/>
                      <a:tailEnd type="none" w="med" len="med"/>
                    </a:lnT>
                    <a:lnB w="8021"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bl>
          </a:graphicData>
        </a:graphic>
      </p:graphicFrame>
      <p:sp>
        <p:nvSpPr>
          <p:cNvPr id="3" name="AutoShape 3"/>
          <p:cNvSpPr/>
          <p:nvPr/>
        </p:nvSpPr>
        <p:spPr>
          <a:xfrm flipV="1">
            <a:off x="9727514" y="8426423"/>
            <a:ext cx="6813490" cy="30067"/>
          </a:xfrm>
          <a:prstGeom prst="line">
            <a:avLst/>
          </a:prstGeom>
          <a:ln w="28575" cap="rnd">
            <a:solidFill>
              <a:srgbClr val="183D6B"/>
            </a:solidFill>
            <a:prstDash val="solid"/>
            <a:headEnd type="none" w="sm" len="sm"/>
            <a:tailEnd type="triangle" w="lg" len="med"/>
          </a:ln>
        </p:spPr>
      </p:sp>
      <p:sp>
        <p:nvSpPr>
          <p:cNvPr id="4" name="AutoShape 4"/>
          <p:cNvSpPr/>
          <p:nvPr/>
        </p:nvSpPr>
        <p:spPr>
          <a:xfrm flipV="1">
            <a:off x="9727514" y="3176382"/>
            <a:ext cx="0" cy="5265074"/>
          </a:xfrm>
          <a:prstGeom prst="line">
            <a:avLst/>
          </a:prstGeom>
          <a:ln w="28575" cap="rnd">
            <a:solidFill>
              <a:srgbClr val="183D6B"/>
            </a:solidFill>
            <a:prstDash val="solid"/>
            <a:headEnd type="none" w="sm" len="sm"/>
            <a:tailEnd type="triangle" w="lg" len="med"/>
          </a:ln>
        </p:spPr>
      </p:sp>
      <p:sp>
        <p:nvSpPr>
          <p:cNvPr id="5" name="Freeform 5"/>
          <p:cNvSpPr/>
          <p:nvPr/>
        </p:nvSpPr>
        <p:spPr>
          <a:xfrm>
            <a:off x="661761" y="3253515"/>
            <a:ext cx="7028021" cy="5631202"/>
          </a:xfrm>
          <a:custGeom>
            <a:avLst/>
            <a:gdLst/>
            <a:ahLst/>
            <a:cxnLst/>
            <a:rect l="l" t="t" r="r" b="b"/>
            <a:pathLst>
              <a:path w="7028021" h="5631202">
                <a:moveTo>
                  <a:pt x="0" y="0"/>
                </a:moveTo>
                <a:lnTo>
                  <a:pt x="7028021" y="0"/>
                </a:lnTo>
                <a:lnTo>
                  <a:pt x="7028021" y="5631202"/>
                </a:lnTo>
                <a:lnTo>
                  <a:pt x="0" y="56312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4531636" y="834058"/>
            <a:ext cx="9081224" cy="1224030"/>
            <a:chOff x="0" y="0"/>
            <a:chExt cx="12108298" cy="1632040"/>
          </a:xfrm>
        </p:grpSpPr>
        <p:sp>
          <p:nvSpPr>
            <p:cNvPr id="7" name="Freeform 7"/>
            <p:cNvSpPr/>
            <p:nvPr/>
          </p:nvSpPr>
          <p:spPr>
            <a:xfrm>
              <a:off x="42718" y="5800"/>
              <a:ext cx="12022913" cy="1620433"/>
            </a:xfrm>
            <a:custGeom>
              <a:avLst/>
              <a:gdLst/>
              <a:ahLst/>
              <a:cxnLst/>
              <a:rect l="l" t="t" r="r" b="b"/>
              <a:pathLst>
                <a:path w="12022913" h="1620433">
                  <a:moveTo>
                    <a:pt x="0" y="0"/>
                  </a:moveTo>
                  <a:lnTo>
                    <a:pt x="12022913" y="0"/>
                  </a:lnTo>
                  <a:lnTo>
                    <a:pt x="12022913" y="1620433"/>
                  </a:lnTo>
                  <a:lnTo>
                    <a:pt x="0" y="1620433"/>
                  </a:lnTo>
                  <a:close/>
                </a:path>
              </a:pathLst>
            </a:custGeom>
            <a:solidFill>
              <a:srgbClr val="193C6A"/>
            </a:solidFill>
          </p:spPr>
        </p:sp>
        <p:sp>
          <p:nvSpPr>
            <p:cNvPr id="8" name="Freeform 8"/>
            <p:cNvSpPr/>
            <p:nvPr/>
          </p:nvSpPr>
          <p:spPr>
            <a:xfrm>
              <a:off x="0" y="0"/>
              <a:ext cx="12108318" cy="1632033"/>
            </a:xfrm>
            <a:custGeom>
              <a:avLst/>
              <a:gdLst/>
              <a:ahLst/>
              <a:cxnLst/>
              <a:rect l="l" t="t" r="r" b="b"/>
              <a:pathLst>
                <a:path w="12108318" h="1632033">
                  <a:moveTo>
                    <a:pt x="42718" y="0"/>
                  </a:moveTo>
                  <a:lnTo>
                    <a:pt x="12065631" y="0"/>
                  </a:lnTo>
                  <a:cubicBezTo>
                    <a:pt x="12089212" y="0"/>
                    <a:pt x="12108318" y="2598"/>
                    <a:pt x="12108318" y="5800"/>
                  </a:cubicBezTo>
                  <a:lnTo>
                    <a:pt x="12108318" y="1626233"/>
                  </a:lnTo>
                  <a:cubicBezTo>
                    <a:pt x="12108318" y="1629435"/>
                    <a:pt x="12089212" y="1632033"/>
                    <a:pt x="12065631" y="1632033"/>
                  </a:cubicBezTo>
                  <a:lnTo>
                    <a:pt x="42718" y="1632033"/>
                  </a:lnTo>
                  <a:cubicBezTo>
                    <a:pt x="19138" y="1632033"/>
                    <a:pt x="0" y="1629435"/>
                    <a:pt x="0" y="1626233"/>
                  </a:cubicBezTo>
                  <a:lnTo>
                    <a:pt x="0" y="5800"/>
                  </a:lnTo>
                  <a:cubicBezTo>
                    <a:pt x="0" y="2598"/>
                    <a:pt x="19138" y="0"/>
                    <a:pt x="42718" y="0"/>
                  </a:cubicBezTo>
                  <a:moveTo>
                    <a:pt x="42718" y="11600"/>
                  </a:moveTo>
                  <a:lnTo>
                    <a:pt x="42718" y="5800"/>
                  </a:lnTo>
                  <a:lnTo>
                    <a:pt x="85436" y="5800"/>
                  </a:lnTo>
                  <a:lnTo>
                    <a:pt x="85436" y="1626233"/>
                  </a:lnTo>
                  <a:lnTo>
                    <a:pt x="42718" y="1626233"/>
                  </a:lnTo>
                  <a:lnTo>
                    <a:pt x="42718" y="1620433"/>
                  </a:lnTo>
                  <a:lnTo>
                    <a:pt x="12065631" y="1620433"/>
                  </a:lnTo>
                  <a:lnTo>
                    <a:pt x="12065631" y="1626233"/>
                  </a:lnTo>
                  <a:lnTo>
                    <a:pt x="12022913" y="1626233"/>
                  </a:lnTo>
                  <a:lnTo>
                    <a:pt x="12022913" y="5800"/>
                  </a:lnTo>
                  <a:lnTo>
                    <a:pt x="12065631" y="5800"/>
                  </a:lnTo>
                  <a:lnTo>
                    <a:pt x="12065631" y="11600"/>
                  </a:lnTo>
                  <a:lnTo>
                    <a:pt x="42718" y="11600"/>
                  </a:lnTo>
                  <a:close/>
                </a:path>
              </a:pathLst>
            </a:custGeom>
            <a:solidFill>
              <a:srgbClr val="183D6B"/>
            </a:solidFill>
          </p:spPr>
        </p:sp>
        <p:sp>
          <p:nvSpPr>
            <p:cNvPr id="9" name="TextBox 9"/>
            <p:cNvSpPr txBox="1"/>
            <p:nvPr/>
          </p:nvSpPr>
          <p:spPr>
            <a:xfrm>
              <a:off x="0" y="-19050"/>
              <a:ext cx="12108298" cy="1651090"/>
            </a:xfrm>
            <a:prstGeom prst="rect">
              <a:avLst/>
            </a:prstGeom>
          </p:spPr>
          <p:txBody>
            <a:bodyPr lIns="50800" tIns="50800" rIns="50800" bIns="50800" rtlCol="0" anchor="ctr"/>
            <a:lstStyle/>
            <a:p>
              <a:pPr algn="ctr">
                <a:lnSpc>
                  <a:spcPts val="5759"/>
                </a:lnSpc>
              </a:pPr>
              <a:r>
                <a:rPr lang="en-US" sz="4799">
                  <a:solidFill>
                    <a:srgbClr val="FFFFFF"/>
                  </a:solidFill>
                  <a:latin typeface="Arial 2"/>
                </a:rPr>
                <a:t>PRIORITIZING</a:t>
              </a:r>
            </a:p>
          </p:txBody>
        </p:sp>
      </p:grpSp>
      <p:sp>
        <p:nvSpPr>
          <p:cNvPr id="10" name="TextBox 10"/>
          <p:cNvSpPr txBox="1"/>
          <p:nvPr/>
        </p:nvSpPr>
        <p:spPr>
          <a:xfrm>
            <a:off x="10707991" y="2620063"/>
            <a:ext cx="5337704" cy="263347"/>
          </a:xfrm>
          <a:prstGeom prst="rect">
            <a:avLst/>
          </a:prstGeom>
        </p:spPr>
        <p:txBody>
          <a:bodyPr lIns="0" tIns="0" rIns="0" bIns="0" rtlCol="0" anchor="t">
            <a:spAutoFit/>
          </a:bodyPr>
          <a:lstStyle/>
          <a:p>
            <a:pPr algn="ctr">
              <a:lnSpc>
                <a:spcPts val="2122"/>
              </a:lnSpc>
            </a:pPr>
            <a:r>
              <a:rPr lang="en-US" sz="1768" spc="26">
                <a:solidFill>
                  <a:srgbClr val="002E5A"/>
                </a:solidFill>
                <a:latin typeface="Montserrat 2"/>
              </a:rPr>
              <a:t>MỨC ĐỘ NGUY HIỂM</a:t>
            </a:r>
          </a:p>
        </p:txBody>
      </p:sp>
      <p:sp>
        <p:nvSpPr>
          <p:cNvPr id="11" name="TextBox 11"/>
          <p:cNvSpPr txBox="1"/>
          <p:nvPr/>
        </p:nvSpPr>
        <p:spPr>
          <a:xfrm>
            <a:off x="9741801" y="8548689"/>
            <a:ext cx="757651" cy="263347"/>
          </a:xfrm>
          <a:prstGeom prst="rect">
            <a:avLst/>
          </a:prstGeom>
        </p:spPr>
        <p:txBody>
          <a:bodyPr lIns="0" tIns="0" rIns="0" bIns="0" rtlCol="0" anchor="t">
            <a:spAutoFit/>
          </a:bodyPr>
          <a:lstStyle/>
          <a:p>
            <a:pPr algn="l">
              <a:lnSpc>
                <a:spcPts val="2122"/>
              </a:lnSpc>
            </a:pPr>
            <a:r>
              <a:rPr lang="en-US" sz="1768" spc="26">
                <a:solidFill>
                  <a:srgbClr val="002E5A"/>
                </a:solidFill>
                <a:latin typeface="Montserrat 2"/>
              </a:rPr>
              <a:t>High</a:t>
            </a:r>
          </a:p>
        </p:txBody>
      </p:sp>
      <p:sp>
        <p:nvSpPr>
          <p:cNvPr id="12" name="TextBox 12"/>
          <p:cNvSpPr txBox="1"/>
          <p:nvPr/>
        </p:nvSpPr>
        <p:spPr>
          <a:xfrm>
            <a:off x="15879208" y="8548689"/>
            <a:ext cx="661859" cy="263347"/>
          </a:xfrm>
          <a:prstGeom prst="rect">
            <a:avLst/>
          </a:prstGeom>
        </p:spPr>
        <p:txBody>
          <a:bodyPr lIns="0" tIns="0" rIns="0" bIns="0" rtlCol="0" anchor="t">
            <a:spAutoFit/>
          </a:bodyPr>
          <a:lstStyle/>
          <a:p>
            <a:pPr algn="l">
              <a:lnSpc>
                <a:spcPts val="2122"/>
              </a:lnSpc>
            </a:pPr>
            <a:r>
              <a:rPr lang="en-US" sz="1768" spc="26">
                <a:solidFill>
                  <a:srgbClr val="002E5A"/>
                </a:solidFill>
                <a:latin typeface="Montserrat 2"/>
              </a:rPr>
              <a:t>Low</a:t>
            </a:r>
          </a:p>
        </p:txBody>
      </p:sp>
      <p:sp>
        <p:nvSpPr>
          <p:cNvPr id="13" name="TextBox 13"/>
          <p:cNvSpPr txBox="1"/>
          <p:nvPr/>
        </p:nvSpPr>
        <p:spPr>
          <a:xfrm>
            <a:off x="9072248" y="8110407"/>
            <a:ext cx="640978" cy="254568"/>
          </a:xfrm>
          <a:prstGeom prst="rect">
            <a:avLst/>
          </a:prstGeom>
        </p:spPr>
        <p:txBody>
          <a:bodyPr lIns="0" tIns="0" rIns="0" bIns="0" rtlCol="0" anchor="t">
            <a:spAutoFit/>
          </a:bodyPr>
          <a:lstStyle/>
          <a:p>
            <a:pPr algn="l">
              <a:lnSpc>
                <a:spcPts val="2045"/>
              </a:lnSpc>
            </a:pPr>
            <a:r>
              <a:rPr lang="en-US" sz="1704" spc="25">
                <a:solidFill>
                  <a:srgbClr val="002E5A"/>
                </a:solidFill>
                <a:latin typeface="Montserrat 2"/>
              </a:rPr>
              <a:t>Low</a:t>
            </a:r>
          </a:p>
        </p:txBody>
      </p:sp>
      <p:sp>
        <p:nvSpPr>
          <p:cNvPr id="14" name="TextBox 14"/>
          <p:cNvSpPr txBox="1"/>
          <p:nvPr/>
        </p:nvSpPr>
        <p:spPr>
          <a:xfrm>
            <a:off x="9072248" y="3363751"/>
            <a:ext cx="583514" cy="263347"/>
          </a:xfrm>
          <a:prstGeom prst="rect">
            <a:avLst/>
          </a:prstGeom>
        </p:spPr>
        <p:txBody>
          <a:bodyPr lIns="0" tIns="0" rIns="0" bIns="0" rtlCol="0" anchor="t">
            <a:spAutoFit/>
          </a:bodyPr>
          <a:lstStyle/>
          <a:p>
            <a:pPr algn="l">
              <a:lnSpc>
                <a:spcPts val="2122"/>
              </a:lnSpc>
            </a:pPr>
            <a:r>
              <a:rPr lang="en-US" sz="1768" spc="26">
                <a:solidFill>
                  <a:srgbClr val="002E5A"/>
                </a:solidFill>
                <a:latin typeface="Montserrat 2"/>
              </a:rPr>
              <a:t>High</a:t>
            </a:r>
          </a:p>
        </p:txBody>
      </p:sp>
      <p:grpSp>
        <p:nvGrpSpPr>
          <p:cNvPr id="15" name="Group 15"/>
          <p:cNvGrpSpPr/>
          <p:nvPr/>
        </p:nvGrpSpPr>
        <p:grpSpPr>
          <a:xfrm>
            <a:off x="11685912" y="8811264"/>
            <a:ext cx="2896693" cy="562424"/>
            <a:chOff x="0" y="0"/>
            <a:chExt cx="762915" cy="148128"/>
          </a:xfrm>
        </p:grpSpPr>
        <p:sp>
          <p:nvSpPr>
            <p:cNvPr id="16" name="Freeform 16"/>
            <p:cNvSpPr/>
            <p:nvPr/>
          </p:nvSpPr>
          <p:spPr>
            <a:xfrm>
              <a:off x="0" y="0"/>
              <a:ext cx="762915" cy="148128"/>
            </a:xfrm>
            <a:custGeom>
              <a:avLst/>
              <a:gdLst/>
              <a:ahLst/>
              <a:cxnLst/>
              <a:rect l="l" t="t" r="r" b="b"/>
              <a:pathLst>
                <a:path w="762915" h="148128">
                  <a:moveTo>
                    <a:pt x="0" y="0"/>
                  </a:moveTo>
                  <a:lnTo>
                    <a:pt x="762915" y="0"/>
                  </a:lnTo>
                  <a:lnTo>
                    <a:pt x="762915" y="148128"/>
                  </a:lnTo>
                  <a:lnTo>
                    <a:pt x="0" y="148128"/>
                  </a:lnTo>
                  <a:close/>
                </a:path>
              </a:pathLst>
            </a:custGeom>
            <a:solidFill>
              <a:srgbClr val="9AC97B"/>
            </a:solidFill>
          </p:spPr>
        </p:sp>
        <p:sp>
          <p:nvSpPr>
            <p:cNvPr id="17" name="TextBox 17"/>
            <p:cNvSpPr txBox="1"/>
            <p:nvPr/>
          </p:nvSpPr>
          <p:spPr>
            <a:xfrm>
              <a:off x="0" y="-9525"/>
              <a:ext cx="762915" cy="157653"/>
            </a:xfrm>
            <a:prstGeom prst="rect">
              <a:avLst/>
            </a:prstGeom>
          </p:spPr>
          <p:txBody>
            <a:bodyPr lIns="50800" tIns="50800" rIns="50800" bIns="50800" rtlCol="0" anchor="ctr"/>
            <a:lstStyle/>
            <a:p>
              <a:pPr algn="ctr">
                <a:lnSpc>
                  <a:spcPts val="2976"/>
                </a:lnSpc>
              </a:pPr>
              <a:r>
                <a:rPr lang="en-US" sz="2480" spc="-98">
                  <a:solidFill>
                    <a:srgbClr val="002E5A"/>
                  </a:solidFill>
                  <a:latin typeface="Arial 2"/>
                </a:rPr>
                <a:t>Impact</a:t>
              </a:r>
            </a:p>
          </p:txBody>
        </p:sp>
      </p:grpSp>
      <p:grpSp>
        <p:nvGrpSpPr>
          <p:cNvPr id="18" name="Group 18"/>
          <p:cNvGrpSpPr/>
          <p:nvPr/>
        </p:nvGrpSpPr>
        <p:grpSpPr>
          <a:xfrm rot="-5400000">
            <a:off x="7602759" y="5506693"/>
            <a:ext cx="2896693" cy="562424"/>
            <a:chOff x="0" y="0"/>
            <a:chExt cx="762915" cy="148128"/>
          </a:xfrm>
        </p:grpSpPr>
        <p:sp>
          <p:nvSpPr>
            <p:cNvPr id="19" name="Freeform 19"/>
            <p:cNvSpPr/>
            <p:nvPr/>
          </p:nvSpPr>
          <p:spPr>
            <a:xfrm>
              <a:off x="0" y="0"/>
              <a:ext cx="762915" cy="148128"/>
            </a:xfrm>
            <a:custGeom>
              <a:avLst/>
              <a:gdLst/>
              <a:ahLst/>
              <a:cxnLst/>
              <a:rect l="l" t="t" r="r" b="b"/>
              <a:pathLst>
                <a:path w="762915" h="148128">
                  <a:moveTo>
                    <a:pt x="0" y="0"/>
                  </a:moveTo>
                  <a:lnTo>
                    <a:pt x="762915" y="0"/>
                  </a:lnTo>
                  <a:lnTo>
                    <a:pt x="762915" y="148128"/>
                  </a:lnTo>
                  <a:lnTo>
                    <a:pt x="0" y="148128"/>
                  </a:lnTo>
                  <a:close/>
                </a:path>
              </a:pathLst>
            </a:custGeom>
            <a:solidFill>
              <a:srgbClr val="9AC97B"/>
            </a:solidFill>
          </p:spPr>
        </p:sp>
        <p:sp>
          <p:nvSpPr>
            <p:cNvPr id="20" name="TextBox 20"/>
            <p:cNvSpPr txBox="1"/>
            <p:nvPr/>
          </p:nvSpPr>
          <p:spPr>
            <a:xfrm>
              <a:off x="0" y="-9525"/>
              <a:ext cx="762915" cy="157653"/>
            </a:xfrm>
            <a:prstGeom prst="rect">
              <a:avLst/>
            </a:prstGeom>
          </p:spPr>
          <p:txBody>
            <a:bodyPr lIns="50800" tIns="50800" rIns="50800" bIns="50800" rtlCol="0" anchor="ctr"/>
            <a:lstStyle/>
            <a:p>
              <a:pPr algn="ctr">
                <a:lnSpc>
                  <a:spcPts val="2976"/>
                </a:lnSpc>
              </a:pPr>
              <a:r>
                <a:rPr lang="en-US" sz="2480" spc="-98">
                  <a:solidFill>
                    <a:srgbClr val="002E5A"/>
                  </a:solidFill>
                  <a:latin typeface="Arial 2"/>
                </a:rPr>
                <a:t>Likelihood</a:t>
              </a:r>
            </a:p>
          </p:txBody>
        </p:sp>
      </p:grpSp>
      <p:grpSp>
        <p:nvGrpSpPr>
          <p:cNvPr id="21" name="Group 21"/>
          <p:cNvGrpSpPr/>
          <p:nvPr/>
        </p:nvGrpSpPr>
        <p:grpSpPr>
          <a:xfrm>
            <a:off x="9144000" y="9710823"/>
            <a:ext cx="9144000" cy="572824"/>
            <a:chOff x="0" y="0"/>
            <a:chExt cx="21473312" cy="1345192"/>
          </a:xfrm>
        </p:grpSpPr>
        <p:sp>
          <p:nvSpPr>
            <p:cNvPr id="22" name="Freeform 22"/>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3" name="TextBox 23"/>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4" name="Group 24"/>
          <p:cNvGrpSpPr/>
          <p:nvPr/>
        </p:nvGrpSpPr>
        <p:grpSpPr>
          <a:xfrm>
            <a:off x="0" y="9710823"/>
            <a:ext cx="9144000" cy="576177"/>
            <a:chOff x="0" y="0"/>
            <a:chExt cx="21473312" cy="1353065"/>
          </a:xfrm>
        </p:grpSpPr>
        <p:sp>
          <p:nvSpPr>
            <p:cNvPr id="25" name="Freeform 2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6" name="TextBox 2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4133" y="2452837"/>
            <a:ext cx="7822901" cy="6991936"/>
            <a:chOff x="0" y="0"/>
            <a:chExt cx="6084601" cy="5438282"/>
          </a:xfrm>
        </p:grpSpPr>
        <p:sp>
          <p:nvSpPr>
            <p:cNvPr id="3" name="Freeform 3"/>
            <p:cNvSpPr/>
            <p:nvPr/>
          </p:nvSpPr>
          <p:spPr>
            <a:xfrm>
              <a:off x="0" y="0"/>
              <a:ext cx="6084601" cy="5438282"/>
            </a:xfrm>
            <a:custGeom>
              <a:avLst/>
              <a:gdLst/>
              <a:ahLst/>
              <a:cxnLst/>
              <a:rect l="l" t="t" r="r" b="b"/>
              <a:pathLst>
                <a:path w="6084601" h="5438282">
                  <a:moveTo>
                    <a:pt x="5960141" y="5438282"/>
                  </a:moveTo>
                  <a:lnTo>
                    <a:pt x="124460" y="5438282"/>
                  </a:lnTo>
                  <a:cubicBezTo>
                    <a:pt x="55880" y="5438282"/>
                    <a:pt x="0" y="5382402"/>
                    <a:pt x="0" y="5313822"/>
                  </a:cubicBezTo>
                  <a:lnTo>
                    <a:pt x="0" y="124460"/>
                  </a:lnTo>
                  <a:cubicBezTo>
                    <a:pt x="0" y="55880"/>
                    <a:pt x="55880" y="0"/>
                    <a:pt x="124460" y="0"/>
                  </a:cubicBezTo>
                  <a:lnTo>
                    <a:pt x="5960141" y="0"/>
                  </a:lnTo>
                  <a:cubicBezTo>
                    <a:pt x="6028721" y="0"/>
                    <a:pt x="6084601" y="55880"/>
                    <a:pt x="6084601" y="124460"/>
                  </a:cubicBezTo>
                  <a:lnTo>
                    <a:pt x="6084601" y="5313822"/>
                  </a:lnTo>
                  <a:cubicBezTo>
                    <a:pt x="6084601" y="5382402"/>
                    <a:pt x="6028721" y="5438282"/>
                    <a:pt x="5960141" y="5438282"/>
                  </a:cubicBezTo>
                  <a:close/>
                </a:path>
              </a:pathLst>
            </a:custGeom>
            <a:solidFill>
              <a:srgbClr val="78CEFE"/>
            </a:solidFill>
          </p:spPr>
        </p:sp>
      </p:grpSp>
      <p:sp>
        <p:nvSpPr>
          <p:cNvPr id="4" name="Freeform 4"/>
          <p:cNvSpPr/>
          <p:nvPr/>
        </p:nvSpPr>
        <p:spPr>
          <a:xfrm>
            <a:off x="1773871" y="4480526"/>
            <a:ext cx="7281984" cy="4469724"/>
          </a:xfrm>
          <a:custGeom>
            <a:avLst/>
            <a:gdLst/>
            <a:ahLst/>
            <a:cxnLst/>
            <a:rect l="l" t="t" r="r" b="b"/>
            <a:pathLst>
              <a:path w="7281984" h="4469724">
                <a:moveTo>
                  <a:pt x="0" y="0"/>
                </a:moveTo>
                <a:lnTo>
                  <a:pt x="7281983" y="0"/>
                </a:lnTo>
                <a:lnTo>
                  <a:pt x="7281983" y="4469724"/>
                </a:lnTo>
                <a:lnTo>
                  <a:pt x="0" y="4469724"/>
                </a:lnTo>
                <a:lnTo>
                  <a:pt x="0" y="0"/>
                </a:lnTo>
                <a:close/>
              </a:path>
            </a:pathLst>
          </a:custGeom>
          <a:blipFill>
            <a:blip r:embed="rId3"/>
            <a:stretch>
              <a:fillRect b="-1725"/>
            </a:stretch>
          </a:blipFill>
        </p:spPr>
      </p:sp>
      <p:grpSp>
        <p:nvGrpSpPr>
          <p:cNvPr id="5" name="Group 5"/>
          <p:cNvGrpSpPr/>
          <p:nvPr/>
        </p:nvGrpSpPr>
        <p:grpSpPr>
          <a:xfrm>
            <a:off x="9635558" y="2452837"/>
            <a:ext cx="6785375" cy="6991936"/>
            <a:chOff x="0" y="0"/>
            <a:chExt cx="5277620" cy="5438282"/>
          </a:xfrm>
        </p:grpSpPr>
        <p:sp>
          <p:nvSpPr>
            <p:cNvPr id="6" name="Freeform 6"/>
            <p:cNvSpPr/>
            <p:nvPr/>
          </p:nvSpPr>
          <p:spPr>
            <a:xfrm>
              <a:off x="0" y="0"/>
              <a:ext cx="5277620" cy="5438282"/>
            </a:xfrm>
            <a:custGeom>
              <a:avLst/>
              <a:gdLst/>
              <a:ahLst/>
              <a:cxnLst/>
              <a:rect l="l" t="t" r="r" b="b"/>
              <a:pathLst>
                <a:path w="5277620" h="5438282">
                  <a:moveTo>
                    <a:pt x="5153160" y="5438282"/>
                  </a:moveTo>
                  <a:lnTo>
                    <a:pt x="124460" y="5438282"/>
                  </a:lnTo>
                  <a:cubicBezTo>
                    <a:pt x="55880" y="5438282"/>
                    <a:pt x="0" y="5382402"/>
                    <a:pt x="0" y="5313822"/>
                  </a:cubicBezTo>
                  <a:lnTo>
                    <a:pt x="0" y="124460"/>
                  </a:lnTo>
                  <a:cubicBezTo>
                    <a:pt x="0" y="55880"/>
                    <a:pt x="55880" y="0"/>
                    <a:pt x="124460" y="0"/>
                  </a:cubicBezTo>
                  <a:lnTo>
                    <a:pt x="5153160" y="0"/>
                  </a:lnTo>
                  <a:cubicBezTo>
                    <a:pt x="5221740" y="0"/>
                    <a:pt x="5277620" y="55880"/>
                    <a:pt x="5277620" y="124460"/>
                  </a:cubicBezTo>
                  <a:lnTo>
                    <a:pt x="5277620" y="5313822"/>
                  </a:lnTo>
                  <a:cubicBezTo>
                    <a:pt x="5277620" y="5382402"/>
                    <a:pt x="5221740" y="5438282"/>
                    <a:pt x="5153160" y="5438282"/>
                  </a:cubicBezTo>
                  <a:close/>
                </a:path>
              </a:pathLst>
            </a:custGeom>
            <a:solidFill>
              <a:srgbClr val="78CEFE"/>
            </a:solidFill>
          </p:spPr>
        </p:sp>
      </p:grpSp>
      <p:sp>
        <p:nvSpPr>
          <p:cNvPr id="7" name="Freeform 7"/>
          <p:cNvSpPr/>
          <p:nvPr/>
        </p:nvSpPr>
        <p:spPr>
          <a:xfrm>
            <a:off x="9862076" y="2708554"/>
            <a:ext cx="3836191" cy="4793623"/>
          </a:xfrm>
          <a:custGeom>
            <a:avLst/>
            <a:gdLst/>
            <a:ahLst/>
            <a:cxnLst/>
            <a:rect l="l" t="t" r="r" b="b"/>
            <a:pathLst>
              <a:path w="3836191" h="4793623">
                <a:moveTo>
                  <a:pt x="0" y="0"/>
                </a:moveTo>
                <a:lnTo>
                  <a:pt x="3836191" y="0"/>
                </a:lnTo>
                <a:lnTo>
                  <a:pt x="3836191" y="4793623"/>
                </a:lnTo>
                <a:lnTo>
                  <a:pt x="0" y="4793623"/>
                </a:lnTo>
                <a:lnTo>
                  <a:pt x="0" y="0"/>
                </a:lnTo>
                <a:close/>
              </a:path>
            </a:pathLst>
          </a:custGeom>
          <a:blipFill>
            <a:blip r:embed="rId4"/>
            <a:stretch>
              <a:fillRect/>
            </a:stretch>
          </a:blipFill>
        </p:spPr>
      </p:sp>
      <p:sp>
        <p:nvSpPr>
          <p:cNvPr id="8" name="Freeform 8"/>
          <p:cNvSpPr/>
          <p:nvPr/>
        </p:nvSpPr>
        <p:spPr>
          <a:xfrm>
            <a:off x="7488111" y="2708554"/>
            <a:ext cx="1567743" cy="1567743"/>
          </a:xfrm>
          <a:custGeom>
            <a:avLst/>
            <a:gdLst/>
            <a:ahLst/>
            <a:cxnLst/>
            <a:rect l="l" t="t" r="r" b="b"/>
            <a:pathLst>
              <a:path w="1567743" h="1567743">
                <a:moveTo>
                  <a:pt x="0" y="0"/>
                </a:moveTo>
                <a:lnTo>
                  <a:pt x="1567743" y="0"/>
                </a:lnTo>
                <a:lnTo>
                  <a:pt x="1567743" y="1567744"/>
                </a:lnTo>
                <a:lnTo>
                  <a:pt x="0" y="1567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164870" y="5637433"/>
            <a:ext cx="1864744" cy="1864744"/>
          </a:xfrm>
          <a:custGeom>
            <a:avLst/>
            <a:gdLst/>
            <a:ahLst/>
            <a:cxnLst/>
            <a:rect l="l" t="t" r="r" b="b"/>
            <a:pathLst>
              <a:path w="1864744" h="1864744">
                <a:moveTo>
                  <a:pt x="0" y="0"/>
                </a:moveTo>
                <a:lnTo>
                  <a:pt x="1864744" y="0"/>
                </a:lnTo>
                <a:lnTo>
                  <a:pt x="1864744" y="1864744"/>
                </a:lnTo>
                <a:lnTo>
                  <a:pt x="0" y="18647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1028700" y="1114425"/>
            <a:ext cx="14482879" cy="677382"/>
          </a:xfrm>
          <a:prstGeom prst="rect">
            <a:avLst/>
          </a:prstGeom>
        </p:spPr>
        <p:txBody>
          <a:bodyPr lIns="0" tIns="0" rIns="0" bIns="0" rtlCol="0" anchor="t">
            <a:spAutoFit/>
          </a:bodyPr>
          <a:lstStyle/>
          <a:p>
            <a:pPr algn="l">
              <a:lnSpc>
                <a:spcPts val="4835"/>
              </a:lnSpc>
            </a:pPr>
            <a:r>
              <a:rPr lang="en-US" sz="5036">
                <a:solidFill>
                  <a:srgbClr val="464132"/>
                </a:solidFill>
                <a:latin typeface="Arial 2"/>
              </a:rPr>
              <a:t>Human rights Self- Assessment Tool for reference</a:t>
            </a:r>
          </a:p>
        </p:txBody>
      </p:sp>
      <p:sp>
        <p:nvSpPr>
          <p:cNvPr id="11" name="TextBox 11"/>
          <p:cNvSpPr txBox="1"/>
          <p:nvPr/>
        </p:nvSpPr>
        <p:spPr>
          <a:xfrm>
            <a:off x="1773871" y="3482901"/>
            <a:ext cx="5655749" cy="768482"/>
          </a:xfrm>
          <a:prstGeom prst="rect">
            <a:avLst/>
          </a:prstGeom>
        </p:spPr>
        <p:txBody>
          <a:bodyPr lIns="0" tIns="0" rIns="0" bIns="0" rtlCol="0" anchor="t">
            <a:spAutoFit/>
          </a:bodyPr>
          <a:lstStyle/>
          <a:p>
            <a:pPr algn="l">
              <a:lnSpc>
                <a:spcPts val="2836"/>
              </a:lnSpc>
            </a:pPr>
            <a:r>
              <a:rPr lang="en-US" sz="2364">
                <a:solidFill>
                  <a:srgbClr val="2E2B21"/>
                </a:solidFill>
                <a:latin typeface="Arial 2"/>
              </a:rPr>
              <a:t>Link:</a:t>
            </a:r>
          </a:p>
          <a:p>
            <a:pPr algn="l">
              <a:lnSpc>
                <a:spcPts val="3152"/>
              </a:lnSpc>
            </a:pPr>
            <a:r>
              <a:rPr lang="en-US" sz="2626">
                <a:solidFill>
                  <a:srgbClr val="2E2B21"/>
                </a:solidFill>
                <a:latin typeface="Arial 2 Bold"/>
              </a:rPr>
              <a:t>https://form.hrdd-assessment.org</a:t>
            </a:r>
            <a:r>
              <a:rPr lang="en-US" sz="2626">
                <a:solidFill>
                  <a:srgbClr val="2E2B21"/>
                </a:solidFill>
                <a:latin typeface="Arial 2"/>
              </a:rPr>
              <a:t>/</a:t>
            </a:r>
          </a:p>
        </p:txBody>
      </p:sp>
      <p:sp>
        <p:nvSpPr>
          <p:cNvPr id="12" name="TextBox 12"/>
          <p:cNvSpPr txBox="1"/>
          <p:nvPr/>
        </p:nvSpPr>
        <p:spPr>
          <a:xfrm>
            <a:off x="9862076" y="7663751"/>
            <a:ext cx="6167538" cy="1444038"/>
          </a:xfrm>
          <a:prstGeom prst="rect">
            <a:avLst/>
          </a:prstGeom>
        </p:spPr>
        <p:txBody>
          <a:bodyPr lIns="0" tIns="0" rIns="0" bIns="0" rtlCol="0" anchor="t">
            <a:spAutoFit/>
          </a:bodyPr>
          <a:lstStyle/>
          <a:p>
            <a:pPr algn="l">
              <a:lnSpc>
                <a:spcPts val="2836"/>
              </a:lnSpc>
            </a:pPr>
            <a:r>
              <a:rPr lang="en-US" sz="2364">
                <a:solidFill>
                  <a:srgbClr val="2E2B21"/>
                </a:solidFill>
                <a:latin typeface="Arial 2"/>
              </a:rPr>
              <a:t>Link:</a:t>
            </a:r>
          </a:p>
          <a:p>
            <a:pPr algn="l">
              <a:lnSpc>
                <a:spcPts val="2836"/>
              </a:lnSpc>
            </a:pPr>
            <a:r>
              <a:rPr lang="en-US" sz="2364" u="sng">
                <a:solidFill>
                  <a:srgbClr val="2E2B21"/>
                </a:solidFill>
                <a:latin typeface="Arial 2 Bold"/>
                <a:hlinkClick r:id="rId9" tooltip="https://www.undp.org/publications/human-rights-due-diligence-and-covid-19-rapid-self-assessment-business"/>
              </a:rPr>
              <a:t>Human Rights Due Diligence and COVID-19: Rapid Self-Assessment for Business | United Nations Development Programme (undp.org</a:t>
            </a:r>
            <a:r>
              <a:rPr lang="en-US" sz="2364" u="sng">
                <a:solidFill>
                  <a:srgbClr val="2E2B21"/>
                </a:solidFill>
                <a:latin typeface="Arial 2"/>
                <a:hlinkClick r:id="rId9" tooltip="https://www.undp.org/publications/human-rights-due-diligence-and-covid-19-rapid-self-assessment-business"/>
              </a:rPr>
              <a:t>)</a:t>
            </a:r>
          </a:p>
        </p:txBody>
      </p:sp>
      <p:grpSp>
        <p:nvGrpSpPr>
          <p:cNvPr id="13" name="Group 13"/>
          <p:cNvGrpSpPr/>
          <p:nvPr/>
        </p:nvGrpSpPr>
        <p:grpSpPr>
          <a:xfrm>
            <a:off x="9144000" y="9710823"/>
            <a:ext cx="9144000" cy="572824"/>
            <a:chOff x="0" y="0"/>
            <a:chExt cx="21473312" cy="1345192"/>
          </a:xfrm>
        </p:grpSpPr>
        <p:sp>
          <p:nvSpPr>
            <p:cNvPr id="14" name="Freeform 1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5" name="TextBox 1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6" name="Group 16"/>
          <p:cNvGrpSpPr/>
          <p:nvPr/>
        </p:nvGrpSpPr>
        <p:grpSpPr>
          <a:xfrm>
            <a:off x="0" y="9710823"/>
            <a:ext cx="9144000" cy="576177"/>
            <a:chOff x="0" y="0"/>
            <a:chExt cx="21473312" cy="1353065"/>
          </a:xfrm>
        </p:grpSpPr>
        <p:sp>
          <p:nvSpPr>
            <p:cNvPr id="17" name="Freeform 17"/>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8" name="TextBox 18"/>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123950"/>
            <a:ext cx="9277405" cy="726567"/>
          </a:xfrm>
          <a:prstGeom prst="rect">
            <a:avLst/>
          </a:prstGeom>
        </p:spPr>
        <p:txBody>
          <a:bodyPr lIns="0" tIns="0" rIns="0" bIns="0" rtlCol="0" anchor="t">
            <a:spAutoFit/>
          </a:bodyPr>
          <a:lstStyle/>
          <a:p>
            <a:pPr algn="l">
              <a:lnSpc>
                <a:spcPts val="5184"/>
              </a:lnSpc>
            </a:pPr>
            <a:r>
              <a:rPr lang="en-US" sz="5400">
                <a:solidFill>
                  <a:srgbClr val="183D6B"/>
                </a:solidFill>
                <a:latin typeface="Arial 2"/>
              </a:rPr>
              <a:t>THE CHANGE OF NIKE</a:t>
            </a:r>
          </a:p>
        </p:txBody>
      </p:sp>
      <p:sp>
        <p:nvSpPr>
          <p:cNvPr id="3" name="Freeform 3"/>
          <p:cNvSpPr/>
          <p:nvPr/>
        </p:nvSpPr>
        <p:spPr>
          <a:xfrm>
            <a:off x="1028700" y="4623763"/>
            <a:ext cx="5697366" cy="3802992"/>
          </a:xfrm>
          <a:custGeom>
            <a:avLst/>
            <a:gdLst/>
            <a:ahLst/>
            <a:cxnLst/>
            <a:rect l="l" t="t" r="r" b="b"/>
            <a:pathLst>
              <a:path w="5697366" h="3802992">
                <a:moveTo>
                  <a:pt x="0" y="0"/>
                </a:moveTo>
                <a:lnTo>
                  <a:pt x="5697366" y="0"/>
                </a:lnTo>
                <a:lnTo>
                  <a:pt x="5697366" y="3802992"/>
                </a:lnTo>
                <a:lnTo>
                  <a:pt x="0" y="3802992"/>
                </a:lnTo>
                <a:lnTo>
                  <a:pt x="0" y="0"/>
                </a:lnTo>
                <a:close/>
              </a:path>
            </a:pathLst>
          </a:custGeom>
          <a:blipFill>
            <a:blip r:embed="rId2"/>
            <a:stretch>
              <a:fillRect t="-55" b="-55"/>
            </a:stretch>
          </a:blipFill>
        </p:spPr>
      </p:sp>
      <p:sp>
        <p:nvSpPr>
          <p:cNvPr id="4" name="Freeform 4"/>
          <p:cNvSpPr/>
          <p:nvPr/>
        </p:nvSpPr>
        <p:spPr>
          <a:xfrm>
            <a:off x="7240416" y="3671360"/>
            <a:ext cx="4598617" cy="4755395"/>
          </a:xfrm>
          <a:custGeom>
            <a:avLst/>
            <a:gdLst/>
            <a:ahLst/>
            <a:cxnLst/>
            <a:rect l="l" t="t" r="r" b="b"/>
            <a:pathLst>
              <a:path w="4598617" h="4755395">
                <a:moveTo>
                  <a:pt x="0" y="0"/>
                </a:moveTo>
                <a:lnTo>
                  <a:pt x="4598618" y="0"/>
                </a:lnTo>
                <a:lnTo>
                  <a:pt x="4598618" y="4755395"/>
                </a:lnTo>
                <a:lnTo>
                  <a:pt x="0" y="4755395"/>
                </a:lnTo>
                <a:lnTo>
                  <a:pt x="0" y="0"/>
                </a:lnTo>
                <a:close/>
              </a:path>
            </a:pathLst>
          </a:custGeom>
          <a:blipFill>
            <a:blip r:embed="rId3"/>
            <a:stretch>
              <a:fillRect r="-9490" b="-5880"/>
            </a:stretch>
          </a:blipFill>
        </p:spPr>
      </p:sp>
      <p:sp>
        <p:nvSpPr>
          <p:cNvPr id="5" name="Freeform 5"/>
          <p:cNvSpPr/>
          <p:nvPr/>
        </p:nvSpPr>
        <p:spPr>
          <a:xfrm>
            <a:off x="12353384" y="2677708"/>
            <a:ext cx="5345131" cy="5749047"/>
          </a:xfrm>
          <a:custGeom>
            <a:avLst/>
            <a:gdLst/>
            <a:ahLst/>
            <a:cxnLst/>
            <a:rect l="l" t="t" r="r" b="b"/>
            <a:pathLst>
              <a:path w="5345131" h="5749047">
                <a:moveTo>
                  <a:pt x="0" y="0"/>
                </a:moveTo>
                <a:lnTo>
                  <a:pt x="5345131" y="0"/>
                </a:lnTo>
                <a:lnTo>
                  <a:pt x="5345131" y="5749047"/>
                </a:lnTo>
                <a:lnTo>
                  <a:pt x="0" y="5749047"/>
                </a:lnTo>
                <a:lnTo>
                  <a:pt x="0" y="0"/>
                </a:lnTo>
                <a:close/>
              </a:path>
            </a:pathLst>
          </a:custGeom>
          <a:blipFill>
            <a:blip r:embed="rId4"/>
            <a:stretch>
              <a:fillRect b="-16217"/>
            </a:stretch>
          </a:blipFill>
        </p:spPr>
      </p:sp>
      <p:grpSp>
        <p:nvGrpSpPr>
          <p:cNvPr id="6" name="Group 6"/>
          <p:cNvGrpSpPr/>
          <p:nvPr/>
        </p:nvGrpSpPr>
        <p:grpSpPr>
          <a:xfrm>
            <a:off x="9144000" y="9710823"/>
            <a:ext cx="9144000" cy="572824"/>
            <a:chOff x="0" y="0"/>
            <a:chExt cx="21473312" cy="1345192"/>
          </a:xfrm>
        </p:grpSpPr>
        <p:sp>
          <p:nvSpPr>
            <p:cNvPr id="7" name="Freeform 7"/>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8" name="TextBox 8"/>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9" name="Group 9"/>
          <p:cNvGrpSpPr/>
          <p:nvPr/>
        </p:nvGrpSpPr>
        <p:grpSpPr>
          <a:xfrm>
            <a:off x="0" y="9710823"/>
            <a:ext cx="9144000" cy="576177"/>
            <a:chOff x="0" y="0"/>
            <a:chExt cx="21473312" cy="1353065"/>
          </a:xfrm>
        </p:grpSpPr>
        <p:sp>
          <p:nvSpPr>
            <p:cNvPr id="10" name="Freeform 10"/>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1" name="TextBox 11"/>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01315" y="4210171"/>
            <a:ext cx="7317879" cy="1847607"/>
          </a:xfrm>
          <a:prstGeom prst="rect">
            <a:avLst/>
          </a:prstGeom>
        </p:spPr>
        <p:txBody>
          <a:bodyPr lIns="0" tIns="0" rIns="0" bIns="0" rtlCol="0" anchor="t">
            <a:spAutoFit/>
          </a:bodyPr>
          <a:lstStyle/>
          <a:p>
            <a:pPr algn="ctr">
              <a:lnSpc>
                <a:spcPts val="4883"/>
              </a:lnSpc>
              <a:spcBef>
                <a:spcPct val="0"/>
              </a:spcBef>
            </a:pPr>
            <a:r>
              <a:rPr lang="en-US" sz="4069" spc="-162">
                <a:solidFill>
                  <a:srgbClr val="002E5A"/>
                </a:solidFill>
                <a:latin typeface="Arial 2"/>
              </a:rPr>
              <a:t>Analyze possible human rights risks of stakeholders along the value chain and prioritizing</a:t>
            </a:r>
          </a:p>
        </p:txBody>
      </p:sp>
      <p:sp>
        <p:nvSpPr>
          <p:cNvPr id="3" name="Freeform 3"/>
          <p:cNvSpPr/>
          <p:nvPr/>
        </p:nvSpPr>
        <p:spPr>
          <a:xfrm>
            <a:off x="11310881" y="2757297"/>
            <a:ext cx="6257215" cy="6501003"/>
          </a:xfrm>
          <a:custGeom>
            <a:avLst/>
            <a:gdLst/>
            <a:ahLst/>
            <a:cxnLst/>
            <a:rect l="l" t="t" r="r" b="b"/>
            <a:pathLst>
              <a:path w="6257215" h="6501003">
                <a:moveTo>
                  <a:pt x="0" y="0"/>
                </a:moveTo>
                <a:lnTo>
                  <a:pt x="6257215" y="0"/>
                </a:lnTo>
                <a:lnTo>
                  <a:pt x="6257215" y="6501003"/>
                </a:lnTo>
                <a:lnTo>
                  <a:pt x="0" y="6501003"/>
                </a:lnTo>
                <a:lnTo>
                  <a:pt x="0" y="0"/>
                </a:lnTo>
                <a:close/>
              </a:path>
            </a:pathLst>
          </a:custGeom>
          <a:blipFill>
            <a:blip r:embed="rId3"/>
            <a:stretch>
              <a:fillRect/>
            </a:stretch>
          </a:blipFill>
        </p:spPr>
      </p:sp>
      <p:sp>
        <p:nvSpPr>
          <p:cNvPr id="4" name="Freeform 4"/>
          <p:cNvSpPr/>
          <p:nvPr/>
        </p:nvSpPr>
        <p:spPr>
          <a:xfrm>
            <a:off x="1306248" y="487924"/>
            <a:ext cx="1998030" cy="1998030"/>
          </a:xfrm>
          <a:custGeom>
            <a:avLst/>
            <a:gdLst/>
            <a:ahLst/>
            <a:cxnLst/>
            <a:rect l="l" t="t" r="r" b="b"/>
            <a:pathLst>
              <a:path w="1998030" h="1998030">
                <a:moveTo>
                  <a:pt x="0" y="0"/>
                </a:moveTo>
                <a:lnTo>
                  <a:pt x="1998030" y="0"/>
                </a:lnTo>
                <a:lnTo>
                  <a:pt x="1998030" y="1998031"/>
                </a:lnTo>
                <a:lnTo>
                  <a:pt x="0" y="1998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3782885" y="1039264"/>
            <a:ext cx="10656604" cy="1019175"/>
          </a:xfrm>
          <a:prstGeom prst="rect">
            <a:avLst/>
          </a:prstGeom>
        </p:spPr>
        <p:txBody>
          <a:bodyPr lIns="0" tIns="0" rIns="0" bIns="0" rtlCol="0" anchor="t">
            <a:spAutoFit/>
          </a:bodyPr>
          <a:lstStyle/>
          <a:p>
            <a:pPr algn="l">
              <a:lnSpc>
                <a:spcPts val="7200"/>
              </a:lnSpc>
            </a:pPr>
            <a:r>
              <a:rPr lang="en-US" sz="7500">
                <a:solidFill>
                  <a:srgbClr val="193C6A"/>
                </a:solidFill>
                <a:latin typeface="Arial 2"/>
              </a:rPr>
              <a:t>GROUP ACTIVITY 1</a:t>
            </a:r>
          </a:p>
        </p:txBody>
      </p:sp>
      <p:grpSp>
        <p:nvGrpSpPr>
          <p:cNvPr id="6" name="Group 6"/>
          <p:cNvGrpSpPr/>
          <p:nvPr/>
        </p:nvGrpSpPr>
        <p:grpSpPr>
          <a:xfrm>
            <a:off x="9144000" y="9710823"/>
            <a:ext cx="9144000" cy="572824"/>
            <a:chOff x="0" y="0"/>
            <a:chExt cx="21473312" cy="1345192"/>
          </a:xfrm>
        </p:grpSpPr>
        <p:sp>
          <p:nvSpPr>
            <p:cNvPr id="7" name="Freeform 7"/>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8" name="TextBox 8"/>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9" name="Group 9"/>
          <p:cNvGrpSpPr/>
          <p:nvPr/>
        </p:nvGrpSpPr>
        <p:grpSpPr>
          <a:xfrm>
            <a:off x="0" y="9710823"/>
            <a:ext cx="9144000" cy="576177"/>
            <a:chOff x="0" y="0"/>
            <a:chExt cx="21473312" cy="1353065"/>
          </a:xfrm>
        </p:grpSpPr>
        <p:sp>
          <p:nvSpPr>
            <p:cNvPr id="10" name="Freeform 10"/>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1" name="TextBox 11"/>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865" y="248926"/>
            <a:ext cx="6818425" cy="9761936"/>
          </a:xfrm>
          <a:custGeom>
            <a:avLst/>
            <a:gdLst/>
            <a:ahLst/>
            <a:cxnLst/>
            <a:rect l="l" t="t" r="r" b="b"/>
            <a:pathLst>
              <a:path w="6818425" h="9761936">
                <a:moveTo>
                  <a:pt x="0" y="0"/>
                </a:moveTo>
                <a:lnTo>
                  <a:pt x="6818425" y="0"/>
                </a:lnTo>
                <a:lnTo>
                  <a:pt x="6818425" y="9761937"/>
                </a:lnTo>
                <a:lnTo>
                  <a:pt x="0" y="9761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7453726" y="3676720"/>
            <a:ext cx="9805040" cy="3139609"/>
          </a:xfrm>
          <a:prstGeom prst="rect">
            <a:avLst/>
          </a:prstGeom>
        </p:spPr>
        <p:txBody>
          <a:bodyPr lIns="0" tIns="0" rIns="0" bIns="0" rtlCol="0" anchor="t">
            <a:spAutoFit/>
          </a:bodyPr>
          <a:lstStyle/>
          <a:p>
            <a:pPr marL="0" lvl="0" indent="0" algn="l">
              <a:lnSpc>
                <a:spcPts val="8032"/>
              </a:lnSpc>
              <a:spcBef>
                <a:spcPct val="0"/>
              </a:spcBef>
            </a:pPr>
            <a:r>
              <a:rPr lang="en-US" sz="8032" spc="-208">
                <a:solidFill>
                  <a:srgbClr val="155997"/>
                </a:solidFill>
                <a:latin typeface="Arial 3 Bold"/>
              </a:rPr>
              <a:t>INTEGRATING AND ACTING ON FINDINGS</a:t>
            </a:r>
          </a:p>
        </p:txBody>
      </p:sp>
      <p:sp>
        <p:nvSpPr>
          <p:cNvPr id="4" name="TextBox 4"/>
          <p:cNvSpPr txBox="1"/>
          <p:nvPr/>
        </p:nvSpPr>
        <p:spPr>
          <a:xfrm>
            <a:off x="7453726" y="2452635"/>
            <a:ext cx="9805040" cy="1099996"/>
          </a:xfrm>
          <a:prstGeom prst="rect">
            <a:avLst/>
          </a:prstGeom>
        </p:spPr>
        <p:txBody>
          <a:bodyPr lIns="0" tIns="0" rIns="0" bIns="0" rtlCol="0" anchor="t">
            <a:spAutoFit/>
          </a:bodyPr>
          <a:lstStyle/>
          <a:p>
            <a:pPr marL="0" lvl="0" indent="0" algn="l">
              <a:lnSpc>
                <a:spcPts val="8032"/>
              </a:lnSpc>
              <a:spcBef>
                <a:spcPct val="0"/>
              </a:spcBef>
            </a:pPr>
            <a:r>
              <a:rPr lang="en-US" sz="8032" spc="-208">
                <a:solidFill>
                  <a:srgbClr val="155997"/>
                </a:solidFill>
                <a:latin typeface="Arial 3"/>
              </a:rPr>
              <a:t>Part 3.2</a:t>
            </a:r>
          </a:p>
        </p:txBody>
      </p:sp>
      <p:sp>
        <p:nvSpPr>
          <p:cNvPr id="5" name="AutoShape 5"/>
          <p:cNvSpPr/>
          <p:nvPr/>
        </p:nvSpPr>
        <p:spPr>
          <a:xfrm flipV="1">
            <a:off x="7453885" y="7836136"/>
            <a:ext cx="9805069" cy="79194"/>
          </a:xfrm>
          <a:prstGeom prst="line">
            <a:avLst/>
          </a:prstGeom>
          <a:ln w="85725" cap="rnd">
            <a:solidFill>
              <a:srgbClr val="9AC97B"/>
            </a:solidFill>
            <a:prstDash val="solid"/>
            <a:headEnd type="none" w="sm" len="sm"/>
            <a:tailEnd type="none" w="sm" len="sm"/>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943829" y="2985031"/>
            <a:ext cx="15315471" cy="3445201"/>
          </a:xfrm>
          <a:prstGeom prst="rect">
            <a:avLst/>
          </a:prstGeom>
        </p:spPr>
        <p:txBody>
          <a:bodyPr lIns="0" tIns="0" rIns="0" bIns="0" rtlCol="0" anchor="t">
            <a:spAutoFit/>
          </a:bodyPr>
          <a:lstStyle/>
          <a:p>
            <a:pPr>
              <a:lnSpc>
                <a:spcPts val="6720"/>
              </a:lnSpc>
            </a:pPr>
            <a:r>
              <a:rPr lang="en-US" sz="6223">
                <a:solidFill>
                  <a:srgbClr val="193C6A"/>
                </a:solidFill>
                <a:latin typeface="Arial 2"/>
              </a:rPr>
              <a:t>3.2.1 The involvement of business in adverse human rights impacts and corresponding actions</a:t>
            </a:r>
          </a:p>
          <a:p>
            <a:pPr algn="l">
              <a:lnSpc>
                <a:spcPts val="6720"/>
              </a:lnSpc>
            </a:pPr>
            <a:endParaRPr lang="en-US" sz="6223">
              <a:solidFill>
                <a:srgbClr val="193C6A"/>
              </a:solidFill>
              <a:latin typeface="Arial 2"/>
            </a:endParaRPr>
          </a:p>
        </p:txBody>
      </p:sp>
      <p:sp>
        <p:nvSpPr>
          <p:cNvPr id="3" name="TextBox 3"/>
          <p:cNvSpPr txBox="1"/>
          <p:nvPr/>
        </p:nvSpPr>
        <p:spPr>
          <a:xfrm>
            <a:off x="1943829" y="6155493"/>
            <a:ext cx="15315471" cy="1746413"/>
          </a:xfrm>
          <a:prstGeom prst="rect">
            <a:avLst/>
          </a:prstGeom>
        </p:spPr>
        <p:txBody>
          <a:bodyPr lIns="0" tIns="0" rIns="0" bIns="0" rtlCol="0" anchor="t">
            <a:spAutoFit/>
          </a:bodyPr>
          <a:lstStyle/>
          <a:p>
            <a:pPr>
              <a:lnSpc>
                <a:spcPts val="6720"/>
              </a:lnSpc>
            </a:pPr>
            <a:r>
              <a:rPr lang="en-US" sz="6223">
                <a:solidFill>
                  <a:srgbClr val="193C6A"/>
                </a:solidFill>
                <a:latin typeface="Arial 2"/>
              </a:rPr>
              <a:t>3.2.2 Alternative actions </a:t>
            </a:r>
          </a:p>
          <a:p>
            <a:pPr algn="l">
              <a:lnSpc>
                <a:spcPts val="6720"/>
              </a:lnSpc>
            </a:pPr>
            <a:endParaRPr lang="en-US" sz="6223">
              <a:solidFill>
                <a:srgbClr val="193C6A"/>
              </a:solidFill>
              <a:latin typeface="Arial 2"/>
            </a:endParaRPr>
          </a:p>
        </p:txBody>
      </p:sp>
      <p:grpSp>
        <p:nvGrpSpPr>
          <p:cNvPr id="4" name="Group 4"/>
          <p:cNvGrpSpPr/>
          <p:nvPr/>
        </p:nvGrpSpPr>
        <p:grpSpPr>
          <a:xfrm>
            <a:off x="9144000" y="9710823"/>
            <a:ext cx="9144000" cy="572824"/>
            <a:chOff x="0" y="0"/>
            <a:chExt cx="21473312" cy="1345192"/>
          </a:xfrm>
        </p:grpSpPr>
        <p:sp>
          <p:nvSpPr>
            <p:cNvPr id="5" name="Freeform 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6" name="TextBox 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7" name="Group 7"/>
          <p:cNvGrpSpPr/>
          <p:nvPr/>
        </p:nvGrpSpPr>
        <p:grpSpPr>
          <a:xfrm>
            <a:off x="0" y="9710823"/>
            <a:ext cx="9144000" cy="576177"/>
            <a:chOff x="0" y="0"/>
            <a:chExt cx="21473312" cy="1353065"/>
          </a:xfrm>
        </p:grpSpPr>
        <p:sp>
          <p:nvSpPr>
            <p:cNvPr id="8" name="Freeform 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9" name="TextBox 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529402" cy="10000588"/>
            <a:chOff x="0" y="0"/>
            <a:chExt cx="1719678" cy="2633900"/>
          </a:xfrm>
        </p:grpSpPr>
        <p:sp>
          <p:nvSpPr>
            <p:cNvPr id="3" name="Freeform 3"/>
            <p:cNvSpPr/>
            <p:nvPr/>
          </p:nvSpPr>
          <p:spPr>
            <a:xfrm>
              <a:off x="0" y="0"/>
              <a:ext cx="1719678" cy="2633900"/>
            </a:xfrm>
            <a:custGeom>
              <a:avLst/>
              <a:gdLst/>
              <a:ahLst/>
              <a:cxnLst/>
              <a:rect l="l" t="t" r="r" b="b"/>
              <a:pathLst>
                <a:path w="1719678" h="2633900">
                  <a:moveTo>
                    <a:pt x="60471" y="0"/>
                  </a:moveTo>
                  <a:lnTo>
                    <a:pt x="1659207" y="0"/>
                  </a:lnTo>
                  <a:cubicBezTo>
                    <a:pt x="1692604" y="0"/>
                    <a:pt x="1719678" y="27074"/>
                    <a:pt x="1719678" y="60471"/>
                  </a:cubicBezTo>
                  <a:lnTo>
                    <a:pt x="1719678" y="2573429"/>
                  </a:lnTo>
                  <a:cubicBezTo>
                    <a:pt x="1719678" y="2606826"/>
                    <a:pt x="1692604" y="2633900"/>
                    <a:pt x="1659207" y="2633900"/>
                  </a:cubicBezTo>
                  <a:lnTo>
                    <a:pt x="60471" y="2633900"/>
                  </a:lnTo>
                  <a:cubicBezTo>
                    <a:pt x="27074" y="2633900"/>
                    <a:pt x="0" y="2606826"/>
                    <a:pt x="0" y="2573429"/>
                  </a:cubicBezTo>
                  <a:lnTo>
                    <a:pt x="0" y="60471"/>
                  </a:lnTo>
                  <a:cubicBezTo>
                    <a:pt x="0" y="27074"/>
                    <a:pt x="27074" y="0"/>
                    <a:pt x="60471" y="0"/>
                  </a:cubicBezTo>
                  <a:close/>
                </a:path>
              </a:pathLst>
            </a:custGeom>
            <a:solidFill>
              <a:srgbClr val="00A7E2"/>
            </a:solidFill>
          </p:spPr>
        </p:sp>
        <p:sp>
          <p:nvSpPr>
            <p:cNvPr id="4" name="TextBox 4"/>
            <p:cNvSpPr txBox="1"/>
            <p:nvPr/>
          </p:nvSpPr>
          <p:spPr>
            <a:xfrm>
              <a:off x="0" y="-9525"/>
              <a:ext cx="1719678" cy="2643425"/>
            </a:xfrm>
            <a:prstGeom prst="rect">
              <a:avLst/>
            </a:prstGeom>
          </p:spPr>
          <p:txBody>
            <a:bodyPr lIns="50800" tIns="50800" rIns="50800" bIns="50800" rtlCol="0" anchor="ctr"/>
            <a:lstStyle/>
            <a:p>
              <a:pPr algn="ctr">
                <a:lnSpc>
                  <a:spcPts val="2976"/>
                </a:lnSpc>
              </a:pPr>
              <a:endParaRPr/>
            </a:p>
          </p:txBody>
        </p:sp>
      </p:grpSp>
      <p:sp>
        <p:nvSpPr>
          <p:cNvPr id="5" name="TextBox 5"/>
          <p:cNvSpPr txBox="1"/>
          <p:nvPr/>
        </p:nvSpPr>
        <p:spPr>
          <a:xfrm>
            <a:off x="7893607" y="2721152"/>
            <a:ext cx="9129354" cy="1831467"/>
          </a:xfrm>
          <a:prstGeom prst="rect">
            <a:avLst/>
          </a:prstGeom>
        </p:spPr>
        <p:txBody>
          <a:bodyPr lIns="0" tIns="0" rIns="0" bIns="0" rtlCol="0" anchor="t">
            <a:spAutoFit/>
          </a:bodyPr>
          <a:lstStyle/>
          <a:p>
            <a:pPr algn="ctr">
              <a:lnSpc>
                <a:spcPts val="3564"/>
              </a:lnSpc>
            </a:pPr>
            <a:r>
              <a:rPr lang="en-US" sz="3300">
                <a:solidFill>
                  <a:srgbClr val="193C6A"/>
                </a:solidFill>
                <a:latin typeface="Arial 2"/>
              </a:rPr>
              <a:t>Action will vary depending on whether the business directly causes or contributes to these adverse impacts</a:t>
            </a:r>
          </a:p>
          <a:p>
            <a:pPr algn="ctr">
              <a:lnSpc>
                <a:spcPts val="3564"/>
              </a:lnSpc>
            </a:pPr>
            <a:endParaRPr lang="en-US" sz="3300">
              <a:solidFill>
                <a:srgbClr val="193C6A"/>
              </a:solidFill>
              <a:latin typeface="Arial 2"/>
            </a:endParaRPr>
          </a:p>
        </p:txBody>
      </p:sp>
      <p:grpSp>
        <p:nvGrpSpPr>
          <p:cNvPr id="6" name="Group 6"/>
          <p:cNvGrpSpPr/>
          <p:nvPr/>
        </p:nvGrpSpPr>
        <p:grpSpPr>
          <a:xfrm>
            <a:off x="7062001" y="6712948"/>
            <a:ext cx="3416025" cy="1708012"/>
            <a:chOff x="0" y="0"/>
            <a:chExt cx="812800" cy="406400"/>
          </a:xfrm>
        </p:grpSpPr>
        <p:sp>
          <p:nvSpPr>
            <p:cNvPr id="7" name="Freeform 7"/>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8" name="TextBox 8"/>
            <p:cNvSpPr txBox="1"/>
            <p:nvPr/>
          </p:nvSpPr>
          <p:spPr>
            <a:xfrm>
              <a:off x="0" y="-9525"/>
              <a:ext cx="812800" cy="415925"/>
            </a:xfrm>
            <a:prstGeom prst="rect">
              <a:avLst/>
            </a:prstGeom>
          </p:spPr>
          <p:txBody>
            <a:bodyPr lIns="50800" tIns="50800" rIns="50800" bIns="50800" rtlCol="0" anchor="ctr"/>
            <a:lstStyle/>
            <a:p>
              <a:pPr algn="ctr">
                <a:lnSpc>
                  <a:spcPts val="2976"/>
                </a:lnSpc>
              </a:pPr>
              <a:r>
                <a:rPr lang="en-US" sz="2480" spc="-96">
                  <a:solidFill>
                    <a:srgbClr val="002E5A"/>
                  </a:solidFill>
                  <a:latin typeface="Arial 2"/>
                </a:rPr>
                <a:t>It causes violation</a:t>
              </a:r>
            </a:p>
            <a:p>
              <a:pPr marL="0" lvl="0" indent="0" algn="ctr">
                <a:lnSpc>
                  <a:spcPts val="2976"/>
                </a:lnSpc>
                <a:spcBef>
                  <a:spcPct val="0"/>
                </a:spcBef>
              </a:pPr>
              <a:endParaRPr lang="en-US" sz="2480" spc="-96">
                <a:solidFill>
                  <a:srgbClr val="002E5A"/>
                </a:solidFill>
                <a:latin typeface="Arial 2"/>
              </a:endParaRPr>
            </a:p>
          </p:txBody>
        </p:sp>
      </p:grpSp>
      <p:sp>
        <p:nvSpPr>
          <p:cNvPr id="9" name="TextBox 9"/>
          <p:cNvSpPr txBox="1"/>
          <p:nvPr/>
        </p:nvSpPr>
        <p:spPr>
          <a:xfrm>
            <a:off x="408763" y="1965587"/>
            <a:ext cx="5481417" cy="6382941"/>
          </a:xfrm>
          <a:prstGeom prst="rect">
            <a:avLst/>
          </a:prstGeom>
        </p:spPr>
        <p:txBody>
          <a:bodyPr lIns="0" tIns="0" rIns="0" bIns="0" rtlCol="0" anchor="t">
            <a:spAutoFit/>
          </a:bodyPr>
          <a:lstStyle/>
          <a:p>
            <a:pPr>
              <a:lnSpc>
                <a:spcPts val="6086"/>
              </a:lnSpc>
            </a:pPr>
            <a:r>
              <a:rPr lang="en-US" sz="4792" spc="47">
                <a:solidFill>
                  <a:srgbClr val="FFFFFF"/>
                </a:solidFill>
                <a:latin typeface="Arial 1"/>
              </a:rPr>
              <a:t>3.2.1 THE INVOLVEMENT OF BUSINESS IN ADVERSE HUMAN RIGHTS IMPACTS AND CORRESPONDING ACTIONS</a:t>
            </a:r>
          </a:p>
          <a:p>
            <a:pPr>
              <a:lnSpc>
                <a:spcPts val="1510"/>
              </a:lnSpc>
            </a:pPr>
            <a:endParaRPr lang="en-US" sz="4792" spc="47">
              <a:solidFill>
                <a:srgbClr val="FFFFFF"/>
              </a:solidFill>
              <a:latin typeface="Arial 1"/>
            </a:endParaRPr>
          </a:p>
        </p:txBody>
      </p:sp>
      <p:grpSp>
        <p:nvGrpSpPr>
          <p:cNvPr id="10" name="Group 10"/>
          <p:cNvGrpSpPr/>
          <p:nvPr/>
        </p:nvGrpSpPr>
        <p:grpSpPr>
          <a:xfrm>
            <a:off x="10750272" y="6682346"/>
            <a:ext cx="3416025" cy="1708012"/>
            <a:chOff x="0" y="0"/>
            <a:chExt cx="812800" cy="406400"/>
          </a:xfrm>
        </p:grpSpPr>
        <p:sp>
          <p:nvSpPr>
            <p:cNvPr id="11" name="Freeform 11"/>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12" name="TextBox 12"/>
            <p:cNvSpPr txBox="1"/>
            <p:nvPr/>
          </p:nvSpPr>
          <p:spPr>
            <a:xfrm>
              <a:off x="0" y="-9525"/>
              <a:ext cx="812800" cy="415925"/>
            </a:xfrm>
            <a:prstGeom prst="rect">
              <a:avLst/>
            </a:prstGeom>
          </p:spPr>
          <p:txBody>
            <a:bodyPr lIns="50800" tIns="50800" rIns="50800" bIns="50800" rtlCol="0" anchor="ctr"/>
            <a:lstStyle/>
            <a:p>
              <a:pPr marL="0" lvl="0" indent="0" algn="ctr">
                <a:lnSpc>
                  <a:spcPts val="2976"/>
                </a:lnSpc>
                <a:spcBef>
                  <a:spcPct val="0"/>
                </a:spcBef>
              </a:pPr>
              <a:r>
                <a:rPr lang="en-US" sz="2480" spc="-98">
                  <a:solidFill>
                    <a:srgbClr val="002E5A"/>
                  </a:solidFill>
                  <a:latin typeface="Arial 2"/>
                </a:rPr>
                <a:t>It contributes to violation</a:t>
              </a:r>
            </a:p>
          </p:txBody>
        </p:sp>
      </p:grpSp>
      <p:grpSp>
        <p:nvGrpSpPr>
          <p:cNvPr id="13" name="Group 13"/>
          <p:cNvGrpSpPr/>
          <p:nvPr/>
        </p:nvGrpSpPr>
        <p:grpSpPr>
          <a:xfrm>
            <a:off x="14442777" y="6712948"/>
            <a:ext cx="3416025" cy="1708012"/>
            <a:chOff x="0" y="0"/>
            <a:chExt cx="812800" cy="406400"/>
          </a:xfrm>
        </p:grpSpPr>
        <p:sp>
          <p:nvSpPr>
            <p:cNvPr id="14" name="Freeform 14"/>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15" name="TextBox 15"/>
            <p:cNvSpPr txBox="1"/>
            <p:nvPr/>
          </p:nvSpPr>
          <p:spPr>
            <a:xfrm>
              <a:off x="0" y="-9525"/>
              <a:ext cx="812800" cy="415925"/>
            </a:xfrm>
            <a:prstGeom prst="rect">
              <a:avLst/>
            </a:prstGeom>
          </p:spPr>
          <p:txBody>
            <a:bodyPr lIns="50800" tIns="50800" rIns="50800" bIns="50800" rtlCol="0" anchor="ctr"/>
            <a:lstStyle/>
            <a:p>
              <a:pPr algn="ctr">
                <a:lnSpc>
                  <a:spcPts val="2976"/>
                </a:lnSpc>
              </a:pPr>
              <a:r>
                <a:rPr lang="en-US" sz="2480" spc="-96">
                  <a:solidFill>
                    <a:srgbClr val="002E5A"/>
                  </a:solidFill>
                  <a:latin typeface="Arial 2"/>
                </a:rPr>
                <a:t>It links to violation</a:t>
              </a:r>
            </a:p>
            <a:p>
              <a:pPr marL="0" lvl="0" indent="0" algn="ctr">
                <a:lnSpc>
                  <a:spcPts val="2976"/>
                </a:lnSpc>
                <a:spcBef>
                  <a:spcPct val="0"/>
                </a:spcBef>
              </a:pPr>
              <a:endParaRPr lang="en-US" sz="2480" spc="-96">
                <a:solidFill>
                  <a:srgbClr val="002E5A"/>
                </a:solidFill>
                <a:latin typeface="Arial 2"/>
              </a:endParaRPr>
            </a:p>
          </p:txBody>
        </p:sp>
      </p:grpSp>
      <p:sp>
        <p:nvSpPr>
          <p:cNvPr id="16" name="TextBox 16"/>
          <p:cNvSpPr txBox="1"/>
          <p:nvPr/>
        </p:nvSpPr>
        <p:spPr>
          <a:xfrm>
            <a:off x="8563142" y="5269024"/>
            <a:ext cx="413742" cy="1032319"/>
          </a:xfrm>
          <a:prstGeom prst="rect">
            <a:avLst/>
          </a:prstGeom>
        </p:spPr>
        <p:txBody>
          <a:bodyPr lIns="0" tIns="0" rIns="0" bIns="0" rtlCol="0" anchor="t">
            <a:spAutoFit/>
          </a:bodyPr>
          <a:lstStyle/>
          <a:p>
            <a:pPr algn="ctr">
              <a:lnSpc>
                <a:spcPts val="8200"/>
              </a:lnSpc>
            </a:pPr>
            <a:r>
              <a:rPr lang="en-US" sz="5857">
                <a:solidFill>
                  <a:srgbClr val="004C98"/>
                </a:solidFill>
                <a:latin typeface="Arial 1"/>
              </a:rPr>
              <a:t>1</a:t>
            </a:r>
          </a:p>
        </p:txBody>
      </p:sp>
      <p:sp>
        <p:nvSpPr>
          <p:cNvPr id="17" name="TextBox 17"/>
          <p:cNvSpPr txBox="1"/>
          <p:nvPr/>
        </p:nvSpPr>
        <p:spPr>
          <a:xfrm>
            <a:off x="12251413" y="5269024"/>
            <a:ext cx="413742" cy="1032319"/>
          </a:xfrm>
          <a:prstGeom prst="rect">
            <a:avLst/>
          </a:prstGeom>
        </p:spPr>
        <p:txBody>
          <a:bodyPr lIns="0" tIns="0" rIns="0" bIns="0" rtlCol="0" anchor="t">
            <a:spAutoFit/>
          </a:bodyPr>
          <a:lstStyle/>
          <a:p>
            <a:pPr algn="ctr">
              <a:lnSpc>
                <a:spcPts val="8200"/>
              </a:lnSpc>
            </a:pPr>
            <a:r>
              <a:rPr lang="en-US" sz="5857">
                <a:solidFill>
                  <a:srgbClr val="004C98"/>
                </a:solidFill>
                <a:latin typeface="Arial 1"/>
              </a:rPr>
              <a:t>2</a:t>
            </a:r>
          </a:p>
        </p:txBody>
      </p:sp>
      <p:sp>
        <p:nvSpPr>
          <p:cNvPr id="18" name="TextBox 18"/>
          <p:cNvSpPr txBox="1"/>
          <p:nvPr/>
        </p:nvSpPr>
        <p:spPr>
          <a:xfrm>
            <a:off x="15984484" y="5269024"/>
            <a:ext cx="413742" cy="1032319"/>
          </a:xfrm>
          <a:prstGeom prst="rect">
            <a:avLst/>
          </a:prstGeom>
        </p:spPr>
        <p:txBody>
          <a:bodyPr lIns="0" tIns="0" rIns="0" bIns="0" rtlCol="0" anchor="t">
            <a:spAutoFit/>
          </a:bodyPr>
          <a:lstStyle/>
          <a:p>
            <a:pPr algn="ctr">
              <a:lnSpc>
                <a:spcPts val="8200"/>
              </a:lnSpc>
            </a:pPr>
            <a:r>
              <a:rPr lang="en-US" sz="5857">
                <a:solidFill>
                  <a:srgbClr val="004C98"/>
                </a:solidFill>
                <a:latin typeface="Arial 1"/>
              </a:rPr>
              <a:t>3</a:t>
            </a:r>
          </a:p>
        </p:txBody>
      </p:sp>
      <p:grpSp>
        <p:nvGrpSpPr>
          <p:cNvPr id="19" name="Group 19"/>
          <p:cNvGrpSpPr/>
          <p:nvPr/>
        </p:nvGrpSpPr>
        <p:grpSpPr>
          <a:xfrm>
            <a:off x="9144000" y="9710823"/>
            <a:ext cx="9144000" cy="572824"/>
            <a:chOff x="0" y="0"/>
            <a:chExt cx="21473312" cy="1345192"/>
          </a:xfrm>
        </p:grpSpPr>
        <p:sp>
          <p:nvSpPr>
            <p:cNvPr id="20" name="Freeform 20"/>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1" name="TextBox 21"/>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2" name="Group 22"/>
          <p:cNvGrpSpPr/>
          <p:nvPr/>
        </p:nvGrpSpPr>
        <p:grpSpPr>
          <a:xfrm>
            <a:off x="0" y="9710823"/>
            <a:ext cx="9144000" cy="576177"/>
            <a:chOff x="0" y="0"/>
            <a:chExt cx="21473312" cy="1353065"/>
          </a:xfrm>
        </p:grpSpPr>
        <p:sp>
          <p:nvSpPr>
            <p:cNvPr id="23" name="Freeform 23"/>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4" name="TextBox 24"/>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62789" y="114300"/>
          <a:ext cx="17762423" cy="9751756"/>
        </p:xfrm>
        <a:graphic>
          <a:graphicData uri="http://schemas.openxmlformats.org/drawingml/2006/table">
            <a:tbl>
              <a:tblPr/>
              <a:tblGrid>
                <a:gridCol w="2479588">
                  <a:extLst>
                    <a:ext uri="{9D8B030D-6E8A-4147-A177-3AD203B41FA5}">
                      <a16:colId xmlns:a16="http://schemas.microsoft.com/office/drawing/2014/main" val="20000"/>
                    </a:ext>
                  </a:extLst>
                </a:gridCol>
                <a:gridCol w="3785635">
                  <a:extLst>
                    <a:ext uri="{9D8B030D-6E8A-4147-A177-3AD203B41FA5}">
                      <a16:colId xmlns:a16="http://schemas.microsoft.com/office/drawing/2014/main" val="20001"/>
                    </a:ext>
                  </a:extLst>
                </a:gridCol>
                <a:gridCol w="7825344">
                  <a:extLst>
                    <a:ext uri="{9D8B030D-6E8A-4147-A177-3AD203B41FA5}">
                      <a16:colId xmlns:a16="http://schemas.microsoft.com/office/drawing/2014/main" val="20002"/>
                    </a:ext>
                  </a:extLst>
                </a:gridCol>
                <a:gridCol w="3671857">
                  <a:extLst>
                    <a:ext uri="{9D8B030D-6E8A-4147-A177-3AD203B41FA5}">
                      <a16:colId xmlns:a16="http://schemas.microsoft.com/office/drawing/2014/main" val="20003"/>
                    </a:ext>
                  </a:extLst>
                </a:gridCol>
              </a:tblGrid>
              <a:tr h="1110111">
                <a:tc>
                  <a:txBody>
                    <a:bodyPr/>
                    <a:lstStyle/>
                    <a:p>
                      <a:pPr algn="l">
                        <a:lnSpc>
                          <a:spcPts val="1679"/>
                        </a:lnSpc>
                        <a:defRPr/>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ctr">
                        <a:lnSpc>
                          <a:spcPts val="3240"/>
                        </a:lnSpc>
                        <a:defRPr/>
                      </a:pPr>
                      <a:r>
                        <a:rPr lang="en-US" sz="2700">
                          <a:solidFill>
                            <a:srgbClr val="345B85"/>
                          </a:solidFill>
                          <a:latin typeface="Arial 2"/>
                        </a:rPr>
                        <a:t>CAUSE</a:t>
                      </a:r>
                      <a:endParaRPr lang="en-US" sz="1100"/>
                    </a:p>
                    <a:p>
                      <a:pPr algn="ctr">
                        <a:lnSpc>
                          <a:spcPts val="3240"/>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ctr">
                        <a:lnSpc>
                          <a:spcPts val="3240"/>
                        </a:lnSpc>
                        <a:defRPr/>
                      </a:pPr>
                      <a:r>
                        <a:rPr lang="en-US" sz="2700">
                          <a:solidFill>
                            <a:srgbClr val="345B85"/>
                          </a:solidFill>
                          <a:latin typeface="Arial 2"/>
                        </a:rPr>
                        <a:t>CONTRIBUTE</a:t>
                      </a: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ctr">
                        <a:lnSpc>
                          <a:spcPts val="3240"/>
                        </a:lnSpc>
                        <a:defRPr/>
                      </a:pPr>
                      <a:r>
                        <a:rPr lang="en-US" sz="2700">
                          <a:solidFill>
                            <a:srgbClr val="345B85"/>
                          </a:solidFill>
                          <a:latin typeface="Arial 2"/>
                        </a:rPr>
                        <a:t>LINKED</a:t>
                      </a:r>
                      <a:endParaRPr lang="en-US" sz="1100"/>
                    </a:p>
                    <a:p>
                      <a:pPr algn="ctr">
                        <a:lnSpc>
                          <a:spcPts val="3240"/>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extLst>
                  <a:ext uri="{0D108BD9-81ED-4DB2-BD59-A6C34878D82A}">
                    <a16:rowId xmlns:a16="http://schemas.microsoft.com/office/drawing/2014/main" val="10000"/>
                  </a:ext>
                </a:extLst>
              </a:tr>
              <a:tr h="3767044">
                <a:tc>
                  <a:txBody>
                    <a:bodyPr/>
                    <a:lstStyle/>
                    <a:p>
                      <a:pPr algn="ctr">
                        <a:lnSpc>
                          <a:spcPts val="3240"/>
                        </a:lnSpc>
                        <a:defRPr/>
                      </a:pPr>
                      <a:r>
                        <a:rPr lang="en-US" sz="2700">
                          <a:solidFill>
                            <a:srgbClr val="17396C"/>
                          </a:solidFill>
                          <a:latin typeface="Arial 2"/>
                        </a:rPr>
                        <a:t>Mode of Involvement</a:t>
                      </a:r>
                      <a:endParaRPr lang="en-US" sz="1100"/>
                    </a:p>
                    <a:p>
                      <a:pPr algn="ctr">
                        <a:lnSpc>
                          <a:spcPts val="3240"/>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1679"/>
                        </a:lnSpc>
                        <a:defRPr/>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1679"/>
                        </a:lnSpc>
                        <a:defRPr/>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1679"/>
                        </a:lnSpc>
                        <a:defRPr/>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extLst>
                  <a:ext uri="{0D108BD9-81ED-4DB2-BD59-A6C34878D82A}">
                    <a16:rowId xmlns:a16="http://schemas.microsoft.com/office/drawing/2014/main" val="10001"/>
                  </a:ext>
                </a:extLst>
              </a:tr>
              <a:tr h="2095091">
                <a:tc>
                  <a:txBody>
                    <a:bodyPr/>
                    <a:lstStyle/>
                    <a:p>
                      <a:pPr algn="ctr">
                        <a:lnSpc>
                          <a:spcPts val="2483"/>
                        </a:lnSpc>
                        <a:defRPr/>
                      </a:pPr>
                      <a:r>
                        <a:rPr lang="en-US" sz="1800">
                          <a:solidFill>
                            <a:srgbClr val="17396C"/>
                          </a:solidFill>
                          <a:latin typeface="Arial 2"/>
                        </a:rPr>
                        <a:t>Response</a:t>
                      </a:r>
                      <a:endParaRPr lang="en-US" sz="1100"/>
                    </a:p>
                    <a:p>
                      <a:pPr algn="ctr">
                        <a:lnSpc>
                          <a:spcPts val="2483"/>
                        </a:lnSpc>
                      </a:pPr>
                      <a:r>
                        <a:rPr lang="en-US" sz="1800">
                          <a:solidFill>
                            <a:srgbClr val="17396C"/>
                          </a:solidFill>
                          <a:latin typeface="Arial 2"/>
                        </a:rPr>
                        <a:t>Fix</a:t>
                      </a:r>
                    </a:p>
                    <a:p>
                      <a:pPr algn="ctr">
                        <a:lnSpc>
                          <a:spcPts val="2483"/>
                        </a:lnSpc>
                      </a:pPr>
                      <a:r>
                        <a:rPr lang="en-US" sz="1800">
                          <a:solidFill>
                            <a:srgbClr val="17396C"/>
                          </a:solidFill>
                          <a:latin typeface="Arial 2"/>
                        </a:rPr>
                        <a:t>Cease </a:t>
                      </a:r>
                    </a:p>
                    <a:p>
                      <a:pPr algn="ctr">
                        <a:lnSpc>
                          <a:spcPts val="2483"/>
                        </a:lnSpc>
                      </a:pPr>
                      <a:r>
                        <a:rPr lang="en-US" sz="1800">
                          <a:solidFill>
                            <a:srgbClr val="17396C"/>
                          </a:solidFill>
                          <a:latin typeface="Arial 2"/>
                        </a:rPr>
                        <a:t>(post harm)</a:t>
                      </a:r>
                    </a:p>
                    <a:p>
                      <a:pPr algn="ctr">
                        <a:lnSpc>
                          <a:spcPts val="2483"/>
                        </a:lnSpc>
                      </a:pPr>
                      <a:r>
                        <a:rPr lang="en-US" sz="1800">
                          <a:solidFill>
                            <a:srgbClr val="17396C"/>
                          </a:solidFill>
                          <a:latin typeface="Arial 2"/>
                        </a:rPr>
                        <a:t>Prevent</a:t>
                      </a:r>
                    </a:p>
                    <a:p>
                      <a:pPr algn="ctr">
                        <a:lnSpc>
                          <a:spcPts val="2483"/>
                        </a:lnSpc>
                      </a:pPr>
                      <a:r>
                        <a:rPr lang="en-US" sz="1800">
                          <a:solidFill>
                            <a:srgbClr val="17396C"/>
                          </a:solidFill>
                          <a:latin typeface="Arial 2"/>
                        </a:rPr>
                        <a:t>(pre-harm)</a:t>
                      </a:r>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The company itself should take steps to cease (post-harm) or prevent (pre harm) impacts</a:t>
                      </a:r>
                      <a:endParaRPr lang="en-US" sz="1100"/>
                    </a:p>
                    <a:p>
                      <a:pPr algn="l">
                        <a:lnSpc>
                          <a:spcPts val="2483"/>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The company itself should take steps to cease (post harm) or prevent (pre-harm) impacts</a:t>
                      </a:r>
                      <a:endParaRPr lang="en-US" sz="1100"/>
                    </a:p>
                    <a:p>
                      <a:pPr algn="l">
                        <a:lnSpc>
                          <a:spcPts val="2483"/>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Not applicable</a:t>
                      </a: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extLst>
                  <a:ext uri="{0D108BD9-81ED-4DB2-BD59-A6C34878D82A}">
                    <a16:rowId xmlns:a16="http://schemas.microsoft.com/office/drawing/2014/main" val="10002"/>
                  </a:ext>
                </a:extLst>
              </a:tr>
              <a:tr h="1625858">
                <a:tc>
                  <a:txBody>
                    <a:bodyPr/>
                    <a:lstStyle/>
                    <a:p>
                      <a:pPr algn="ctr">
                        <a:lnSpc>
                          <a:spcPts val="2483"/>
                        </a:lnSpc>
                        <a:defRPr/>
                      </a:pPr>
                      <a:r>
                        <a:rPr lang="en-US" sz="1800">
                          <a:solidFill>
                            <a:srgbClr val="17396C"/>
                          </a:solidFill>
                          <a:latin typeface="Arial 2"/>
                        </a:rPr>
                        <a:t>Influence</a:t>
                      </a:r>
                      <a:endParaRPr lang="en-US" sz="1100"/>
                    </a:p>
                    <a:p>
                      <a:pPr algn="ctr">
                        <a:lnSpc>
                          <a:spcPts val="2483"/>
                        </a:lnSpc>
                      </a:pPr>
                      <a:r>
                        <a:rPr lang="en-US" sz="1800">
                          <a:solidFill>
                            <a:srgbClr val="17396C"/>
                          </a:solidFill>
                          <a:latin typeface="Arial 2"/>
                        </a:rPr>
                        <a:t>Leverage</a:t>
                      </a:r>
                    </a:p>
                    <a:p>
                      <a:pPr algn="ctr">
                        <a:lnSpc>
                          <a:spcPts val="2483"/>
                        </a:lnSpc>
                      </a:pPr>
                      <a:r>
                        <a:rPr lang="en-US" sz="1800">
                          <a:solidFill>
                            <a:srgbClr val="17396C"/>
                          </a:solidFill>
                          <a:latin typeface="Arial 2"/>
                        </a:rPr>
                        <a:t>(post harm)</a:t>
                      </a:r>
                    </a:p>
                    <a:p>
                      <a:pPr algn="ctr">
                        <a:lnSpc>
                          <a:spcPts val="2483"/>
                        </a:lnSpc>
                      </a:pPr>
                      <a:endParaRPr lang="en-US" sz="1800">
                        <a:solidFill>
                          <a:srgbClr val="17396C"/>
                        </a:solidFill>
                        <a:latin typeface="Arial 2"/>
                      </a:endParaRPr>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Not applicable</a:t>
                      </a:r>
                      <a:endParaRPr lang="en-US" sz="1100"/>
                    </a:p>
                    <a:p>
                      <a:pPr algn="l">
                        <a:lnSpc>
                          <a:spcPts val="2483"/>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Influence others to tackle harm</a:t>
                      </a:r>
                      <a:endParaRPr lang="en-US" sz="1100"/>
                    </a:p>
                    <a:p>
                      <a:pPr>
                        <a:lnSpc>
                          <a:spcPts val="2483"/>
                        </a:lnSpc>
                      </a:pPr>
                      <a:r>
                        <a:rPr lang="en-US" sz="1800">
                          <a:solidFill>
                            <a:srgbClr val="17396C"/>
                          </a:solidFill>
                          <a:latin typeface="Arial 2"/>
                        </a:rPr>
                        <a:t>Build and use leverage to mitigate any remaining impact to the greatest level</a:t>
                      </a:r>
                    </a:p>
                    <a:p>
                      <a:pPr algn="l">
                        <a:lnSpc>
                          <a:spcPts val="2483"/>
                        </a:lnSpc>
                      </a:pPr>
                      <a:r>
                        <a:rPr lang="en-US" sz="1800">
                          <a:solidFill>
                            <a:srgbClr val="17396C"/>
                          </a:solidFill>
                          <a:latin typeface="Arial 2"/>
                        </a:rPr>
                        <a:t>Including disengagement</a:t>
                      </a:r>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Influence others to tackle harm</a:t>
                      </a:r>
                      <a:endParaRPr lang="en-US" sz="1100"/>
                    </a:p>
                    <a:p>
                      <a:pPr algn="l">
                        <a:lnSpc>
                          <a:spcPts val="2483"/>
                        </a:lnSpc>
                      </a:pPr>
                      <a:r>
                        <a:rPr lang="en-US" sz="1800">
                          <a:solidFill>
                            <a:srgbClr val="17396C"/>
                          </a:solidFill>
                          <a:latin typeface="Arial 2"/>
                        </a:rPr>
                        <a:t>Build and use leverage to mitigate any remaining impact to the greatest level</a:t>
                      </a:r>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extLst>
                  <a:ext uri="{0D108BD9-81ED-4DB2-BD59-A6C34878D82A}">
                    <a16:rowId xmlns:a16="http://schemas.microsoft.com/office/drawing/2014/main" val="10003"/>
                  </a:ext>
                </a:extLst>
              </a:tr>
              <a:tr h="1153652">
                <a:tc>
                  <a:txBody>
                    <a:bodyPr/>
                    <a:lstStyle/>
                    <a:p>
                      <a:pPr algn="ctr">
                        <a:lnSpc>
                          <a:spcPts val="2483"/>
                        </a:lnSpc>
                        <a:defRPr/>
                      </a:pPr>
                      <a:r>
                        <a:rPr lang="en-US" sz="1800">
                          <a:solidFill>
                            <a:srgbClr val="17396C"/>
                          </a:solidFill>
                          <a:latin typeface="Arial 2 Bold"/>
                        </a:rPr>
                        <a:t>Provide remedy</a:t>
                      </a:r>
                      <a:endParaRPr lang="en-US" sz="1100"/>
                    </a:p>
                    <a:p>
                      <a:pPr algn="ctr">
                        <a:lnSpc>
                          <a:spcPts val="2483"/>
                        </a:lnSpc>
                      </a:pPr>
                      <a:r>
                        <a:rPr lang="en-US" sz="1800">
                          <a:solidFill>
                            <a:srgbClr val="17396C"/>
                          </a:solidFill>
                          <a:latin typeface="Arial 2 Bold"/>
                        </a:rPr>
                        <a:t>(post harm)</a:t>
                      </a:r>
                    </a:p>
                    <a:p>
                      <a:pPr algn="ctr">
                        <a:lnSpc>
                          <a:spcPts val="2483"/>
                        </a:lnSpc>
                      </a:pPr>
                      <a:endParaRPr lang="en-US" sz="1800">
                        <a:solidFill>
                          <a:srgbClr val="17396C"/>
                        </a:solidFill>
                        <a:latin typeface="Arial 2 Bold"/>
                      </a:endParaRPr>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The company itself should provide remediation </a:t>
                      </a:r>
                      <a:endParaRPr lang="en-US" sz="1100"/>
                    </a:p>
                    <a:p>
                      <a:pPr algn="l">
                        <a:lnSpc>
                          <a:spcPts val="2483"/>
                        </a:lnSpc>
                      </a:pP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The company should collaborate with others in remediation</a:t>
                      </a: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tc>
                  <a:txBody>
                    <a:bodyPr/>
                    <a:lstStyle/>
                    <a:p>
                      <a:pPr algn="l">
                        <a:lnSpc>
                          <a:spcPts val="2483"/>
                        </a:lnSpc>
                        <a:defRPr/>
                      </a:pPr>
                      <a:r>
                        <a:rPr lang="en-US" sz="1800">
                          <a:solidFill>
                            <a:srgbClr val="17396C"/>
                          </a:solidFill>
                          <a:latin typeface="Arial 2"/>
                        </a:rPr>
                        <a:t>The company should consider how to enable the remediation </a:t>
                      </a:r>
                      <a:endParaRPr lang="en-US" sz="1100"/>
                    </a:p>
                  </a:txBody>
                  <a:tcPr marL="77724" marR="77724" marT="77724" marB="77724" anchor="ctr">
                    <a:lnL w="9525" cap="flat" cmpd="sng" algn="ctr">
                      <a:solidFill>
                        <a:srgbClr val="3EA9DA"/>
                      </a:solidFill>
                      <a:prstDash val="solid"/>
                      <a:round/>
                      <a:headEnd type="none" w="med" len="med"/>
                      <a:tailEnd type="none" w="med" len="med"/>
                    </a:lnL>
                    <a:lnR w="9525" cap="flat" cmpd="sng" algn="ctr">
                      <a:solidFill>
                        <a:srgbClr val="3EA9DA"/>
                      </a:solidFill>
                      <a:prstDash val="solid"/>
                      <a:round/>
                      <a:headEnd type="none" w="med" len="med"/>
                      <a:tailEnd type="none" w="med" len="med"/>
                    </a:lnR>
                    <a:lnT w="9525" cap="flat" cmpd="sng" algn="ctr">
                      <a:solidFill>
                        <a:srgbClr val="3EA9DA"/>
                      </a:solidFill>
                      <a:prstDash val="solid"/>
                      <a:round/>
                      <a:headEnd type="none" w="med" len="med"/>
                      <a:tailEnd type="none" w="med" len="med"/>
                    </a:lnT>
                    <a:lnB w="9525" cap="flat" cmpd="sng" algn="ctr">
                      <a:solidFill>
                        <a:srgbClr val="3EA9DA"/>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3" name="Group 3"/>
          <p:cNvGrpSpPr/>
          <p:nvPr/>
        </p:nvGrpSpPr>
        <p:grpSpPr>
          <a:xfrm>
            <a:off x="3148254" y="2015565"/>
            <a:ext cx="2607504" cy="736220"/>
            <a:chOff x="0" y="0"/>
            <a:chExt cx="3476672" cy="981626"/>
          </a:xfrm>
        </p:grpSpPr>
        <p:sp>
          <p:nvSpPr>
            <p:cNvPr id="4" name="Freeform 4"/>
            <p:cNvSpPr/>
            <p:nvPr/>
          </p:nvSpPr>
          <p:spPr>
            <a:xfrm>
              <a:off x="20028" y="25400"/>
              <a:ext cx="3436560" cy="930910"/>
            </a:xfrm>
            <a:custGeom>
              <a:avLst/>
              <a:gdLst/>
              <a:ahLst/>
              <a:cxnLst/>
              <a:rect l="l" t="t" r="r" b="b"/>
              <a:pathLst>
                <a:path w="3436560" h="930910">
                  <a:moveTo>
                    <a:pt x="0" y="155194"/>
                  </a:moveTo>
                  <a:cubicBezTo>
                    <a:pt x="0" y="69469"/>
                    <a:pt x="57079" y="0"/>
                    <a:pt x="127476" y="0"/>
                  </a:cubicBezTo>
                  <a:lnTo>
                    <a:pt x="3309083" y="0"/>
                  </a:lnTo>
                  <a:cubicBezTo>
                    <a:pt x="3379480" y="0"/>
                    <a:pt x="3436560" y="69469"/>
                    <a:pt x="3436560" y="155194"/>
                  </a:cubicBezTo>
                  <a:lnTo>
                    <a:pt x="3436560" y="775716"/>
                  </a:lnTo>
                  <a:cubicBezTo>
                    <a:pt x="3436560" y="861441"/>
                    <a:pt x="3379480" y="930910"/>
                    <a:pt x="3309083" y="930910"/>
                  </a:cubicBezTo>
                  <a:lnTo>
                    <a:pt x="127476" y="930910"/>
                  </a:lnTo>
                  <a:cubicBezTo>
                    <a:pt x="57079" y="930783"/>
                    <a:pt x="0" y="861314"/>
                    <a:pt x="0" y="775716"/>
                  </a:cubicBezTo>
                  <a:close/>
                </a:path>
              </a:pathLst>
            </a:custGeom>
            <a:solidFill>
              <a:srgbClr val="37A8DA"/>
            </a:solidFill>
          </p:spPr>
        </p:sp>
        <p:sp>
          <p:nvSpPr>
            <p:cNvPr id="5" name="Freeform 5"/>
            <p:cNvSpPr/>
            <p:nvPr/>
          </p:nvSpPr>
          <p:spPr>
            <a:xfrm>
              <a:off x="0" y="0"/>
              <a:ext cx="3476615" cy="981710"/>
            </a:xfrm>
            <a:custGeom>
              <a:avLst/>
              <a:gdLst/>
              <a:ahLst/>
              <a:cxnLst/>
              <a:rect l="l" t="t" r="r" b="b"/>
              <a:pathLst>
                <a:path w="3476615" h="981710">
                  <a:moveTo>
                    <a:pt x="0" y="180594"/>
                  </a:moveTo>
                  <a:cubicBezTo>
                    <a:pt x="0" y="79883"/>
                    <a:pt x="66893" y="0"/>
                    <a:pt x="147504" y="0"/>
                  </a:cubicBezTo>
                  <a:lnTo>
                    <a:pt x="3329111" y="0"/>
                  </a:lnTo>
                  <a:lnTo>
                    <a:pt x="3329111" y="25400"/>
                  </a:lnTo>
                  <a:lnTo>
                    <a:pt x="3329111" y="0"/>
                  </a:lnTo>
                  <a:cubicBezTo>
                    <a:pt x="3409823" y="0"/>
                    <a:pt x="3476615" y="79883"/>
                    <a:pt x="3476615" y="180594"/>
                  </a:cubicBezTo>
                  <a:lnTo>
                    <a:pt x="3456588" y="180594"/>
                  </a:lnTo>
                  <a:lnTo>
                    <a:pt x="3476615" y="180594"/>
                  </a:lnTo>
                  <a:lnTo>
                    <a:pt x="3476615" y="801116"/>
                  </a:lnTo>
                  <a:lnTo>
                    <a:pt x="3456588" y="801116"/>
                  </a:lnTo>
                  <a:lnTo>
                    <a:pt x="3476615" y="801116"/>
                  </a:lnTo>
                  <a:cubicBezTo>
                    <a:pt x="3476615" y="901827"/>
                    <a:pt x="3409722" y="981710"/>
                    <a:pt x="3329111" y="981710"/>
                  </a:cubicBezTo>
                  <a:lnTo>
                    <a:pt x="3329111" y="956310"/>
                  </a:lnTo>
                  <a:lnTo>
                    <a:pt x="3329111" y="981710"/>
                  </a:lnTo>
                  <a:lnTo>
                    <a:pt x="147504" y="981710"/>
                  </a:lnTo>
                  <a:lnTo>
                    <a:pt x="147504" y="956310"/>
                  </a:lnTo>
                  <a:lnTo>
                    <a:pt x="147504" y="981710"/>
                  </a:lnTo>
                  <a:cubicBezTo>
                    <a:pt x="66893" y="981583"/>
                    <a:pt x="0" y="901827"/>
                    <a:pt x="0" y="801116"/>
                  </a:cubicBezTo>
                  <a:lnTo>
                    <a:pt x="0" y="180594"/>
                  </a:lnTo>
                  <a:lnTo>
                    <a:pt x="20028" y="180594"/>
                  </a:lnTo>
                  <a:lnTo>
                    <a:pt x="0" y="180594"/>
                  </a:lnTo>
                  <a:moveTo>
                    <a:pt x="40055" y="180594"/>
                  </a:moveTo>
                  <a:lnTo>
                    <a:pt x="40055" y="801116"/>
                  </a:lnTo>
                  <a:lnTo>
                    <a:pt x="20028" y="801116"/>
                  </a:lnTo>
                  <a:lnTo>
                    <a:pt x="40055" y="801116"/>
                  </a:lnTo>
                  <a:cubicBezTo>
                    <a:pt x="40055" y="871728"/>
                    <a:pt x="87421" y="930910"/>
                    <a:pt x="147504" y="930910"/>
                  </a:cubicBezTo>
                  <a:lnTo>
                    <a:pt x="3329111" y="930910"/>
                  </a:lnTo>
                  <a:cubicBezTo>
                    <a:pt x="3389295" y="930910"/>
                    <a:pt x="3436560" y="871855"/>
                    <a:pt x="3436560" y="801116"/>
                  </a:cubicBezTo>
                  <a:lnTo>
                    <a:pt x="3436560" y="180594"/>
                  </a:lnTo>
                  <a:cubicBezTo>
                    <a:pt x="3436660" y="109855"/>
                    <a:pt x="3389294" y="50800"/>
                    <a:pt x="3329111" y="50800"/>
                  </a:cubicBezTo>
                  <a:lnTo>
                    <a:pt x="147504" y="50800"/>
                  </a:lnTo>
                  <a:lnTo>
                    <a:pt x="147504" y="25400"/>
                  </a:lnTo>
                  <a:lnTo>
                    <a:pt x="147504" y="50800"/>
                  </a:lnTo>
                  <a:cubicBezTo>
                    <a:pt x="87421" y="50800"/>
                    <a:pt x="40055" y="109855"/>
                    <a:pt x="40055" y="180594"/>
                  </a:cubicBezTo>
                  <a:close/>
                </a:path>
              </a:pathLst>
            </a:custGeom>
            <a:solidFill>
              <a:srgbClr val="CBEDF9"/>
            </a:solidFill>
          </p:spPr>
        </p:sp>
        <p:sp>
          <p:nvSpPr>
            <p:cNvPr id="6" name="TextBox 6"/>
            <p:cNvSpPr txBox="1"/>
            <p:nvPr/>
          </p:nvSpPr>
          <p:spPr>
            <a:xfrm>
              <a:off x="0" y="0"/>
              <a:ext cx="3476672" cy="981626"/>
            </a:xfrm>
            <a:prstGeom prst="rect">
              <a:avLst/>
            </a:prstGeom>
          </p:spPr>
          <p:txBody>
            <a:bodyPr lIns="50800" tIns="50800" rIns="50800" bIns="50800" rtlCol="0" anchor="ctr"/>
            <a:lstStyle/>
            <a:p>
              <a:pPr algn="ctr">
                <a:lnSpc>
                  <a:spcPts val="2520"/>
                </a:lnSpc>
              </a:pPr>
              <a:r>
                <a:rPr lang="en-US" sz="2100" spc="31">
                  <a:solidFill>
                    <a:srgbClr val="FEFEFE"/>
                  </a:solidFill>
                  <a:latin typeface="Montserrat 2"/>
                </a:rPr>
                <a:t>Company</a:t>
              </a:r>
            </a:p>
          </p:txBody>
        </p:sp>
      </p:grpSp>
      <p:grpSp>
        <p:nvGrpSpPr>
          <p:cNvPr id="7" name="Group 7"/>
          <p:cNvGrpSpPr/>
          <p:nvPr/>
        </p:nvGrpSpPr>
        <p:grpSpPr>
          <a:xfrm>
            <a:off x="3148254" y="3869739"/>
            <a:ext cx="2683704" cy="805929"/>
            <a:chOff x="0" y="0"/>
            <a:chExt cx="3578272" cy="1074572"/>
          </a:xfrm>
        </p:grpSpPr>
        <p:sp>
          <p:nvSpPr>
            <p:cNvPr id="8" name="Freeform 8"/>
            <p:cNvSpPr/>
            <p:nvPr/>
          </p:nvSpPr>
          <p:spPr>
            <a:xfrm>
              <a:off x="20113" y="25527"/>
              <a:ext cx="3537961" cy="1023625"/>
            </a:xfrm>
            <a:custGeom>
              <a:avLst/>
              <a:gdLst/>
              <a:ahLst/>
              <a:cxnLst/>
              <a:rect l="l" t="t" r="r" b="b"/>
              <a:pathLst>
                <a:path w="3537961" h="1023625">
                  <a:moveTo>
                    <a:pt x="0" y="170647"/>
                  </a:moveTo>
                  <a:cubicBezTo>
                    <a:pt x="0" y="76325"/>
                    <a:pt x="62453" y="0"/>
                    <a:pt x="139487" y="0"/>
                  </a:cubicBezTo>
                  <a:lnTo>
                    <a:pt x="3398474" y="0"/>
                  </a:lnTo>
                  <a:cubicBezTo>
                    <a:pt x="3475509" y="0"/>
                    <a:pt x="3537961" y="76325"/>
                    <a:pt x="3537961" y="170647"/>
                  </a:cubicBezTo>
                  <a:lnTo>
                    <a:pt x="3537961" y="852978"/>
                  </a:lnTo>
                  <a:cubicBezTo>
                    <a:pt x="3537961" y="947172"/>
                    <a:pt x="3475509" y="1023625"/>
                    <a:pt x="3398474" y="1023625"/>
                  </a:cubicBezTo>
                  <a:lnTo>
                    <a:pt x="139487" y="1023625"/>
                  </a:lnTo>
                  <a:cubicBezTo>
                    <a:pt x="62453" y="1023498"/>
                    <a:pt x="0" y="947172"/>
                    <a:pt x="0" y="852978"/>
                  </a:cubicBezTo>
                  <a:close/>
                </a:path>
              </a:pathLst>
            </a:custGeom>
            <a:solidFill>
              <a:srgbClr val="EF701E"/>
            </a:solidFill>
          </p:spPr>
        </p:sp>
        <p:sp>
          <p:nvSpPr>
            <p:cNvPr id="9" name="Freeform 9"/>
            <p:cNvSpPr/>
            <p:nvPr/>
          </p:nvSpPr>
          <p:spPr>
            <a:xfrm>
              <a:off x="0" y="0"/>
              <a:ext cx="3578188" cy="1074678"/>
            </a:xfrm>
            <a:custGeom>
              <a:avLst/>
              <a:gdLst/>
              <a:ahLst/>
              <a:cxnLst/>
              <a:rect l="l" t="t" r="r" b="b"/>
              <a:pathLst>
                <a:path w="3578188" h="1074678">
                  <a:moveTo>
                    <a:pt x="0" y="196174"/>
                  </a:moveTo>
                  <a:cubicBezTo>
                    <a:pt x="0" y="86919"/>
                    <a:pt x="72207" y="0"/>
                    <a:pt x="159600" y="0"/>
                  </a:cubicBezTo>
                  <a:lnTo>
                    <a:pt x="3418587" y="0"/>
                  </a:lnTo>
                  <a:lnTo>
                    <a:pt x="3418587" y="25527"/>
                  </a:lnTo>
                  <a:lnTo>
                    <a:pt x="3418587" y="0"/>
                  </a:lnTo>
                  <a:cubicBezTo>
                    <a:pt x="3506081" y="0"/>
                    <a:pt x="3578188" y="86919"/>
                    <a:pt x="3578188" y="196174"/>
                  </a:cubicBezTo>
                  <a:lnTo>
                    <a:pt x="3558074" y="196174"/>
                  </a:lnTo>
                  <a:lnTo>
                    <a:pt x="3578188" y="196174"/>
                  </a:lnTo>
                  <a:lnTo>
                    <a:pt x="3578188" y="878505"/>
                  </a:lnTo>
                  <a:lnTo>
                    <a:pt x="3558074" y="878505"/>
                  </a:lnTo>
                  <a:lnTo>
                    <a:pt x="3578188" y="878505"/>
                  </a:lnTo>
                  <a:cubicBezTo>
                    <a:pt x="3578188" y="987760"/>
                    <a:pt x="3505981" y="1074678"/>
                    <a:pt x="3418587" y="1074678"/>
                  </a:cubicBezTo>
                  <a:lnTo>
                    <a:pt x="3418587" y="1049152"/>
                  </a:lnTo>
                  <a:lnTo>
                    <a:pt x="3418587" y="1074678"/>
                  </a:lnTo>
                  <a:lnTo>
                    <a:pt x="159600" y="1074678"/>
                  </a:lnTo>
                  <a:lnTo>
                    <a:pt x="159600" y="1049152"/>
                  </a:lnTo>
                  <a:lnTo>
                    <a:pt x="159600" y="1074678"/>
                  </a:lnTo>
                  <a:cubicBezTo>
                    <a:pt x="72207" y="1074551"/>
                    <a:pt x="0" y="987632"/>
                    <a:pt x="0" y="878505"/>
                  </a:cubicBezTo>
                  <a:lnTo>
                    <a:pt x="0" y="196174"/>
                  </a:lnTo>
                  <a:lnTo>
                    <a:pt x="20113" y="196174"/>
                  </a:lnTo>
                  <a:lnTo>
                    <a:pt x="0" y="196174"/>
                  </a:lnTo>
                  <a:moveTo>
                    <a:pt x="40227" y="196174"/>
                  </a:moveTo>
                  <a:lnTo>
                    <a:pt x="40227" y="878505"/>
                  </a:lnTo>
                  <a:lnTo>
                    <a:pt x="20113" y="878505"/>
                  </a:lnTo>
                  <a:lnTo>
                    <a:pt x="40227" y="878505"/>
                  </a:lnTo>
                  <a:cubicBezTo>
                    <a:pt x="40227" y="957766"/>
                    <a:pt x="93025" y="1023625"/>
                    <a:pt x="159600" y="1023625"/>
                  </a:cubicBezTo>
                  <a:lnTo>
                    <a:pt x="3418587" y="1023625"/>
                  </a:lnTo>
                  <a:cubicBezTo>
                    <a:pt x="3485264" y="1023625"/>
                    <a:pt x="3537961" y="957766"/>
                    <a:pt x="3537961" y="878505"/>
                  </a:cubicBezTo>
                  <a:lnTo>
                    <a:pt x="3537961" y="196174"/>
                  </a:lnTo>
                  <a:cubicBezTo>
                    <a:pt x="3538062" y="116913"/>
                    <a:pt x="3485264" y="51054"/>
                    <a:pt x="3418587" y="51054"/>
                  </a:cubicBezTo>
                  <a:lnTo>
                    <a:pt x="159600" y="51054"/>
                  </a:lnTo>
                  <a:lnTo>
                    <a:pt x="159600" y="25527"/>
                  </a:lnTo>
                  <a:lnTo>
                    <a:pt x="159600" y="51054"/>
                  </a:lnTo>
                  <a:cubicBezTo>
                    <a:pt x="93025" y="51054"/>
                    <a:pt x="40227" y="116913"/>
                    <a:pt x="40227" y="196174"/>
                  </a:cubicBezTo>
                  <a:close/>
                </a:path>
              </a:pathLst>
            </a:custGeom>
            <a:solidFill>
              <a:srgbClr val="EF701E"/>
            </a:solidFill>
          </p:spPr>
        </p:sp>
        <p:sp>
          <p:nvSpPr>
            <p:cNvPr id="10" name="TextBox 10"/>
            <p:cNvSpPr txBox="1"/>
            <p:nvPr/>
          </p:nvSpPr>
          <p:spPr>
            <a:xfrm>
              <a:off x="0" y="0"/>
              <a:ext cx="3578272" cy="107457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Affected stakeholder</a:t>
              </a:r>
            </a:p>
          </p:txBody>
        </p:sp>
      </p:grpSp>
      <p:grpSp>
        <p:nvGrpSpPr>
          <p:cNvPr id="11" name="Group 11"/>
          <p:cNvGrpSpPr/>
          <p:nvPr/>
        </p:nvGrpSpPr>
        <p:grpSpPr>
          <a:xfrm>
            <a:off x="4256373" y="2925762"/>
            <a:ext cx="391266" cy="801926"/>
            <a:chOff x="0" y="0"/>
            <a:chExt cx="521688" cy="1069234"/>
          </a:xfrm>
        </p:grpSpPr>
        <p:sp>
          <p:nvSpPr>
            <p:cNvPr id="12" name="Freeform 12"/>
            <p:cNvSpPr/>
            <p:nvPr/>
          </p:nvSpPr>
          <p:spPr>
            <a:xfrm>
              <a:off x="25400" y="25400"/>
              <a:ext cx="470916" cy="1018413"/>
            </a:xfrm>
            <a:custGeom>
              <a:avLst/>
              <a:gdLst/>
              <a:ahLst/>
              <a:cxnLst/>
              <a:rect l="l" t="t" r="r" b="b"/>
              <a:pathLst>
                <a:path w="470916" h="1018413">
                  <a:moveTo>
                    <a:pt x="0" y="770001"/>
                  </a:moveTo>
                  <a:lnTo>
                    <a:pt x="117729" y="770001"/>
                  </a:lnTo>
                  <a:lnTo>
                    <a:pt x="117729" y="0"/>
                  </a:lnTo>
                  <a:lnTo>
                    <a:pt x="353187" y="0"/>
                  </a:lnTo>
                  <a:lnTo>
                    <a:pt x="353187" y="770001"/>
                  </a:lnTo>
                  <a:lnTo>
                    <a:pt x="470916" y="770001"/>
                  </a:lnTo>
                  <a:lnTo>
                    <a:pt x="235458" y="1018413"/>
                  </a:lnTo>
                  <a:close/>
                </a:path>
              </a:pathLst>
            </a:custGeom>
            <a:solidFill>
              <a:srgbClr val="FBFEFD"/>
            </a:solidFill>
          </p:spPr>
        </p:sp>
        <p:sp>
          <p:nvSpPr>
            <p:cNvPr id="13" name="Freeform 13"/>
            <p:cNvSpPr/>
            <p:nvPr/>
          </p:nvSpPr>
          <p:spPr>
            <a:xfrm>
              <a:off x="-1905" y="0"/>
              <a:ext cx="525653" cy="1069213"/>
            </a:xfrm>
            <a:custGeom>
              <a:avLst/>
              <a:gdLst/>
              <a:ahLst/>
              <a:cxnLst/>
              <a:rect l="l" t="t" r="r" b="b"/>
              <a:pathLst>
                <a:path w="525653" h="1069213">
                  <a:moveTo>
                    <a:pt x="27305" y="770001"/>
                  </a:moveTo>
                  <a:lnTo>
                    <a:pt x="145034" y="770001"/>
                  </a:lnTo>
                  <a:lnTo>
                    <a:pt x="145034" y="795401"/>
                  </a:lnTo>
                  <a:lnTo>
                    <a:pt x="119634" y="795401"/>
                  </a:lnTo>
                  <a:lnTo>
                    <a:pt x="119634" y="25400"/>
                  </a:lnTo>
                  <a:cubicBezTo>
                    <a:pt x="119634" y="11430"/>
                    <a:pt x="131064" y="0"/>
                    <a:pt x="145034" y="0"/>
                  </a:cubicBezTo>
                  <a:lnTo>
                    <a:pt x="380492" y="0"/>
                  </a:lnTo>
                  <a:cubicBezTo>
                    <a:pt x="394462" y="0"/>
                    <a:pt x="405892" y="11430"/>
                    <a:pt x="405892" y="25400"/>
                  </a:cubicBezTo>
                  <a:lnTo>
                    <a:pt x="405892" y="795401"/>
                  </a:lnTo>
                  <a:lnTo>
                    <a:pt x="380492" y="795401"/>
                  </a:lnTo>
                  <a:lnTo>
                    <a:pt x="380492" y="770001"/>
                  </a:lnTo>
                  <a:lnTo>
                    <a:pt x="498221" y="770001"/>
                  </a:lnTo>
                  <a:cubicBezTo>
                    <a:pt x="508381" y="770001"/>
                    <a:pt x="517525" y="776097"/>
                    <a:pt x="521589" y="785368"/>
                  </a:cubicBezTo>
                  <a:cubicBezTo>
                    <a:pt x="525653" y="794639"/>
                    <a:pt x="523621" y="805561"/>
                    <a:pt x="516636" y="812927"/>
                  </a:cubicBezTo>
                  <a:lnTo>
                    <a:pt x="281178" y="1061339"/>
                  </a:lnTo>
                  <a:cubicBezTo>
                    <a:pt x="276352" y="1066419"/>
                    <a:pt x="269748" y="1069213"/>
                    <a:pt x="262763" y="1069213"/>
                  </a:cubicBezTo>
                  <a:cubicBezTo>
                    <a:pt x="255778" y="1069213"/>
                    <a:pt x="249174" y="1066292"/>
                    <a:pt x="244348" y="1061339"/>
                  </a:cubicBezTo>
                  <a:lnTo>
                    <a:pt x="8890" y="812800"/>
                  </a:lnTo>
                  <a:cubicBezTo>
                    <a:pt x="1905" y="805434"/>
                    <a:pt x="0" y="794639"/>
                    <a:pt x="3937" y="785241"/>
                  </a:cubicBezTo>
                  <a:cubicBezTo>
                    <a:pt x="7874" y="775843"/>
                    <a:pt x="17145" y="770001"/>
                    <a:pt x="27305" y="770001"/>
                  </a:cubicBezTo>
                  <a:moveTo>
                    <a:pt x="27305" y="820801"/>
                  </a:moveTo>
                  <a:lnTo>
                    <a:pt x="27305" y="795401"/>
                  </a:lnTo>
                  <a:lnTo>
                    <a:pt x="45720" y="777875"/>
                  </a:lnTo>
                  <a:lnTo>
                    <a:pt x="281178" y="1026414"/>
                  </a:lnTo>
                  <a:lnTo>
                    <a:pt x="262763" y="1043940"/>
                  </a:lnTo>
                  <a:lnTo>
                    <a:pt x="244348" y="1026414"/>
                  </a:lnTo>
                  <a:lnTo>
                    <a:pt x="479806" y="777875"/>
                  </a:lnTo>
                  <a:lnTo>
                    <a:pt x="498221" y="795401"/>
                  </a:lnTo>
                  <a:lnTo>
                    <a:pt x="498221" y="820801"/>
                  </a:lnTo>
                  <a:lnTo>
                    <a:pt x="380492" y="820801"/>
                  </a:lnTo>
                  <a:cubicBezTo>
                    <a:pt x="366522" y="820801"/>
                    <a:pt x="355092" y="809371"/>
                    <a:pt x="355092" y="795401"/>
                  </a:cubicBezTo>
                  <a:lnTo>
                    <a:pt x="355092" y="25400"/>
                  </a:lnTo>
                  <a:lnTo>
                    <a:pt x="380492" y="25400"/>
                  </a:lnTo>
                  <a:lnTo>
                    <a:pt x="380492" y="50800"/>
                  </a:lnTo>
                  <a:lnTo>
                    <a:pt x="145034" y="50800"/>
                  </a:lnTo>
                  <a:lnTo>
                    <a:pt x="145034" y="25400"/>
                  </a:lnTo>
                  <a:lnTo>
                    <a:pt x="170434" y="25400"/>
                  </a:lnTo>
                  <a:lnTo>
                    <a:pt x="170434" y="795401"/>
                  </a:lnTo>
                  <a:cubicBezTo>
                    <a:pt x="170434" y="809371"/>
                    <a:pt x="159004" y="820801"/>
                    <a:pt x="145034" y="820801"/>
                  </a:cubicBezTo>
                  <a:lnTo>
                    <a:pt x="27305" y="820801"/>
                  </a:lnTo>
                  <a:close/>
                </a:path>
              </a:pathLst>
            </a:custGeom>
            <a:solidFill>
              <a:srgbClr val="193C6B"/>
            </a:solidFill>
          </p:spPr>
        </p:sp>
      </p:grpSp>
      <p:grpSp>
        <p:nvGrpSpPr>
          <p:cNvPr id="14" name="Group 14"/>
          <p:cNvGrpSpPr/>
          <p:nvPr/>
        </p:nvGrpSpPr>
        <p:grpSpPr>
          <a:xfrm>
            <a:off x="7251183" y="1658388"/>
            <a:ext cx="2000109" cy="815881"/>
            <a:chOff x="0" y="0"/>
            <a:chExt cx="2666812" cy="1087842"/>
          </a:xfrm>
        </p:grpSpPr>
        <p:sp>
          <p:nvSpPr>
            <p:cNvPr id="15" name="Freeform 15"/>
            <p:cNvSpPr/>
            <p:nvPr/>
          </p:nvSpPr>
          <p:spPr>
            <a:xfrm>
              <a:off x="25400" y="25400"/>
              <a:ext cx="2615946" cy="1037082"/>
            </a:xfrm>
            <a:custGeom>
              <a:avLst/>
              <a:gdLst/>
              <a:ahLst/>
              <a:cxnLst/>
              <a:rect l="l" t="t" r="r" b="b"/>
              <a:pathLst>
                <a:path w="2615946" h="1037082">
                  <a:moveTo>
                    <a:pt x="0" y="172847"/>
                  </a:moveTo>
                  <a:cubicBezTo>
                    <a:pt x="0" y="77343"/>
                    <a:pt x="79629" y="0"/>
                    <a:pt x="177800" y="0"/>
                  </a:cubicBezTo>
                  <a:lnTo>
                    <a:pt x="2438146" y="0"/>
                  </a:lnTo>
                  <a:cubicBezTo>
                    <a:pt x="2536317" y="0"/>
                    <a:pt x="2615946" y="77343"/>
                    <a:pt x="2615946" y="172847"/>
                  </a:cubicBezTo>
                  <a:lnTo>
                    <a:pt x="2615946" y="864235"/>
                  </a:lnTo>
                  <a:cubicBezTo>
                    <a:pt x="2615946" y="959739"/>
                    <a:pt x="2536317" y="1037082"/>
                    <a:pt x="2438146" y="1037082"/>
                  </a:cubicBezTo>
                  <a:lnTo>
                    <a:pt x="177800" y="1037082"/>
                  </a:lnTo>
                  <a:cubicBezTo>
                    <a:pt x="79629" y="1037082"/>
                    <a:pt x="0" y="959739"/>
                    <a:pt x="0" y="864235"/>
                  </a:cubicBezTo>
                  <a:close/>
                </a:path>
              </a:pathLst>
            </a:custGeom>
            <a:solidFill>
              <a:srgbClr val="37A8DA"/>
            </a:solidFill>
          </p:spPr>
        </p:sp>
        <p:sp>
          <p:nvSpPr>
            <p:cNvPr id="16" name="Freeform 16"/>
            <p:cNvSpPr/>
            <p:nvPr/>
          </p:nvSpPr>
          <p:spPr>
            <a:xfrm>
              <a:off x="0" y="0"/>
              <a:ext cx="2666746" cy="1087882"/>
            </a:xfrm>
            <a:custGeom>
              <a:avLst/>
              <a:gdLst/>
              <a:ahLst/>
              <a:cxnLst/>
              <a:rect l="l" t="t" r="r" b="b"/>
              <a:pathLst>
                <a:path w="2666746" h="1087882">
                  <a:moveTo>
                    <a:pt x="0" y="198247"/>
                  </a:moveTo>
                  <a:cubicBezTo>
                    <a:pt x="0" y="88138"/>
                    <a:pt x="91694" y="0"/>
                    <a:pt x="203200" y="0"/>
                  </a:cubicBezTo>
                  <a:lnTo>
                    <a:pt x="2463546" y="0"/>
                  </a:lnTo>
                  <a:lnTo>
                    <a:pt x="2463546" y="25400"/>
                  </a:lnTo>
                  <a:lnTo>
                    <a:pt x="2463546" y="0"/>
                  </a:lnTo>
                  <a:cubicBezTo>
                    <a:pt x="2575052" y="0"/>
                    <a:pt x="2666746" y="88138"/>
                    <a:pt x="2666746" y="198247"/>
                  </a:cubicBezTo>
                  <a:lnTo>
                    <a:pt x="2641346" y="198247"/>
                  </a:lnTo>
                  <a:lnTo>
                    <a:pt x="2666746" y="198247"/>
                  </a:lnTo>
                  <a:lnTo>
                    <a:pt x="2666746" y="889635"/>
                  </a:lnTo>
                  <a:lnTo>
                    <a:pt x="2641346" y="889635"/>
                  </a:lnTo>
                  <a:lnTo>
                    <a:pt x="2666746" y="889635"/>
                  </a:lnTo>
                  <a:cubicBezTo>
                    <a:pt x="2666746" y="999744"/>
                    <a:pt x="2575052" y="1087882"/>
                    <a:pt x="2463546" y="1087882"/>
                  </a:cubicBezTo>
                  <a:lnTo>
                    <a:pt x="2463546" y="1062482"/>
                  </a:lnTo>
                  <a:lnTo>
                    <a:pt x="2463546" y="1087882"/>
                  </a:lnTo>
                  <a:lnTo>
                    <a:pt x="203200" y="1087882"/>
                  </a:lnTo>
                  <a:lnTo>
                    <a:pt x="203200" y="1062482"/>
                  </a:lnTo>
                  <a:lnTo>
                    <a:pt x="203200" y="1087882"/>
                  </a:lnTo>
                  <a:cubicBezTo>
                    <a:pt x="91694" y="1087882"/>
                    <a:pt x="0" y="999744"/>
                    <a:pt x="0" y="889635"/>
                  </a:cubicBezTo>
                  <a:lnTo>
                    <a:pt x="0" y="198247"/>
                  </a:lnTo>
                  <a:lnTo>
                    <a:pt x="25400" y="198247"/>
                  </a:lnTo>
                  <a:lnTo>
                    <a:pt x="0" y="198247"/>
                  </a:lnTo>
                  <a:moveTo>
                    <a:pt x="50800" y="198247"/>
                  </a:moveTo>
                  <a:lnTo>
                    <a:pt x="50800" y="889635"/>
                  </a:lnTo>
                  <a:lnTo>
                    <a:pt x="25400" y="889635"/>
                  </a:lnTo>
                  <a:lnTo>
                    <a:pt x="50800" y="889635"/>
                  </a:lnTo>
                  <a:cubicBezTo>
                    <a:pt x="50800" y="970407"/>
                    <a:pt x="118364" y="1037082"/>
                    <a:pt x="203200" y="1037082"/>
                  </a:cubicBezTo>
                  <a:lnTo>
                    <a:pt x="2463546" y="1037082"/>
                  </a:lnTo>
                  <a:cubicBezTo>
                    <a:pt x="2548382" y="1037082"/>
                    <a:pt x="2615946" y="970407"/>
                    <a:pt x="2615946" y="889635"/>
                  </a:cubicBezTo>
                  <a:lnTo>
                    <a:pt x="2615946" y="198247"/>
                  </a:lnTo>
                  <a:cubicBezTo>
                    <a:pt x="2615946" y="117475"/>
                    <a:pt x="2548382" y="50800"/>
                    <a:pt x="2463546" y="50800"/>
                  </a:cubicBezTo>
                  <a:lnTo>
                    <a:pt x="203200" y="50800"/>
                  </a:lnTo>
                  <a:lnTo>
                    <a:pt x="203200" y="25400"/>
                  </a:lnTo>
                  <a:lnTo>
                    <a:pt x="203200" y="50800"/>
                  </a:lnTo>
                  <a:cubicBezTo>
                    <a:pt x="118364" y="50800"/>
                    <a:pt x="50800" y="117475"/>
                    <a:pt x="50800" y="198247"/>
                  </a:cubicBezTo>
                  <a:close/>
                </a:path>
              </a:pathLst>
            </a:custGeom>
            <a:solidFill>
              <a:srgbClr val="CBEDF9"/>
            </a:solidFill>
          </p:spPr>
        </p:sp>
        <p:sp>
          <p:nvSpPr>
            <p:cNvPr id="17" name="TextBox 17"/>
            <p:cNvSpPr txBox="1"/>
            <p:nvPr/>
          </p:nvSpPr>
          <p:spPr>
            <a:xfrm>
              <a:off x="0" y="0"/>
              <a:ext cx="2666812" cy="108784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Company</a:t>
              </a:r>
            </a:p>
          </p:txBody>
        </p:sp>
      </p:grpSp>
      <p:grpSp>
        <p:nvGrpSpPr>
          <p:cNvPr id="18" name="Group 18"/>
          <p:cNvGrpSpPr/>
          <p:nvPr/>
        </p:nvGrpSpPr>
        <p:grpSpPr>
          <a:xfrm>
            <a:off x="7251183" y="4174078"/>
            <a:ext cx="2616696" cy="805929"/>
            <a:chOff x="0" y="0"/>
            <a:chExt cx="3488928" cy="1074572"/>
          </a:xfrm>
        </p:grpSpPr>
        <p:sp>
          <p:nvSpPr>
            <p:cNvPr id="19" name="Freeform 19"/>
            <p:cNvSpPr/>
            <p:nvPr/>
          </p:nvSpPr>
          <p:spPr>
            <a:xfrm>
              <a:off x="32012" y="25791"/>
              <a:ext cx="3424795" cy="1023002"/>
            </a:xfrm>
            <a:custGeom>
              <a:avLst/>
              <a:gdLst/>
              <a:ahLst/>
              <a:cxnLst/>
              <a:rect l="l" t="t" r="r" b="b"/>
              <a:pathLst>
                <a:path w="3424795" h="1023002">
                  <a:moveTo>
                    <a:pt x="0" y="170479"/>
                  </a:moveTo>
                  <a:cubicBezTo>
                    <a:pt x="0" y="76342"/>
                    <a:pt x="97636" y="0"/>
                    <a:pt x="218161" y="0"/>
                  </a:cubicBezTo>
                  <a:lnTo>
                    <a:pt x="3206633" y="0"/>
                  </a:lnTo>
                  <a:cubicBezTo>
                    <a:pt x="3327158" y="0"/>
                    <a:pt x="3424794" y="76342"/>
                    <a:pt x="3424794" y="170479"/>
                  </a:cubicBezTo>
                  <a:lnTo>
                    <a:pt x="3424794" y="852523"/>
                  </a:lnTo>
                  <a:cubicBezTo>
                    <a:pt x="3424794" y="946660"/>
                    <a:pt x="3327158" y="1023002"/>
                    <a:pt x="3206633" y="1023002"/>
                  </a:cubicBezTo>
                  <a:lnTo>
                    <a:pt x="218161" y="1023002"/>
                  </a:lnTo>
                  <a:cubicBezTo>
                    <a:pt x="97636" y="1023002"/>
                    <a:pt x="0" y="946660"/>
                    <a:pt x="0" y="852523"/>
                  </a:cubicBezTo>
                  <a:close/>
                </a:path>
              </a:pathLst>
            </a:custGeom>
            <a:solidFill>
              <a:srgbClr val="EF701E"/>
            </a:solidFill>
          </p:spPr>
        </p:sp>
        <p:sp>
          <p:nvSpPr>
            <p:cNvPr id="20" name="Freeform 20"/>
            <p:cNvSpPr/>
            <p:nvPr/>
          </p:nvSpPr>
          <p:spPr>
            <a:xfrm>
              <a:off x="0" y="0"/>
              <a:ext cx="3488818" cy="1074583"/>
            </a:xfrm>
            <a:custGeom>
              <a:avLst/>
              <a:gdLst/>
              <a:ahLst/>
              <a:cxnLst/>
              <a:rect l="l" t="t" r="r" b="b"/>
              <a:pathLst>
                <a:path w="3488818" h="1074583">
                  <a:moveTo>
                    <a:pt x="0" y="196270"/>
                  </a:moveTo>
                  <a:cubicBezTo>
                    <a:pt x="0" y="87174"/>
                    <a:pt x="113002" y="0"/>
                    <a:pt x="250173" y="0"/>
                  </a:cubicBezTo>
                  <a:lnTo>
                    <a:pt x="3238645" y="0"/>
                  </a:lnTo>
                  <a:lnTo>
                    <a:pt x="3238645" y="25791"/>
                  </a:lnTo>
                  <a:lnTo>
                    <a:pt x="3238645" y="0"/>
                  </a:lnTo>
                  <a:cubicBezTo>
                    <a:pt x="3375976" y="0"/>
                    <a:pt x="3488818" y="87174"/>
                    <a:pt x="3488818" y="196270"/>
                  </a:cubicBezTo>
                  <a:lnTo>
                    <a:pt x="3456806" y="196270"/>
                  </a:lnTo>
                  <a:lnTo>
                    <a:pt x="3488818" y="196270"/>
                  </a:lnTo>
                  <a:lnTo>
                    <a:pt x="3488818" y="878314"/>
                  </a:lnTo>
                  <a:lnTo>
                    <a:pt x="3456806" y="878314"/>
                  </a:lnTo>
                  <a:lnTo>
                    <a:pt x="3488818" y="878314"/>
                  </a:lnTo>
                  <a:cubicBezTo>
                    <a:pt x="3488818" y="987410"/>
                    <a:pt x="3375816" y="1074583"/>
                    <a:pt x="3238645" y="1074583"/>
                  </a:cubicBezTo>
                  <a:lnTo>
                    <a:pt x="3238645" y="1048793"/>
                  </a:lnTo>
                  <a:lnTo>
                    <a:pt x="3238645" y="1074583"/>
                  </a:lnTo>
                  <a:lnTo>
                    <a:pt x="250173" y="1074583"/>
                  </a:lnTo>
                  <a:lnTo>
                    <a:pt x="250173" y="1048793"/>
                  </a:lnTo>
                  <a:lnTo>
                    <a:pt x="250173" y="1074583"/>
                  </a:lnTo>
                  <a:cubicBezTo>
                    <a:pt x="113002" y="1074583"/>
                    <a:pt x="0" y="987410"/>
                    <a:pt x="0" y="878314"/>
                  </a:cubicBezTo>
                  <a:lnTo>
                    <a:pt x="0" y="196270"/>
                  </a:lnTo>
                  <a:lnTo>
                    <a:pt x="32012" y="196270"/>
                  </a:lnTo>
                  <a:lnTo>
                    <a:pt x="0" y="196270"/>
                  </a:lnTo>
                  <a:moveTo>
                    <a:pt x="64024" y="196270"/>
                  </a:moveTo>
                  <a:lnTo>
                    <a:pt x="64024" y="878314"/>
                  </a:lnTo>
                  <a:lnTo>
                    <a:pt x="32012" y="878314"/>
                  </a:lnTo>
                  <a:lnTo>
                    <a:pt x="64024" y="878314"/>
                  </a:lnTo>
                  <a:cubicBezTo>
                    <a:pt x="64024" y="957492"/>
                    <a:pt x="146455" y="1023002"/>
                    <a:pt x="250173" y="1023002"/>
                  </a:cubicBezTo>
                  <a:lnTo>
                    <a:pt x="3238645" y="1023002"/>
                  </a:lnTo>
                  <a:cubicBezTo>
                    <a:pt x="3342364" y="1023002"/>
                    <a:pt x="3424794" y="957492"/>
                    <a:pt x="3424794" y="878314"/>
                  </a:cubicBezTo>
                  <a:lnTo>
                    <a:pt x="3424794" y="196270"/>
                  </a:lnTo>
                  <a:cubicBezTo>
                    <a:pt x="3424955" y="117091"/>
                    <a:pt x="3342524" y="51582"/>
                    <a:pt x="3238645" y="51582"/>
                  </a:cubicBezTo>
                  <a:lnTo>
                    <a:pt x="250173" y="51582"/>
                  </a:lnTo>
                  <a:lnTo>
                    <a:pt x="250173" y="25791"/>
                  </a:lnTo>
                  <a:lnTo>
                    <a:pt x="250173" y="51582"/>
                  </a:lnTo>
                  <a:cubicBezTo>
                    <a:pt x="146454" y="51582"/>
                    <a:pt x="64024" y="117091"/>
                    <a:pt x="64024" y="196270"/>
                  </a:cubicBezTo>
                  <a:close/>
                </a:path>
              </a:pathLst>
            </a:custGeom>
            <a:solidFill>
              <a:srgbClr val="CBEDF9"/>
            </a:solidFill>
          </p:spPr>
        </p:sp>
        <p:sp>
          <p:nvSpPr>
            <p:cNvPr id="21" name="TextBox 21"/>
            <p:cNvSpPr txBox="1"/>
            <p:nvPr/>
          </p:nvSpPr>
          <p:spPr>
            <a:xfrm>
              <a:off x="0" y="0"/>
              <a:ext cx="3488928" cy="107457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Affected stakeholder</a:t>
              </a:r>
            </a:p>
          </p:txBody>
        </p:sp>
      </p:grpSp>
      <p:grpSp>
        <p:nvGrpSpPr>
          <p:cNvPr id="22" name="Group 22"/>
          <p:cNvGrpSpPr/>
          <p:nvPr/>
        </p:nvGrpSpPr>
        <p:grpSpPr>
          <a:xfrm>
            <a:off x="8165099" y="2525255"/>
            <a:ext cx="248906" cy="383406"/>
            <a:chOff x="0" y="0"/>
            <a:chExt cx="331874" cy="511208"/>
          </a:xfrm>
        </p:grpSpPr>
        <p:sp>
          <p:nvSpPr>
            <p:cNvPr id="23" name="Freeform 23"/>
            <p:cNvSpPr/>
            <p:nvPr/>
          </p:nvSpPr>
          <p:spPr>
            <a:xfrm>
              <a:off x="25400" y="25400"/>
              <a:ext cx="281051" cy="460375"/>
            </a:xfrm>
            <a:custGeom>
              <a:avLst/>
              <a:gdLst/>
              <a:ahLst/>
              <a:cxnLst/>
              <a:rect l="l" t="t" r="r" b="b"/>
              <a:pathLst>
                <a:path w="281051" h="460375">
                  <a:moveTo>
                    <a:pt x="0" y="311023"/>
                  </a:moveTo>
                  <a:lnTo>
                    <a:pt x="70231" y="311023"/>
                  </a:lnTo>
                  <a:lnTo>
                    <a:pt x="70231" y="0"/>
                  </a:lnTo>
                  <a:lnTo>
                    <a:pt x="210820" y="0"/>
                  </a:lnTo>
                  <a:lnTo>
                    <a:pt x="210820" y="311023"/>
                  </a:lnTo>
                  <a:lnTo>
                    <a:pt x="281051" y="311023"/>
                  </a:lnTo>
                  <a:lnTo>
                    <a:pt x="140589" y="460375"/>
                  </a:lnTo>
                  <a:close/>
                </a:path>
              </a:pathLst>
            </a:custGeom>
            <a:solidFill>
              <a:srgbClr val="FBFEFD"/>
            </a:solidFill>
          </p:spPr>
        </p:sp>
        <p:sp>
          <p:nvSpPr>
            <p:cNvPr id="24" name="Freeform 24"/>
            <p:cNvSpPr/>
            <p:nvPr/>
          </p:nvSpPr>
          <p:spPr>
            <a:xfrm>
              <a:off x="-2032" y="0"/>
              <a:ext cx="335915" cy="511175"/>
            </a:xfrm>
            <a:custGeom>
              <a:avLst/>
              <a:gdLst/>
              <a:ahLst/>
              <a:cxnLst/>
              <a:rect l="l" t="t" r="r" b="b"/>
              <a:pathLst>
                <a:path w="335915" h="511175">
                  <a:moveTo>
                    <a:pt x="27432" y="311023"/>
                  </a:moveTo>
                  <a:lnTo>
                    <a:pt x="97663" y="311023"/>
                  </a:lnTo>
                  <a:lnTo>
                    <a:pt x="97663" y="336423"/>
                  </a:lnTo>
                  <a:lnTo>
                    <a:pt x="72263" y="336423"/>
                  </a:lnTo>
                  <a:lnTo>
                    <a:pt x="72263" y="25400"/>
                  </a:lnTo>
                  <a:cubicBezTo>
                    <a:pt x="72263" y="11430"/>
                    <a:pt x="83693" y="0"/>
                    <a:pt x="97663" y="0"/>
                  </a:cubicBezTo>
                  <a:lnTo>
                    <a:pt x="238252" y="0"/>
                  </a:lnTo>
                  <a:cubicBezTo>
                    <a:pt x="252222" y="0"/>
                    <a:pt x="263652" y="11430"/>
                    <a:pt x="263652" y="25400"/>
                  </a:cubicBezTo>
                  <a:lnTo>
                    <a:pt x="263652" y="336423"/>
                  </a:lnTo>
                  <a:lnTo>
                    <a:pt x="238252" y="336423"/>
                  </a:lnTo>
                  <a:lnTo>
                    <a:pt x="238252" y="311023"/>
                  </a:lnTo>
                  <a:lnTo>
                    <a:pt x="308483" y="311023"/>
                  </a:lnTo>
                  <a:cubicBezTo>
                    <a:pt x="318643" y="311023"/>
                    <a:pt x="327787" y="316992"/>
                    <a:pt x="331851" y="326390"/>
                  </a:cubicBezTo>
                  <a:cubicBezTo>
                    <a:pt x="335915" y="335788"/>
                    <a:pt x="334010" y="346456"/>
                    <a:pt x="327025" y="353822"/>
                  </a:cubicBezTo>
                  <a:lnTo>
                    <a:pt x="186436" y="503174"/>
                  </a:lnTo>
                  <a:cubicBezTo>
                    <a:pt x="181610" y="508254"/>
                    <a:pt x="174879" y="511175"/>
                    <a:pt x="167894" y="511175"/>
                  </a:cubicBezTo>
                  <a:cubicBezTo>
                    <a:pt x="160909" y="511175"/>
                    <a:pt x="154178" y="508254"/>
                    <a:pt x="149352" y="503174"/>
                  </a:cubicBezTo>
                  <a:lnTo>
                    <a:pt x="8890" y="353822"/>
                  </a:lnTo>
                  <a:cubicBezTo>
                    <a:pt x="1905" y="346456"/>
                    <a:pt x="0" y="335661"/>
                    <a:pt x="4064" y="326390"/>
                  </a:cubicBezTo>
                  <a:cubicBezTo>
                    <a:pt x="8128" y="317119"/>
                    <a:pt x="17272" y="311023"/>
                    <a:pt x="27432" y="311023"/>
                  </a:cubicBezTo>
                  <a:moveTo>
                    <a:pt x="27432" y="361823"/>
                  </a:moveTo>
                  <a:lnTo>
                    <a:pt x="27432" y="336423"/>
                  </a:lnTo>
                  <a:lnTo>
                    <a:pt x="45974" y="319024"/>
                  </a:lnTo>
                  <a:lnTo>
                    <a:pt x="186436" y="468376"/>
                  </a:lnTo>
                  <a:lnTo>
                    <a:pt x="167894" y="485775"/>
                  </a:lnTo>
                  <a:lnTo>
                    <a:pt x="149352" y="468376"/>
                  </a:lnTo>
                  <a:lnTo>
                    <a:pt x="289941" y="318897"/>
                  </a:lnTo>
                  <a:lnTo>
                    <a:pt x="308483" y="336296"/>
                  </a:lnTo>
                  <a:lnTo>
                    <a:pt x="308483" y="361696"/>
                  </a:lnTo>
                  <a:lnTo>
                    <a:pt x="238252" y="361696"/>
                  </a:lnTo>
                  <a:cubicBezTo>
                    <a:pt x="224282" y="361696"/>
                    <a:pt x="212852" y="350266"/>
                    <a:pt x="212852" y="336296"/>
                  </a:cubicBezTo>
                  <a:lnTo>
                    <a:pt x="212852" y="25400"/>
                  </a:lnTo>
                  <a:lnTo>
                    <a:pt x="238252" y="25400"/>
                  </a:lnTo>
                  <a:lnTo>
                    <a:pt x="238252" y="50800"/>
                  </a:lnTo>
                  <a:lnTo>
                    <a:pt x="97663" y="50800"/>
                  </a:lnTo>
                  <a:lnTo>
                    <a:pt x="97663" y="25400"/>
                  </a:lnTo>
                  <a:lnTo>
                    <a:pt x="123063" y="25400"/>
                  </a:lnTo>
                  <a:lnTo>
                    <a:pt x="123063" y="336423"/>
                  </a:lnTo>
                  <a:cubicBezTo>
                    <a:pt x="123063" y="350393"/>
                    <a:pt x="111633" y="361823"/>
                    <a:pt x="97663" y="361823"/>
                  </a:cubicBezTo>
                  <a:lnTo>
                    <a:pt x="27432" y="361823"/>
                  </a:lnTo>
                  <a:close/>
                </a:path>
              </a:pathLst>
            </a:custGeom>
            <a:solidFill>
              <a:srgbClr val="193C6B"/>
            </a:solidFill>
          </p:spPr>
        </p:sp>
      </p:grpSp>
      <p:grpSp>
        <p:nvGrpSpPr>
          <p:cNvPr id="25" name="Group 25"/>
          <p:cNvGrpSpPr/>
          <p:nvPr/>
        </p:nvGrpSpPr>
        <p:grpSpPr>
          <a:xfrm>
            <a:off x="7251183" y="2959647"/>
            <a:ext cx="2000109" cy="758806"/>
            <a:chOff x="0" y="0"/>
            <a:chExt cx="2666812" cy="1011742"/>
          </a:xfrm>
        </p:grpSpPr>
        <p:sp>
          <p:nvSpPr>
            <p:cNvPr id="26" name="Freeform 26"/>
            <p:cNvSpPr/>
            <p:nvPr/>
          </p:nvSpPr>
          <p:spPr>
            <a:xfrm>
              <a:off x="25400" y="25400"/>
              <a:ext cx="2615946" cy="960882"/>
            </a:xfrm>
            <a:custGeom>
              <a:avLst/>
              <a:gdLst/>
              <a:ahLst/>
              <a:cxnLst/>
              <a:rect l="l" t="t" r="r" b="b"/>
              <a:pathLst>
                <a:path w="2615946" h="960882">
                  <a:moveTo>
                    <a:pt x="0" y="160147"/>
                  </a:moveTo>
                  <a:cubicBezTo>
                    <a:pt x="0" y="71755"/>
                    <a:pt x="74041" y="0"/>
                    <a:pt x="165354" y="0"/>
                  </a:cubicBezTo>
                  <a:lnTo>
                    <a:pt x="2450592" y="0"/>
                  </a:lnTo>
                  <a:cubicBezTo>
                    <a:pt x="2541905" y="0"/>
                    <a:pt x="2615946" y="71755"/>
                    <a:pt x="2615946" y="160147"/>
                  </a:cubicBezTo>
                  <a:lnTo>
                    <a:pt x="2615946" y="800735"/>
                  </a:lnTo>
                  <a:cubicBezTo>
                    <a:pt x="2615946" y="889127"/>
                    <a:pt x="2541905" y="960882"/>
                    <a:pt x="2450592" y="960882"/>
                  </a:cubicBezTo>
                  <a:lnTo>
                    <a:pt x="165354" y="960882"/>
                  </a:lnTo>
                  <a:cubicBezTo>
                    <a:pt x="74041" y="960882"/>
                    <a:pt x="0" y="889254"/>
                    <a:pt x="0" y="800735"/>
                  </a:cubicBezTo>
                  <a:close/>
                </a:path>
              </a:pathLst>
            </a:custGeom>
            <a:solidFill>
              <a:srgbClr val="92D050"/>
            </a:solidFill>
          </p:spPr>
        </p:sp>
        <p:sp>
          <p:nvSpPr>
            <p:cNvPr id="27" name="Freeform 27"/>
            <p:cNvSpPr/>
            <p:nvPr/>
          </p:nvSpPr>
          <p:spPr>
            <a:xfrm>
              <a:off x="0" y="0"/>
              <a:ext cx="2666746" cy="1011682"/>
            </a:xfrm>
            <a:custGeom>
              <a:avLst/>
              <a:gdLst/>
              <a:ahLst/>
              <a:cxnLst/>
              <a:rect l="l" t="t" r="r" b="b"/>
              <a:pathLst>
                <a:path w="2666746" h="1011682">
                  <a:moveTo>
                    <a:pt x="0" y="185547"/>
                  </a:moveTo>
                  <a:cubicBezTo>
                    <a:pt x="0" y="82296"/>
                    <a:pt x="86233" y="0"/>
                    <a:pt x="190754" y="0"/>
                  </a:cubicBezTo>
                  <a:lnTo>
                    <a:pt x="2475992" y="0"/>
                  </a:lnTo>
                  <a:lnTo>
                    <a:pt x="2475992" y="25400"/>
                  </a:lnTo>
                  <a:lnTo>
                    <a:pt x="2475992" y="0"/>
                  </a:lnTo>
                  <a:cubicBezTo>
                    <a:pt x="2580640" y="0"/>
                    <a:pt x="2666746" y="82296"/>
                    <a:pt x="2666746" y="185547"/>
                  </a:cubicBezTo>
                  <a:lnTo>
                    <a:pt x="2641346" y="185547"/>
                  </a:lnTo>
                  <a:lnTo>
                    <a:pt x="2666746" y="185547"/>
                  </a:lnTo>
                  <a:lnTo>
                    <a:pt x="2666746" y="826135"/>
                  </a:lnTo>
                  <a:lnTo>
                    <a:pt x="2641346" y="826135"/>
                  </a:lnTo>
                  <a:lnTo>
                    <a:pt x="2666746" y="826135"/>
                  </a:lnTo>
                  <a:cubicBezTo>
                    <a:pt x="2666746" y="929386"/>
                    <a:pt x="2580513" y="1011682"/>
                    <a:pt x="2475992" y="1011682"/>
                  </a:cubicBezTo>
                  <a:lnTo>
                    <a:pt x="2475992" y="986282"/>
                  </a:lnTo>
                  <a:lnTo>
                    <a:pt x="2475992" y="1011682"/>
                  </a:lnTo>
                  <a:lnTo>
                    <a:pt x="190754" y="1011682"/>
                  </a:lnTo>
                  <a:lnTo>
                    <a:pt x="190754" y="986282"/>
                  </a:lnTo>
                  <a:lnTo>
                    <a:pt x="190754" y="1011682"/>
                  </a:lnTo>
                  <a:cubicBezTo>
                    <a:pt x="86233" y="1011682"/>
                    <a:pt x="0" y="929386"/>
                    <a:pt x="0" y="826135"/>
                  </a:cubicBezTo>
                  <a:lnTo>
                    <a:pt x="0" y="185547"/>
                  </a:lnTo>
                  <a:lnTo>
                    <a:pt x="25400" y="185547"/>
                  </a:lnTo>
                  <a:lnTo>
                    <a:pt x="0" y="185547"/>
                  </a:lnTo>
                  <a:moveTo>
                    <a:pt x="50800" y="185547"/>
                  </a:moveTo>
                  <a:lnTo>
                    <a:pt x="50800" y="826135"/>
                  </a:lnTo>
                  <a:lnTo>
                    <a:pt x="25400" y="826135"/>
                  </a:lnTo>
                  <a:lnTo>
                    <a:pt x="50800" y="826135"/>
                  </a:lnTo>
                  <a:cubicBezTo>
                    <a:pt x="50800" y="899795"/>
                    <a:pt x="112649" y="960882"/>
                    <a:pt x="190754" y="960882"/>
                  </a:cubicBezTo>
                  <a:lnTo>
                    <a:pt x="2475992" y="960882"/>
                  </a:lnTo>
                  <a:cubicBezTo>
                    <a:pt x="2554097" y="960882"/>
                    <a:pt x="2615946" y="899795"/>
                    <a:pt x="2615946" y="826135"/>
                  </a:cubicBezTo>
                  <a:lnTo>
                    <a:pt x="2615946" y="185547"/>
                  </a:lnTo>
                  <a:cubicBezTo>
                    <a:pt x="2615946" y="111887"/>
                    <a:pt x="2554097" y="50800"/>
                    <a:pt x="2475992" y="50800"/>
                  </a:cubicBezTo>
                  <a:lnTo>
                    <a:pt x="190754" y="50800"/>
                  </a:lnTo>
                  <a:lnTo>
                    <a:pt x="190754" y="25400"/>
                  </a:lnTo>
                  <a:lnTo>
                    <a:pt x="190754" y="50800"/>
                  </a:lnTo>
                  <a:cubicBezTo>
                    <a:pt x="112649" y="50800"/>
                    <a:pt x="50800" y="111887"/>
                    <a:pt x="50800" y="185547"/>
                  </a:cubicBezTo>
                  <a:close/>
                </a:path>
              </a:pathLst>
            </a:custGeom>
            <a:solidFill>
              <a:srgbClr val="CBEDF9"/>
            </a:solidFill>
          </p:spPr>
        </p:sp>
        <p:sp>
          <p:nvSpPr>
            <p:cNvPr id="28" name="TextBox 28"/>
            <p:cNvSpPr txBox="1"/>
            <p:nvPr/>
          </p:nvSpPr>
          <p:spPr>
            <a:xfrm>
              <a:off x="0" y="0"/>
              <a:ext cx="2666812" cy="101174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3rd party</a:t>
              </a:r>
            </a:p>
          </p:txBody>
        </p:sp>
      </p:grpSp>
      <p:grpSp>
        <p:nvGrpSpPr>
          <p:cNvPr id="29" name="Group 29"/>
          <p:cNvGrpSpPr/>
          <p:nvPr/>
        </p:nvGrpSpPr>
        <p:grpSpPr>
          <a:xfrm>
            <a:off x="8165099" y="3745356"/>
            <a:ext cx="248906" cy="387160"/>
            <a:chOff x="0" y="0"/>
            <a:chExt cx="331874" cy="516214"/>
          </a:xfrm>
        </p:grpSpPr>
        <p:sp>
          <p:nvSpPr>
            <p:cNvPr id="30" name="Freeform 30"/>
            <p:cNvSpPr/>
            <p:nvPr/>
          </p:nvSpPr>
          <p:spPr>
            <a:xfrm>
              <a:off x="25400" y="25400"/>
              <a:ext cx="281051" cy="465455"/>
            </a:xfrm>
            <a:custGeom>
              <a:avLst/>
              <a:gdLst/>
              <a:ahLst/>
              <a:cxnLst/>
              <a:rect l="l" t="t" r="r" b="b"/>
              <a:pathLst>
                <a:path w="281051" h="465455">
                  <a:moveTo>
                    <a:pt x="0" y="315849"/>
                  </a:moveTo>
                  <a:lnTo>
                    <a:pt x="70231" y="315849"/>
                  </a:lnTo>
                  <a:lnTo>
                    <a:pt x="70231" y="0"/>
                  </a:lnTo>
                  <a:lnTo>
                    <a:pt x="210820" y="0"/>
                  </a:lnTo>
                  <a:lnTo>
                    <a:pt x="210820" y="315849"/>
                  </a:lnTo>
                  <a:lnTo>
                    <a:pt x="281051" y="315849"/>
                  </a:lnTo>
                  <a:lnTo>
                    <a:pt x="140589" y="465455"/>
                  </a:lnTo>
                  <a:close/>
                </a:path>
              </a:pathLst>
            </a:custGeom>
            <a:solidFill>
              <a:srgbClr val="FBFEFD"/>
            </a:solidFill>
          </p:spPr>
        </p:sp>
        <p:sp>
          <p:nvSpPr>
            <p:cNvPr id="31" name="Freeform 31"/>
            <p:cNvSpPr/>
            <p:nvPr/>
          </p:nvSpPr>
          <p:spPr>
            <a:xfrm>
              <a:off x="-1905" y="0"/>
              <a:ext cx="335788" cy="516255"/>
            </a:xfrm>
            <a:custGeom>
              <a:avLst/>
              <a:gdLst/>
              <a:ahLst/>
              <a:cxnLst/>
              <a:rect l="l" t="t" r="r" b="b"/>
              <a:pathLst>
                <a:path w="335788" h="516255">
                  <a:moveTo>
                    <a:pt x="27305" y="315849"/>
                  </a:moveTo>
                  <a:lnTo>
                    <a:pt x="97536" y="315849"/>
                  </a:lnTo>
                  <a:lnTo>
                    <a:pt x="97536" y="341249"/>
                  </a:lnTo>
                  <a:lnTo>
                    <a:pt x="72136" y="341249"/>
                  </a:lnTo>
                  <a:lnTo>
                    <a:pt x="72136" y="25400"/>
                  </a:lnTo>
                  <a:cubicBezTo>
                    <a:pt x="72136" y="11430"/>
                    <a:pt x="83566" y="0"/>
                    <a:pt x="97536" y="0"/>
                  </a:cubicBezTo>
                  <a:lnTo>
                    <a:pt x="238125" y="0"/>
                  </a:lnTo>
                  <a:cubicBezTo>
                    <a:pt x="252095" y="0"/>
                    <a:pt x="263525" y="11430"/>
                    <a:pt x="263525" y="25400"/>
                  </a:cubicBezTo>
                  <a:lnTo>
                    <a:pt x="263525" y="341249"/>
                  </a:lnTo>
                  <a:lnTo>
                    <a:pt x="238125" y="341249"/>
                  </a:lnTo>
                  <a:lnTo>
                    <a:pt x="238125" y="315849"/>
                  </a:lnTo>
                  <a:lnTo>
                    <a:pt x="308356" y="315849"/>
                  </a:lnTo>
                  <a:cubicBezTo>
                    <a:pt x="318516" y="315849"/>
                    <a:pt x="327660" y="321818"/>
                    <a:pt x="331724" y="331216"/>
                  </a:cubicBezTo>
                  <a:cubicBezTo>
                    <a:pt x="335788" y="340614"/>
                    <a:pt x="333883" y="351282"/>
                    <a:pt x="326898" y="358648"/>
                  </a:cubicBezTo>
                  <a:lnTo>
                    <a:pt x="186309" y="508254"/>
                  </a:lnTo>
                  <a:cubicBezTo>
                    <a:pt x="181483" y="513334"/>
                    <a:pt x="174752" y="516255"/>
                    <a:pt x="167767" y="516255"/>
                  </a:cubicBezTo>
                  <a:cubicBezTo>
                    <a:pt x="160782" y="516255"/>
                    <a:pt x="154051" y="513334"/>
                    <a:pt x="149225" y="508254"/>
                  </a:cubicBezTo>
                  <a:lnTo>
                    <a:pt x="8763" y="358648"/>
                  </a:lnTo>
                  <a:cubicBezTo>
                    <a:pt x="1905" y="351155"/>
                    <a:pt x="0" y="340360"/>
                    <a:pt x="3937" y="331089"/>
                  </a:cubicBezTo>
                  <a:cubicBezTo>
                    <a:pt x="7874" y="321818"/>
                    <a:pt x="17145" y="315849"/>
                    <a:pt x="27305" y="315849"/>
                  </a:cubicBezTo>
                  <a:moveTo>
                    <a:pt x="27305" y="366649"/>
                  </a:moveTo>
                  <a:lnTo>
                    <a:pt x="27305" y="341249"/>
                  </a:lnTo>
                  <a:lnTo>
                    <a:pt x="45847" y="323850"/>
                  </a:lnTo>
                  <a:lnTo>
                    <a:pt x="186309" y="473456"/>
                  </a:lnTo>
                  <a:lnTo>
                    <a:pt x="167767" y="490855"/>
                  </a:lnTo>
                  <a:lnTo>
                    <a:pt x="149225" y="473456"/>
                  </a:lnTo>
                  <a:lnTo>
                    <a:pt x="289814" y="323850"/>
                  </a:lnTo>
                  <a:lnTo>
                    <a:pt x="308356" y="341249"/>
                  </a:lnTo>
                  <a:lnTo>
                    <a:pt x="308356" y="366649"/>
                  </a:lnTo>
                  <a:lnTo>
                    <a:pt x="238125" y="366649"/>
                  </a:lnTo>
                  <a:cubicBezTo>
                    <a:pt x="224155" y="366649"/>
                    <a:pt x="212725" y="355219"/>
                    <a:pt x="212725" y="341249"/>
                  </a:cubicBezTo>
                  <a:lnTo>
                    <a:pt x="212725" y="25400"/>
                  </a:lnTo>
                  <a:lnTo>
                    <a:pt x="238125" y="25400"/>
                  </a:lnTo>
                  <a:lnTo>
                    <a:pt x="238125" y="50800"/>
                  </a:lnTo>
                  <a:lnTo>
                    <a:pt x="97536" y="50800"/>
                  </a:lnTo>
                  <a:lnTo>
                    <a:pt x="97536" y="25400"/>
                  </a:lnTo>
                  <a:lnTo>
                    <a:pt x="122936" y="25400"/>
                  </a:lnTo>
                  <a:lnTo>
                    <a:pt x="122936" y="341249"/>
                  </a:lnTo>
                  <a:cubicBezTo>
                    <a:pt x="122936" y="355219"/>
                    <a:pt x="111506" y="366649"/>
                    <a:pt x="97536" y="366649"/>
                  </a:cubicBezTo>
                  <a:lnTo>
                    <a:pt x="27305" y="366649"/>
                  </a:lnTo>
                  <a:close/>
                </a:path>
              </a:pathLst>
            </a:custGeom>
            <a:solidFill>
              <a:srgbClr val="193C6B"/>
            </a:solidFill>
          </p:spPr>
        </p:sp>
      </p:grpSp>
      <p:grpSp>
        <p:nvGrpSpPr>
          <p:cNvPr id="32" name="Group 32"/>
          <p:cNvGrpSpPr/>
          <p:nvPr/>
        </p:nvGrpSpPr>
        <p:grpSpPr>
          <a:xfrm>
            <a:off x="9867879" y="1722009"/>
            <a:ext cx="1796632" cy="805929"/>
            <a:chOff x="0" y="0"/>
            <a:chExt cx="2395510" cy="1074572"/>
          </a:xfrm>
        </p:grpSpPr>
        <p:sp>
          <p:nvSpPr>
            <p:cNvPr id="33" name="Freeform 33"/>
            <p:cNvSpPr/>
            <p:nvPr/>
          </p:nvSpPr>
          <p:spPr>
            <a:xfrm>
              <a:off x="25400" y="26770"/>
              <a:ext cx="2344801" cy="1020999"/>
            </a:xfrm>
            <a:custGeom>
              <a:avLst/>
              <a:gdLst/>
              <a:ahLst/>
              <a:cxnLst/>
              <a:rect l="l" t="t" r="r" b="b"/>
              <a:pathLst>
                <a:path w="2344801" h="1020999">
                  <a:moveTo>
                    <a:pt x="0" y="170122"/>
                  </a:moveTo>
                  <a:cubicBezTo>
                    <a:pt x="0" y="76160"/>
                    <a:pt x="74422" y="0"/>
                    <a:pt x="166370" y="0"/>
                  </a:cubicBezTo>
                  <a:lnTo>
                    <a:pt x="2178431" y="0"/>
                  </a:lnTo>
                  <a:cubicBezTo>
                    <a:pt x="2270252" y="0"/>
                    <a:pt x="2344801" y="76160"/>
                    <a:pt x="2344801" y="170122"/>
                  </a:cubicBezTo>
                  <a:lnTo>
                    <a:pt x="2344801" y="850877"/>
                  </a:lnTo>
                  <a:cubicBezTo>
                    <a:pt x="2344801" y="944839"/>
                    <a:pt x="2270379" y="1020999"/>
                    <a:pt x="2178431" y="1020999"/>
                  </a:cubicBezTo>
                  <a:lnTo>
                    <a:pt x="166370" y="1020999"/>
                  </a:lnTo>
                  <a:cubicBezTo>
                    <a:pt x="74422" y="1020999"/>
                    <a:pt x="0" y="944839"/>
                    <a:pt x="0" y="850877"/>
                  </a:cubicBezTo>
                  <a:close/>
                </a:path>
              </a:pathLst>
            </a:custGeom>
            <a:solidFill>
              <a:srgbClr val="37A8DA"/>
            </a:solidFill>
          </p:spPr>
        </p:sp>
        <p:sp>
          <p:nvSpPr>
            <p:cNvPr id="34" name="Freeform 34"/>
            <p:cNvSpPr/>
            <p:nvPr/>
          </p:nvSpPr>
          <p:spPr>
            <a:xfrm>
              <a:off x="0" y="0"/>
              <a:ext cx="2395601" cy="1074539"/>
            </a:xfrm>
            <a:custGeom>
              <a:avLst/>
              <a:gdLst/>
              <a:ahLst/>
              <a:cxnLst/>
              <a:rect l="l" t="t" r="r" b="b"/>
              <a:pathLst>
                <a:path w="2395601" h="1074539">
                  <a:moveTo>
                    <a:pt x="0" y="196892"/>
                  </a:moveTo>
                  <a:cubicBezTo>
                    <a:pt x="0" y="87403"/>
                    <a:pt x="86614" y="0"/>
                    <a:pt x="191770" y="0"/>
                  </a:cubicBezTo>
                  <a:lnTo>
                    <a:pt x="2203831" y="0"/>
                  </a:lnTo>
                  <a:lnTo>
                    <a:pt x="2203831" y="26770"/>
                  </a:lnTo>
                  <a:lnTo>
                    <a:pt x="2203831" y="0"/>
                  </a:lnTo>
                  <a:cubicBezTo>
                    <a:pt x="2308987" y="0"/>
                    <a:pt x="2395601" y="87403"/>
                    <a:pt x="2395601" y="196892"/>
                  </a:cubicBezTo>
                  <a:lnTo>
                    <a:pt x="2370201" y="196892"/>
                  </a:lnTo>
                  <a:lnTo>
                    <a:pt x="2395601" y="196892"/>
                  </a:lnTo>
                  <a:lnTo>
                    <a:pt x="2395601" y="877647"/>
                  </a:lnTo>
                  <a:lnTo>
                    <a:pt x="2370201" y="877647"/>
                  </a:lnTo>
                  <a:lnTo>
                    <a:pt x="2395601" y="877647"/>
                  </a:lnTo>
                  <a:cubicBezTo>
                    <a:pt x="2395601" y="987135"/>
                    <a:pt x="2308987" y="1074539"/>
                    <a:pt x="2203831" y="1074539"/>
                  </a:cubicBezTo>
                  <a:lnTo>
                    <a:pt x="2203831" y="1047769"/>
                  </a:lnTo>
                  <a:lnTo>
                    <a:pt x="2203831" y="1074539"/>
                  </a:lnTo>
                  <a:lnTo>
                    <a:pt x="191770" y="1074539"/>
                  </a:lnTo>
                  <a:lnTo>
                    <a:pt x="191770" y="1047769"/>
                  </a:lnTo>
                  <a:lnTo>
                    <a:pt x="191770" y="1074539"/>
                  </a:lnTo>
                  <a:cubicBezTo>
                    <a:pt x="86614" y="1074539"/>
                    <a:pt x="0" y="987135"/>
                    <a:pt x="0" y="877647"/>
                  </a:cubicBezTo>
                  <a:lnTo>
                    <a:pt x="0" y="196892"/>
                  </a:lnTo>
                  <a:lnTo>
                    <a:pt x="25400" y="196892"/>
                  </a:lnTo>
                  <a:lnTo>
                    <a:pt x="0" y="196892"/>
                  </a:lnTo>
                  <a:moveTo>
                    <a:pt x="50800" y="196892"/>
                  </a:moveTo>
                  <a:lnTo>
                    <a:pt x="50800" y="877647"/>
                  </a:lnTo>
                  <a:lnTo>
                    <a:pt x="25400" y="877647"/>
                  </a:lnTo>
                  <a:lnTo>
                    <a:pt x="50800" y="877647"/>
                  </a:lnTo>
                  <a:cubicBezTo>
                    <a:pt x="50800" y="956082"/>
                    <a:pt x="113157" y="1020999"/>
                    <a:pt x="191770" y="1020999"/>
                  </a:cubicBezTo>
                  <a:lnTo>
                    <a:pt x="2203831" y="1020999"/>
                  </a:lnTo>
                  <a:cubicBezTo>
                    <a:pt x="2282444" y="1020999"/>
                    <a:pt x="2344801" y="956082"/>
                    <a:pt x="2344801" y="877647"/>
                  </a:cubicBezTo>
                  <a:lnTo>
                    <a:pt x="2344801" y="196892"/>
                  </a:lnTo>
                  <a:cubicBezTo>
                    <a:pt x="2344801" y="118456"/>
                    <a:pt x="2282444" y="53540"/>
                    <a:pt x="2203831" y="53540"/>
                  </a:cubicBezTo>
                  <a:lnTo>
                    <a:pt x="191770" y="53540"/>
                  </a:lnTo>
                  <a:lnTo>
                    <a:pt x="191770" y="26770"/>
                  </a:lnTo>
                  <a:lnTo>
                    <a:pt x="191770" y="53540"/>
                  </a:lnTo>
                  <a:cubicBezTo>
                    <a:pt x="113157" y="53540"/>
                    <a:pt x="50800" y="118456"/>
                    <a:pt x="50800" y="196892"/>
                  </a:cubicBezTo>
                  <a:close/>
                </a:path>
              </a:pathLst>
            </a:custGeom>
            <a:solidFill>
              <a:srgbClr val="CBEDF9"/>
            </a:solidFill>
          </p:spPr>
        </p:sp>
        <p:sp>
          <p:nvSpPr>
            <p:cNvPr id="35" name="TextBox 35"/>
            <p:cNvSpPr txBox="1"/>
            <p:nvPr/>
          </p:nvSpPr>
          <p:spPr>
            <a:xfrm>
              <a:off x="0" y="0"/>
              <a:ext cx="2395510" cy="107457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Company</a:t>
              </a:r>
            </a:p>
          </p:txBody>
        </p:sp>
      </p:grpSp>
      <p:grpSp>
        <p:nvGrpSpPr>
          <p:cNvPr id="36" name="Group 36"/>
          <p:cNvGrpSpPr/>
          <p:nvPr/>
        </p:nvGrpSpPr>
        <p:grpSpPr>
          <a:xfrm>
            <a:off x="10398401" y="4174078"/>
            <a:ext cx="2584182" cy="805929"/>
            <a:chOff x="0" y="0"/>
            <a:chExt cx="3445576" cy="1074572"/>
          </a:xfrm>
        </p:grpSpPr>
        <p:sp>
          <p:nvSpPr>
            <p:cNvPr id="37" name="Freeform 37"/>
            <p:cNvSpPr/>
            <p:nvPr/>
          </p:nvSpPr>
          <p:spPr>
            <a:xfrm>
              <a:off x="25400" y="25527"/>
              <a:ext cx="3394837" cy="1023625"/>
            </a:xfrm>
            <a:custGeom>
              <a:avLst/>
              <a:gdLst/>
              <a:ahLst/>
              <a:cxnLst/>
              <a:rect l="l" t="t" r="r" b="b"/>
              <a:pathLst>
                <a:path w="3394837" h="1023625">
                  <a:moveTo>
                    <a:pt x="0" y="170647"/>
                  </a:moveTo>
                  <a:cubicBezTo>
                    <a:pt x="0" y="76325"/>
                    <a:pt x="78613" y="0"/>
                    <a:pt x="175641" y="0"/>
                  </a:cubicBezTo>
                  <a:lnTo>
                    <a:pt x="3219196" y="0"/>
                  </a:lnTo>
                  <a:cubicBezTo>
                    <a:pt x="3316224" y="0"/>
                    <a:pt x="3394837" y="76325"/>
                    <a:pt x="3394837" y="170647"/>
                  </a:cubicBezTo>
                  <a:lnTo>
                    <a:pt x="3394837" y="852978"/>
                  </a:lnTo>
                  <a:cubicBezTo>
                    <a:pt x="3394837" y="947172"/>
                    <a:pt x="3316224" y="1023625"/>
                    <a:pt x="3219196" y="1023625"/>
                  </a:cubicBezTo>
                  <a:lnTo>
                    <a:pt x="175641" y="1023625"/>
                  </a:lnTo>
                  <a:cubicBezTo>
                    <a:pt x="78613" y="1023498"/>
                    <a:pt x="0" y="947172"/>
                    <a:pt x="0" y="852978"/>
                  </a:cubicBezTo>
                  <a:close/>
                </a:path>
              </a:pathLst>
            </a:custGeom>
            <a:solidFill>
              <a:srgbClr val="EF701E"/>
            </a:solidFill>
          </p:spPr>
        </p:sp>
        <p:sp>
          <p:nvSpPr>
            <p:cNvPr id="38" name="Freeform 38"/>
            <p:cNvSpPr/>
            <p:nvPr/>
          </p:nvSpPr>
          <p:spPr>
            <a:xfrm>
              <a:off x="0" y="0"/>
              <a:ext cx="3445637" cy="1074678"/>
            </a:xfrm>
            <a:custGeom>
              <a:avLst/>
              <a:gdLst/>
              <a:ahLst/>
              <a:cxnLst/>
              <a:rect l="l" t="t" r="r" b="b"/>
              <a:pathLst>
                <a:path w="3445637" h="1074678">
                  <a:moveTo>
                    <a:pt x="0" y="196174"/>
                  </a:moveTo>
                  <a:cubicBezTo>
                    <a:pt x="0" y="87046"/>
                    <a:pt x="90805" y="0"/>
                    <a:pt x="201041" y="0"/>
                  </a:cubicBezTo>
                  <a:lnTo>
                    <a:pt x="3244596" y="0"/>
                  </a:lnTo>
                  <a:lnTo>
                    <a:pt x="3244596" y="25527"/>
                  </a:lnTo>
                  <a:lnTo>
                    <a:pt x="3244596" y="0"/>
                  </a:lnTo>
                  <a:cubicBezTo>
                    <a:pt x="3354832" y="0"/>
                    <a:pt x="3445637" y="87046"/>
                    <a:pt x="3445637" y="196174"/>
                  </a:cubicBezTo>
                  <a:lnTo>
                    <a:pt x="3420237" y="196174"/>
                  </a:lnTo>
                  <a:lnTo>
                    <a:pt x="3445637" y="196174"/>
                  </a:lnTo>
                  <a:lnTo>
                    <a:pt x="3445637" y="878505"/>
                  </a:lnTo>
                  <a:lnTo>
                    <a:pt x="3420237" y="878505"/>
                  </a:lnTo>
                  <a:lnTo>
                    <a:pt x="3445637" y="878505"/>
                  </a:lnTo>
                  <a:cubicBezTo>
                    <a:pt x="3445637" y="987633"/>
                    <a:pt x="3354832" y="1074678"/>
                    <a:pt x="3244596" y="1074678"/>
                  </a:cubicBezTo>
                  <a:lnTo>
                    <a:pt x="3244596" y="1049152"/>
                  </a:lnTo>
                  <a:lnTo>
                    <a:pt x="3244596" y="1074678"/>
                  </a:lnTo>
                  <a:lnTo>
                    <a:pt x="201041" y="1074678"/>
                  </a:lnTo>
                  <a:lnTo>
                    <a:pt x="201041" y="1049152"/>
                  </a:lnTo>
                  <a:lnTo>
                    <a:pt x="201041" y="1074678"/>
                  </a:lnTo>
                  <a:cubicBezTo>
                    <a:pt x="90805" y="1074551"/>
                    <a:pt x="0" y="987632"/>
                    <a:pt x="0" y="878505"/>
                  </a:cubicBezTo>
                  <a:lnTo>
                    <a:pt x="0" y="196174"/>
                  </a:lnTo>
                  <a:lnTo>
                    <a:pt x="25400" y="196174"/>
                  </a:lnTo>
                  <a:lnTo>
                    <a:pt x="0" y="196174"/>
                  </a:lnTo>
                  <a:moveTo>
                    <a:pt x="50800" y="196174"/>
                  </a:moveTo>
                  <a:lnTo>
                    <a:pt x="50800" y="878505"/>
                  </a:lnTo>
                  <a:lnTo>
                    <a:pt x="25400" y="878505"/>
                  </a:lnTo>
                  <a:lnTo>
                    <a:pt x="50800" y="878505"/>
                  </a:lnTo>
                  <a:cubicBezTo>
                    <a:pt x="50800" y="957766"/>
                    <a:pt x="117221" y="1023625"/>
                    <a:pt x="201041" y="1023625"/>
                  </a:cubicBezTo>
                  <a:lnTo>
                    <a:pt x="3244596" y="1023625"/>
                  </a:lnTo>
                  <a:cubicBezTo>
                    <a:pt x="3328416" y="1023625"/>
                    <a:pt x="3394837" y="957894"/>
                    <a:pt x="3394837" y="878505"/>
                  </a:cubicBezTo>
                  <a:lnTo>
                    <a:pt x="3394837" y="196174"/>
                  </a:lnTo>
                  <a:cubicBezTo>
                    <a:pt x="3394837" y="116785"/>
                    <a:pt x="3328416" y="51054"/>
                    <a:pt x="3244596" y="51054"/>
                  </a:cubicBezTo>
                  <a:lnTo>
                    <a:pt x="201041" y="51054"/>
                  </a:lnTo>
                  <a:lnTo>
                    <a:pt x="201041" y="25527"/>
                  </a:lnTo>
                  <a:lnTo>
                    <a:pt x="201041" y="51054"/>
                  </a:lnTo>
                  <a:cubicBezTo>
                    <a:pt x="117221" y="51054"/>
                    <a:pt x="50800" y="116785"/>
                    <a:pt x="50800" y="196174"/>
                  </a:cubicBezTo>
                  <a:close/>
                </a:path>
              </a:pathLst>
            </a:custGeom>
            <a:solidFill>
              <a:srgbClr val="CBEDF9"/>
            </a:solidFill>
          </p:spPr>
        </p:sp>
        <p:sp>
          <p:nvSpPr>
            <p:cNvPr id="39" name="TextBox 39"/>
            <p:cNvSpPr txBox="1"/>
            <p:nvPr/>
          </p:nvSpPr>
          <p:spPr>
            <a:xfrm>
              <a:off x="0" y="0"/>
              <a:ext cx="3445576" cy="107457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Affected stakeholder</a:t>
              </a:r>
            </a:p>
          </p:txBody>
        </p:sp>
      </p:grpSp>
      <p:grpSp>
        <p:nvGrpSpPr>
          <p:cNvPr id="40" name="Group 40"/>
          <p:cNvGrpSpPr/>
          <p:nvPr/>
        </p:nvGrpSpPr>
        <p:grpSpPr>
          <a:xfrm>
            <a:off x="11756299" y="1722007"/>
            <a:ext cx="1752448" cy="1434579"/>
            <a:chOff x="0" y="0"/>
            <a:chExt cx="2336598" cy="1912772"/>
          </a:xfrm>
        </p:grpSpPr>
        <p:sp>
          <p:nvSpPr>
            <p:cNvPr id="41" name="Freeform 41"/>
            <p:cNvSpPr/>
            <p:nvPr/>
          </p:nvSpPr>
          <p:spPr>
            <a:xfrm>
              <a:off x="25400" y="49494"/>
              <a:ext cx="2285746" cy="1813948"/>
            </a:xfrm>
            <a:custGeom>
              <a:avLst/>
              <a:gdLst/>
              <a:ahLst/>
              <a:cxnLst/>
              <a:rect l="l" t="t" r="r" b="b"/>
              <a:pathLst>
                <a:path w="2285746" h="1813948">
                  <a:moveTo>
                    <a:pt x="0" y="302407"/>
                  </a:moveTo>
                  <a:cubicBezTo>
                    <a:pt x="0" y="135365"/>
                    <a:pt x="71628" y="0"/>
                    <a:pt x="160020" y="0"/>
                  </a:cubicBezTo>
                  <a:lnTo>
                    <a:pt x="2125726" y="0"/>
                  </a:lnTo>
                  <a:cubicBezTo>
                    <a:pt x="2214118" y="0"/>
                    <a:pt x="2285746" y="135365"/>
                    <a:pt x="2285746" y="302407"/>
                  </a:cubicBezTo>
                  <a:lnTo>
                    <a:pt x="2285746" y="1511541"/>
                  </a:lnTo>
                  <a:cubicBezTo>
                    <a:pt x="2285746" y="1678583"/>
                    <a:pt x="2214118" y="1813948"/>
                    <a:pt x="2125726" y="1813948"/>
                  </a:cubicBezTo>
                  <a:lnTo>
                    <a:pt x="160020" y="1813948"/>
                  </a:lnTo>
                  <a:cubicBezTo>
                    <a:pt x="71628" y="1813701"/>
                    <a:pt x="0" y="1678335"/>
                    <a:pt x="0" y="1511541"/>
                  </a:cubicBezTo>
                  <a:close/>
                </a:path>
              </a:pathLst>
            </a:custGeom>
            <a:solidFill>
              <a:srgbClr val="92D050"/>
            </a:solidFill>
          </p:spPr>
        </p:sp>
        <p:sp>
          <p:nvSpPr>
            <p:cNvPr id="42" name="Freeform 42"/>
            <p:cNvSpPr/>
            <p:nvPr/>
          </p:nvSpPr>
          <p:spPr>
            <a:xfrm>
              <a:off x="0" y="0"/>
              <a:ext cx="2336546" cy="1912856"/>
            </a:xfrm>
            <a:custGeom>
              <a:avLst/>
              <a:gdLst/>
              <a:ahLst/>
              <a:cxnLst/>
              <a:rect l="l" t="t" r="r" b="b"/>
              <a:pathLst>
                <a:path w="2336546" h="1912856">
                  <a:moveTo>
                    <a:pt x="0" y="351901"/>
                  </a:moveTo>
                  <a:cubicBezTo>
                    <a:pt x="0" y="156153"/>
                    <a:pt x="83820" y="0"/>
                    <a:pt x="185420" y="0"/>
                  </a:cubicBezTo>
                  <a:lnTo>
                    <a:pt x="2151126" y="0"/>
                  </a:lnTo>
                  <a:lnTo>
                    <a:pt x="2151126" y="49494"/>
                  </a:lnTo>
                  <a:lnTo>
                    <a:pt x="2151126" y="0"/>
                  </a:lnTo>
                  <a:cubicBezTo>
                    <a:pt x="2252853" y="0"/>
                    <a:pt x="2336546" y="156153"/>
                    <a:pt x="2336546" y="351901"/>
                  </a:cubicBezTo>
                  <a:lnTo>
                    <a:pt x="2311146" y="351901"/>
                  </a:lnTo>
                  <a:lnTo>
                    <a:pt x="2336546" y="351901"/>
                  </a:lnTo>
                  <a:lnTo>
                    <a:pt x="2336546" y="1561035"/>
                  </a:lnTo>
                  <a:lnTo>
                    <a:pt x="2311146" y="1561035"/>
                  </a:lnTo>
                  <a:lnTo>
                    <a:pt x="2336546" y="1561035"/>
                  </a:lnTo>
                  <a:cubicBezTo>
                    <a:pt x="2336546" y="1756783"/>
                    <a:pt x="2252726" y="1912856"/>
                    <a:pt x="2151126" y="1912856"/>
                  </a:cubicBezTo>
                  <a:lnTo>
                    <a:pt x="2151126" y="1863442"/>
                  </a:lnTo>
                  <a:lnTo>
                    <a:pt x="2151126" y="1912856"/>
                  </a:lnTo>
                  <a:lnTo>
                    <a:pt x="185420" y="1912856"/>
                  </a:lnTo>
                  <a:lnTo>
                    <a:pt x="185420" y="1863442"/>
                  </a:lnTo>
                  <a:lnTo>
                    <a:pt x="185420" y="1912856"/>
                  </a:lnTo>
                  <a:cubicBezTo>
                    <a:pt x="83820" y="1912689"/>
                    <a:pt x="0" y="1756783"/>
                    <a:pt x="0" y="1561035"/>
                  </a:cubicBezTo>
                  <a:lnTo>
                    <a:pt x="0" y="351901"/>
                  </a:lnTo>
                  <a:lnTo>
                    <a:pt x="25400" y="351901"/>
                  </a:lnTo>
                  <a:lnTo>
                    <a:pt x="0" y="351901"/>
                  </a:lnTo>
                  <a:moveTo>
                    <a:pt x="50800" y="351901"/>
                  </a:moveTo>
                  <a:lnTo>
                    <a:pt x="50800" y="1561035"/>
                  </a:lnTo>
                  <a:lnTo>
                    <a:pt x="25400" y="1561035"/>
                  </a:lnTo>
                  <a:lnTo>
                    <a:pt x="50800" y="1561035"/>
                  </a:lnTo>
                  <a:cubicBezTo>
                    <a:pt x="50800" y="1699123"/>
                    <a:pt x="110363" y="1813949"/>
                    <a:pt x="185420" y="1813949"/>
                  </a:cubicBezTo>
                  <a:lnTo>
                    <a:pt x="2151126" y="1813949"/>
                  </a:lnTo>
                  <a:cubicBezTo>
                    <a:pt x="2226183" y="1813949"/>
                    <a:pt x="2285746" y="1699370"/>
                    <a:pt x="2285746" y="1561035"/>
                  </a:cubicBezTo>
                  <a:lnTo>
                    <a:pt x="2285746" y="351901"/>
                  </a:lnTo>
                  <a:cubicBezTo>
                    <a:pt x="2285746" y="213566"/>
                    <a:pt x="2226310" y="98988"/>
                    <a:pt x="2151126" y="98988"/>
                  </a:cubicBezTo>
                  <a:lnTo>
                    <a:pt x="185420" y="98988"/>
                  </a:lnTo>
                  <a:lnTo>
                    <a:pt x="185420" y="49494"/>
                  </a:lnTo>
                  <a:lnTo>
                    <a:pt x="185420" y="98988"/>
                  </a:lnTo>
                  <a:cubicBezTo>
                    <a:pt x="110363" y="98988"/>
                    <a:pt x="50800" y="213566"/>
                    <a:pt x="50800" y="351901"/>
                  </a:cubicBezTo>
                  <a:close/>
                </a:path>
              </a:pathLst>
            </a:custGeom>
            <a:solidFill>
              <a:srgbClr val="CBEDF9"/>
            </a:solidFill>
          </p:spPr>
        </p:sp>
        <p:sp>
          <p:nvSpPr>
            <p:cNvPr id="43" name="TextBox 43"/>
            <p:cNvSpPr txBox="1"/>
            <p:nvPr/>
          </p:nvSpPr>
          <p:spPr>
            <a:xfrm>
              <a:off x="0" y="0"/>
              <a:ext cx="2336598" cy="1912772"/>
            </a:xfrm>
            <a:prstGeom prst="rect">
              <a:avLst/>
            </a:prstGeom>
          </p:spPr>
          <p:txBody>
            <a:bodyPr lIns="50800" tIns="50800" rIns="50800" bIns="50800" rtlCol="0" anchor="ctr"/>
            <a:lstStyle/>
            <a:p>
              <a:pPr algn="ctr">
                <a:lnSpc>
                  <a:spcPts val="2520"/>
                </a:lnSpc>
              </a:pPr>
              <a:r>
                <a:rPr lang="en-US" sz="2100" spc="29">
                  <a:solidFill>
                    <a:srgbClr val="FEFEFE"/>
                  </a:solidFill>
                  <a:latin typeface="Montserrat 2"/>
                </a:rPr>
                <a:t>One or more other actors</a:t>
              </a:r>
            </a:p>
            <a:p>
              <a:pPr marL="0" lvl="1" indent="0" algn="ctr">
                <a:lnSpc>
                  <a:spcPts val="2520"/>
                </a:lnSpc>
                <a:spcBef>
                  <a:spcPct val="0"/>
                </a:spcBef>
              </a:pPr>
              <a:endParaRPr lang="en-US" sz="2100" spc="29">
                <a:solidFill>
                  <a:srgbClr val="FEFEFE"/>
                </a:solidFill>
                <a:latin typeface="Montserrat 2"/>
              </a:endParaRPr>
            </a:p>
          </p:txBody>
        </p:sp>
      </p:grpSp>
      <p:grpSp>
        <p:nvGrpSpPr>
          <p:cNvPr id="44" name="Group 44"/>
          <p:cNvGrpSpPr/>
          <p:nvPr/>
        </p:nvGrpSpPr>
        <p:grpSpPr>
          <a:xfrm>
            <a:off x="10747146" y="2555997"/>
            <a:ext cx="211565" cy="1571910"/>
            <a:chOff x="0" y="0"/>
            <a:chExt cx="282086" cy="2095880"/>
          </a:xfrm>
        </p:grpSpPr>
        <p:sp>
          <p:nvSpPr>
            <p:cNvPr id="45" name="Freeform 45"/>
            <p:cNvSpPr/>
            <p:nvPr/>
          </p:nvSpPr>
          <p:spPr>
            <a:xfrm>
              <a:off x="25400" y="25400"/>
              <a:ext cx="231267" cy="2045081"/>
            </a:xfrm>
            <a:custGeom>
              <a:avLst/>
              <a:gdLst/>
              <a:ahLst/>
              <a:cxnLst/>
              <a:rect l="l" t="t" r="r" b="b"/>
              <a:pathLst>
                <a:path w="231267" h="2045081">
                  <a:moveTo>
                    <a:pt x="0" y="1907413"/>
                  </a:moveTo>
                  <a:lnTo>
                    <a:pt x="57785" y="1907413"/>
                  </a:lnTo>
                  <a:lnTo>
                    <a:pt x="57785" y="0"/>
                  </a:lnTo>
                  <a:lnTo>
                    <a:pt x="173482" y="0"/>
                  </a:lnTo>
                  <a:lnTo>
                    <a:pt x="173482" y="1907413"/>
                  </a:lnTo>
                  <a:lnTo>
                    <a:pt x="231267" y="1907413"/>
                  </a:lnTo>
                  <a:lnTo>
                    <a:pt x="115570" y="2045081"/>
                  </a:lnTo>
                  <a:close/>
                </a:path>
              </a:pathLst>
            </a:custGeom>
            <a:solidFill>
              <a:srgbClr val="FBFEFD"/>
            </a:solidFill>
          </p:spPr>
        </p:sp>
        <p:sp>
          <p:nvSpPr>
            <p:cNvPr id="46" name="Freeform 46"/>
            <p:cNvSpPr/>
            <p:nvPr/>
          </p:nvSpPr>
          <p:spPr>
            <a:xfrm>
              <a:off x="-1778" y="0"/>
              <a:ext cx="285623" cy="2095881"/>
            </a:xfrm>
            <a:custGeom>
              <a:avLst/>
              <a:gdLst/>
              <a:ahLst/>
              <a:cxnLst/>
              <a:rect l="l" t="t" r="r" b="b"/>
              <a:pathLst>
                <a:path w="285623" h="2095881">
                  <a:moveTo>
                    <a:pt x="27178" y="1907413"/>
                  </a:moveTo>
                  <a:lnTo>
                    <a:pt x="84963" y="1907413"/>
                  </a:lnTo>
                  <a:lnTo>
                    <a:pt x="84963" y="1932813"/>
                  </a:lnTo>
                  <a:lnTo>
                    <a:pt x="59563" y="1932813"/>
                  </a:lnTo>
                  <a:lnTo>
                    <a:pt x="59563" y="25400"/>
                  </a:lnTo>
                  <a:cubicBezTo>
                    <a:pt x="59563" y="11430"/>
                    <a:pt x="70993" y="0"/>
                    <a:pt x="84963" y="0"/>
                  </a:cubicBezTo>
                  <a:lnTo>
                    <a:pt x="200660" y="0"/>
                  </a:lnTo>
                  <a:cubicBezTo>
                    <a:pt x="214630" y="0"/>
                    <a:pt x="226060" y="11430"/>
                    <a:pt x="226060" y="25400"/>
                  </a:cubicBezTo>
                  <a:lnTo>
                    <a:pt x="226060" y="1932813"/>
                  </a:lnTo>
                  <a:lnTo>
                    <a:pt x="200660" y="1932813"/>
                  </a:lnTo>
                  <a:lnTo>
                    <a:pt x="200660" y="1907413"/>
                  </a:lnTo>
                  <a:lnTo>
                    <a:pt x="258445" y="1907413"/>
                  </a:lnTo>
                  <a:cubicBezTo>
                    <a:pt x="268351" y="1907413"/>
                    <a:pt x="277241" y="1913128"/>
                    <a:pt x="281432" y="1922145"/>
                  </a:cubicBezTo>
                  <a:cubicBezTo>
                    <a:pt x="285623" y="1931162"/>
                    <a:pt x="284226" y="1941703"/>
                    <a:pt x="277876" y="1949196"/>
                  </a:cubicBezTo>
                  <a:lnTo>
                    <a:pt x="162179" y="2086864"/>
                  </a:lnTo>
                  <a:cubicBezTo>
                    <a:pt x="157353" y="2092579"/>
                    <a:pt x="150241" y="2095881"/>
                    <a:pt x="142748" y="2095881"/>
                  </a:cubicBezTo>
                  <a:cubicBezTo>
                    <a:pt x="135255" y="2095881"/>
                    <a:pt x="128143" y="2092579"/>
                    <a:pt x="123317" y="2086864"/>
                  </a:cubicBezTo>
                  <a:lnTo>
                    <a:pt x="7747" y="1949196"/>
                  </a:lnTo>
                  <a:cubicBezTo>
                    <a:pt x="1397" y="1941576"/>
                    <a:pt x="0" y="1931035"/>
                    <a:pt x="4191" y="1922145"/>
                  </a:cubicBezTo>
                  <a:cubicBezTo>
                    <a:pt x="8382" y="1913255"/>
                    <a:pt x="17399" y="1907413"/>
                    <a:pt x="27178" y="1907413"/>
                  </a:cubicBezTo>
                  <a:moveTo>
                    <a:pt x="27178" y="1958213"/>
                  </a:moveTo>
                  <a:lnTo>
                    <a:pt x="27178" y="1932813"/>
                  </a:lnTo>
                  <a:lnTo>
                    <a:pt x="46609" y="1916430"/>
                  </a:lnTo>
                  <a:lnTo>
                    <a:pt x="162306" y="2054098"/>
                  </a:lnTo>
                  <a:lnTo>
                    <a:pt x="142875" y="2070481"/>
                  </a:lnTo>
                  <a:lnTo>
                    <a:pt x="123444" y="2054098"/>
                  </a:lnTo>
                  <a:lnTo>
                    <a:pt x="239141" y="1916430"/>
                  </a:lnTo>
                  <a:lnTo>
                    <a:pt x="258572" y="1932813"/>
                  </a:lnTo>
                  <a:lnTo>
                    <a:pt x="258572" y="1958213"/>
                  </a:lnTo>
                  <a:lnTo>
                    <a:pt x="200660" y="1958213"/>
                  </a:lnTo>
                  <a:cubicBezTo>
                    <a:pt x="186690" y="1958213"/>
                    <a:pt x="175260" y="1946783"/>
                    <a:pt x="175260" y="1932813"/>
                  </a:cubicBezTo>
                  <a:lnTo>
                    <a:pt x="175260" y="25400"/>
                  </a:lnTo>
                  <a:lnTo>
                    <a:pt x="200660" y="25400"/>
                  </a:lnTo>
                  <a:lnTo>
                    <a:pt x="200660" y="50800"/>
                  </a:lnTo>
                  <a:lnTo>
                    <a:pt x="84963" y="50800"/>
                  </a:lnTo>
                  <a:lnTo>
                    <a:pt x="84963" y="25400"/>
                  </a:lnTo>
                  <a:lnTo>
                    <a:pt x="110363" y="25400"/>
                  </a:lnTo>
                  <a:lnTo>
                    <a:pt x="110363" y="1932813"/>
                  </a:lnTo>
                  <a:cubicBezTo>
                    <a:pt x="110363" y="1946783"/>
                    <a:pt x="98933" y="1958213"/>
                    <a:pt x="84963" y="1958213"/>
                  </a:cubicBezTo>
                  <a:lnTo>
                    <a:pt x="27178" y="1958213"/>
                  </a:lnTo>
                  <a:close/>
                </a:path>
              </a:pathLst>
            </a:custGeom>
            <a:solidFill>
              <a:srgbClr val="193C6B"/>
            </a:solidFill>
          </p:spPr>
        </p:sp>
      </p:grpSp>
      <p:grpSp>
        <p:nvGrpSpPr>
          <p:cNvPr id="47" name="Group 47"/>
          <p:cNvGrpSpPr/>
          <p:nvPr/>
        </p:nvGrpSpPr>
        <p:grpSpPr>
          <a:xfrm>
            <a:off x="12526741" y="2751784"/>
            <a:ext cx="185834" cy="1380732"/>
            <a:chOff x="0" y="0"/>
            <a:chExt cx="282086" cy="2095880"/>
          </a:xfrm>
        </p:grpSpPr>
        <p:sp>
          <p:nvSpPr>
            <p:cNvPr id="48" name="Freeform 48"/>
            <p:cNvSpPr/>
            <p:nvPr/>
          </p:nvSpPr>
          <p:spPr>
            <a:xfrm>
              <a:off x="25400" y="25400"/>
              <a:ext cx="231267" cy="2045081"/>
            </a:xfrm>
            <a:custGeom>
              <a:avLst/>
              <a:gdLst/>
              <a:ahLst/>
              <a:cxnLst/>
              <a:rect l="l" t="t" r="r" b="b"/>
              <a:pathLst>
                <a:path w="231267" h="2045081">
                  <a:moveTo>
                    <a:pt x="0" y="1907413"/>
                  </a:moveTo>
                  <a:lnTo>
                    <a:pt x="57785" y="1907413"/>
                  </a:lnTo>
                  <a:lnTo>
                    <a:pt x="57785" y="0"/>
                  </a:lnTo>
                  <a:lnTo>
                    <a:pt x="173482" y="0"/>
                  </a:lnTo>
                  <a:lnTo>
                    <a:pt x="173482" y="1907413"/>
                  </a:lnTo>
                  <a:lnTo>
                    <a:pt x="231267" y="1907413"/>
                  </a:lnTo>
                  <a:lnTo>
                    <a:pt x="115570" y="2045081"/>
                  </a:lnTo>
                  <a:close/>
                </a:path>
              </a:pathLst>
            </a:custGeom>
            <a:solidFill>
              <a:srgbClr val="FBFEFD"/>
            </a:solidFill>
          </p:spPr>
        </p:sp>
        <p:sp>
          <p:nvSpPr>
            <p:cNvPr id="49" name="Freeform 49"/>
            <p:cNvSpPr/>
            <p:nvPr/>
          </p:nvSpPr>
          <p:spPr>
            <a:xfrm>
              <a:off x="-1778" y="0"/>
              <a:ext cx="285623" cy="2095881"/>
            </a:xfrm>
            <a:custGeom>
              <a:avLst/>
              <a:gdLst/>
              <a:ahLst/>
              <a:cxnLst/>
              <a:rect l="l" t="t" r="r" b="b"/>
              <a:pathLst>
                <a:path w="285623" h="2095881">
                  <a:moveTo>
                    <a:pt x="27178" y="1907413"/>
                  </a:moveTo>
                  <a:lnTo>
                    <a:pt x="84963" y="1907413"/>
                  </a:lnTo>
                  <a:lnTo>
                    <a:pt x="84963" y="1932813"/>
                  </a:lnTo>
                  <a:lnTo>
                    <a:pt x="59563" y="1932813"/>
                  </a:lnTo>
                  <a:lnTo>
                    <a:pt x="59563" y="25400"/>
                  </a:lnTo>
                  <a:cubicBezTo>
                    <a:pt x="59563" y="11430"/>
                    <a:pt x="70993" y="0"/>
                    <a:pt x="84963" y="0"/>
                  </a:cubicBezTo>
                  <a:lnTo>
                    <a:pt x="200660" y="0"/>
                  </a:lnTo>
                  <a:cubicBezTo>
                    <a:pt x="214630" y="0"/>
                    <a:pt x="226060" y="11430"/>
                    <a:pt x="226060" y="25400"/>
                  </a:cubicBezTo>
                  <a:lnTo>
                    <a:pt x="226060" y="1932813"/>
                  </a:lnTo>
                  <a:lnTo>
                    <a:pt x="200660" y="1932813"/>
                  </a:lnTo>
                  <a:lnTo>
                    <a:pt x="200660" y="1907413"/>
                  </a:lnTo>
                  <a:lnTo>
                    <a:pt x="258445" y="1907413"/>
                  </a:lnTo>
                  <a:cubicBezTo>
                    <a:pt x="268351" y="1907413"/>
                    <a:pt x="277241" y="1913128"/>
                    <a:pt x="281432" y="1922145"/>
                  </a:cubicBezTo>
                  <a:cubicBezTo>
                    <a:pt x="285623" y="1931162"/>
                    <a:pt x="284226" y="1941703"/>
                    <a:pt x="277876" y="1949196"/>
                  </a:cubicBezTo>
                  <a:lnTo>
                    <a:pt x="162179" y="2086864"/>
                  </a:lnTo>
                  <a:cubicBezTo>
                    <a:pt x="157353" y="2092579"/>
                    <a:pt x="150241" y="2095881"/>
                    <a:pt x="142748" y="2095881"/>
                  </a:cubicBezTo>
                  <a:cubicBezTo>
                    <a:pt x="135255" y="2095881"/>
                    <a:pt x="128143" y="2092579"/>
                    <a:pt x="123317" y="2086864"/>
                  </a:cubicBezTo>
                  <a:lnTo>
                    <a:pt x="7747" y="1949196"/>
                  </a:lnTo>
                  <a:cubicBezTo>
                    <a:pt x="1397" y="1941576"/>
                    <a:pt x="0" y="1931035"/>
                    <a:pt x="4191" y="1922145"/>
                  </a:cubicBezTo>
                  <a:cubicBezTo>
                    <a:pt x="8382" y="1913255"/>
                    <a:pt x="17399" y="1907413"/>
                    <a:pt x="27178" y="1907413"/>
                  </a:cubicBezTo>
                  <a:moveTo>
                    <a:pt x="27178" y="1958213"/>
                  </a:moveTo>
                  <a:lnTo>
                    <a:pt x="27178" y="1932813"/>
                  </a:lnTo>
                  <a:lnTo>
                    <a:pt x="46609" y="1916430"/>
                  </a:lnTo>
                  <a:lnTo>
                    <a:pt x="162306" y="2054098"/>
                  </a:lnTo>
                  <a:lnTo>
                    <a:pt x="142875" y="2070481"/>
                  </a:lnTo>
                  <a:lnTo>
                    <a:pt x="123444" y="2054098"/>
                  </a:lnTo>
                  <a:lnTo>
                    <a:pt x="239141" y="1916430"/>
                  </a:lnTo>
                  <a:lnTo>
                    <a:pt x="258572" y="1932813"/>
                  </a:lnTo>
                  <a:lnTo>
                    <a:pt x="258572" y="1958213"/>
                  </a:lnTo>
                  <a:lnTo>
                    <a:pt x="200660" y="1958213"/>
                  </a:lnTo>
                  <a:cubicBezTo>
                    <a:pt x="186690" y="1958213"/>
                    <a:pt x="175260" y="1946783"/>
                    <a:pt x="175260" y="1932813"/>
                  </a:cubicBezTo>
                  <a:lnTo>
                    <a:pt x="175260" y="25400"/>
                  </a:lnTo>
                  <a:lnTo>
                    <a:pt x="200660" y="25400"/>
                  </a:lnTo>
                  <a:lnTo>
                    <a:pt x="200660" y="50800"/>
                  </a:lnTo>
                  <a:lnTo>
                    <a:pt x="84963" y="50800"/>
                  </a:lnTo>
                  <a:lnTo>
                    <a:pt x="84963" y="25400"/>
                  </a:lnTo>
                  <a:lnTo>
                    <a:pt x="110363" y="25400"/>
                  </a:lnTo>
                  <a:lnTo>
                    <a:pt x="110363" y="1932813"/>
                  </a:lnTo>
                  <a:cubicBezTo>
                    <a:pt x="110363" y="1946783"/>
                    <a:pt x="98933" y="1958213"/>
                    <a:pt x="84963" y="1958213"/>
                  </a:cubicBezTo>
                  <a:lnTo>
                    <a:pt x="27178" y="1958213"/>
                  </a:lnTo>
                  <a:close/>
                </a:path>
              </a:pathLst>
            </a:custGeom>
            <a:solidFill>
              <a:srgbClr val="193C6B"/>
            </a:solidFill>
          </p:spPr>
        </p:sp>
      </p:grpSp>
      <p:grpSp>
        <p:nvGrpSpPr>
          <p:cNvPr id="50" name="Group 50"/>
          <p:cNvGrpSpPr/>
          <p:nvPr/>
        </p:nvGrpSpPr>
        <p:grpSpPr>
          <a:xfrm>
            <a:off x="14953498" y="1686346"/>
            <a:ext cx="2154430" cy="732021"/>
            <a:chOff x="0" y="0"/>
            <a:chExt cx="2872573" cy="976028"/>
          </a:xfrm>
        </p:grpSpPr>
        <p:sp>
          <p:nvSpPr>
            <p:cNvPr id="51" name="Freeform 51"/>
            <p:cNvSpPr/>
            <p:nvPr/>
          </p:nvSpPr>
          <p:spPr>
            <a:xfrm>
              <a:off x="25515" y="25515"/>
              <a:ext cx="2811662" cy="925058"/>
            </a:xfrm>
            <a:custGeom>
              <a:avLst/>
              <a:gdLst/>
              <a:ahLst/>
              <a:cxnLst/>
              <a:rect l="l" t="t" r="r" b="b"/>
              <a:pathLst>
                <a:path w="2811662" h="925058">
                  <a:moveTo>
                    <a:pt x="0" y="154113"/>
                  </a:moveTo>
                  <a:cubicBezTo>
                    <a:pt x="0" y="69019"/>
                    <a:pt x="71316" y="0"/>
                    <a:pt x="159216" y="0"/>
                  </a:cubicBezTo>
                  <a:lnTo>
                    <a:pt x="2652447" y="0"/>
                  </a:lnTo>
                  <a:cubicBezTo>
                    <a:pt x="2740347" y="0"/>
                    <a:pt x="2811662" y="69019"/>
                    <a:pt x="2811662" y="154113"/>
                  </a:cubicBezTo>
                  <a:lnTo>
                    <a:pt x="2811662" y="770818"/>
                  </a:lnTo>
                  <a:cubicBezTo>
                    <a:pt x="2811662" y="855912"/>
                    <a:pt x="2740347" y="924931"/>
                    <a:pt x="2652447" y="924931"/>
                  </a:cubicBezTo>
                  <a:lnTo>
                    <a:pt x="159216" y="924931"/>
                  </a:lnTo>
                  <a:cubicBezTo>
                    <a:pt x="71316" y="925059"/>
                    <a:pt x="0" y="855912"/>
                    <a:pt x="0" y="770818"/>
                  </a:cubicBezTo>
                  <a:close/>
                </a:path>
              </a:pathLst>
            </a:custGeom>
            <a:solidFill>
              <a:srgbClr val="37A8DA"/>
            </a:solidFill>
          </p:spPr>
        </p:sp>
        <p:sp>
          <p:nvSpPr>
            <p:cNvPr id="52" name="Freeform 52"/>
            <p:cNvSpPr/>
            <p:nvPr/>
          </p:nvSpPr>
          <p:spPr>
            <a:xfrm>
              <a:off x="0" y="0"/>
              <a:ext cx="2862693" cy="976089"/>
            </a:xfrm>
            <a:custGeom>
              <a:avLst/>
              <a:gdLst/>
              <a:ahLst/>
              <a:cxnLst/>
              <a:rect l="l" t="t" r="r" b="b"/>
              <a:pathLst>
                <a:path w="2862693" h="976089">
                  <a:moveTo>
                    <a:pt x="0" y="179628"/>
                  </a:moveTo>
                  <a:cubicBezTo>
                    <a:pt x="0" y="79735"/>
                    <a:pt x="83435" y="0"/>
                    <a:pt x="184731" y="0"/>
                  </a:cubicBezTo>
                  <a:lnTo>
                    <a:pt x="2677962" y="0"/>
                  </a:lnTo>
                  <a:lnTo>
                    <a:pt x="2677962" y="25515"/>
                  </a:lnTo>
                  <a:lnTo>
                    <a:pt x="2677962" y="0"/>
                  </a:lnTo>
                  <a:cubicBezTo>
                    <a:pt x="2779257" y="0"/>
                    <a:pt x="2862693" y="79735"/>
                    <a:pt x="2862693" y="179628"/>
                  </a:cubicBezTo>
                  <a:lnTo>
                    <a:pt x="2837177" y="179628"/>
                  </a:lnTo>
                  <a:lnTo>
                    <a:pt x="2862693" y="179628"/>
                  </a:lnTo>
                  <a:lnTo>
                    <a:pt x="2862693" y="796333"/>
                  </a:lnTo>
                  <a:lnTo>
                    <a:pt x="2837177" y="796333"/>
                  </a:lnTo>
                  <a:lnTo>
                    <a:pt x="2862693" y="796333"/>
                  </a:lnTo>
                  <a:cubicBezTo>
                    <a:pt x="2862693" y="896354"/>
                    <a:pt x="2779257" y="975961"/>
                    <a:pt x="2677962" y="975961"/>
                  </a:cubicBezTo>
                  <a:lnTo>
                    <a:pt x="2677962" y="950446"/>
                  </a:lnTo>
                  <a:lnTo>
                    <a:pt x="2677962" y="975961"/>
                  </a:lnTo>
                  <a:lnTo>
                    <a:pt x="184731" y="975961"/>
                  </a:lnTo>
                  <a:lnTo>
                    <a:pt x="184731" y="950446"/>
                  </a:lnTo>
                  <a:lnTo>
                    <a:pt x="184731" y="975961"/>
                  </a:lnTo>
                  <a:cubicBezTo>
                    <a:pt x="83435" y="976089"/>
                    <a:pt x="0" y="896354"/>
                    <a:pt x="0" y="796333"/>
                  </a:cubicBezTo>
                  <a:lnTo>
                    <a:pt x="0" y="179628"/>
                  </a:lnTo>
                  <a:lnTo>
                    <a:pt x="25515" y="179628"/>
                  </a:lnTo>
                  <a:lnTo>
                    <a:pt x="0" y="179628"/>
                  </a:lnTo>
                  <a:moveTo>
                    <a:pt x="51031" y="179628"/>
                  </a:moveTo>
                  <a:lnTo>
                    <a:pt x="51031" y="796333"/>
                  </a:lnTo>
                  <a:lnTo>
                    <a:pt x="25515" y="796333"/>
                  </a:lnTo>
                  <a:lnTo>
                    <a:pt x="51031" y="796333"/>
                  </a:lnTo>
                  <a:cubicBezTo>
                    <a:pt x="51031" y="866628"/>
                    <a:pt x="110099" y="924931"/>
                    <a:pt x="184731" y="924931"/>
                  </a:cubicBezTo>
                  <a:lnTo>
                    <a:pt x="2677962" y="924931"/>
                  </a:lnTo>
                  <a:cubicBezTo>
                    <a:pt x="2752594" y="924931"/>
                    <a:pt x="2811662" y="866501"/>
                    <a:pt x="2811662" y="796333"/>
                  </a:cubicBezTo>
                  <a:lnTo>
                    <a:pt x="2811662" y="179628"/>
                  </a:lnTo>
                  <a:cubicBezTo>
                    <a:pt x="2811662" y="109461"/>
                    <a:pt x="2752594" y="51031"/>
                    <a:pt x="2677962" y="51031"/>
                  </a:cubicBezTo>
                  <a:lnTo>
                    <a:pt x="184731" y="51031"/>
                  </a:lnTo>
                  <a:lnTo>
                    <a:pt x="184731" y="25515"/>
                  </a:lnTo>
                  <a:lnTo>
                    <a:pt x="184731" y="51031"/>
                  </a:lnTo>
                  <a:cubicBezTo>
                    <a:pt x="110099" y="51031"/>
                    <a:pt x="51031" y="109461"/>
                    <a:pt x="51031" y="179628"/>
                  </a:cubicBezTo>
                  <a:close/>
                </a:path>
              </a:pathLst>
            </a:custGeom>
            <a:solidFill>
              <a:srgbClr val="CBEDF9"/>
            </a:solidFill>
          </p:spPr>
        </p:sp>
        <p:sp>
          <p:nvSpPr>
            <p:cNvPr id="53" name="TextBox 53"/>
            <p:cNvSpPr txBox="1"/>
            <p:nvPr/>
          </p:nvSpPr>
          <p:spPr>
            <a:xfrm>
              <a:off x="0" y="0"/>
              <a:ext cx="2872573" cy="976028"/>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Company</a:t>
              </a:r>
            </a:p>
          </p:txBody>
        </p:sp>
      </p:grpSp>
      <p:grpSp>
        <p:nvGrpSpPr>
          <p:cNvPr id="54" name="Group 54"/>
          <p:cNvGrpSpPr/>
          <p:nvPr/>
        </p:nvGrpSpPr>
        <p:grpSpPr>
          <a:xfrm>
            <a:off x="14927007" y="2965435"/>
            <a:ext cx="2207413" cy="762252"/>
            <a:chOff x="0" y="0"/>
            <a:chExt cx="2943218" cy="1016336"/>
          </a:xfrm>
        </p:grpSpPr>
        <p:sp>
          <p:nvSpPr>
            <p:cNvPr id="55" name="Freeform 55"/>
            <p:cNvSpPr/>
            <p:nvPr/>
          </p:nvSpPr>
          <p:spPr>
            <a:xfrm>
              <a:off x="25515" y="25515"/>
              <a:ext cx="2882212" cy="965245"/>
            </a:xfrm>
            <a:custGeom>
              <a:avLst/>
              <a:gdLst/>
              <a:ahLst/>
              <a:cxnLst/>
              <a:rect l="l" t="t" r="r" b="b"/>
              <a:pathLst>
                <a:path w="2882212" h="965245">
                  <a:moveTo>
                    <a:pt x="0" y="160874"/>
                  </a:moveTo>
                  <a:cubicBezTo>
                    <a:pt x="0" y="72081"/>
                    <a:pt x="74250" y="0"/>
                    <a:pt x="165850" y="0"/>
                  </a:cubicBezTo>
                  <a:lnTo>
                    <a:pt x="2716362" y="0"/>
                  </a:lnTo>
                  <a:cubicBezTo>
                    <a:pt x="2807962" y="0"/>
                    <a:pt x="2882212" y="72081"/>
                    <a:pt x="2882212" y="160874"/>
                  </a:cubicBezTo>
                  <a:lnTo>
                    <a:pt x="2882212" y="804371"/>
                  </a:lnTo>
                  <a:cubicBezTo>
                    <a:pt x="2882212" y="893164"/>
                    <a:pt x="2807962" y="965245"/>
                    <a:pt x="2716362" y="965245"/>
                  </a:cubicBezTo>
                  <a:lnTo>
                    <a:pt x="165850" y="965245"/>
                  </a:lnTo>
                  <a:cubicBezTo>
                    <a:pt x="74250" y="965245"/>
                    <a:pt x="0" y="893164"/>
                    <a:pt x="0" y="804371"/>
                  </a:cubicBezTo>
                  <a:close/>
                </a:path>
              </a:pathLst>
            </a:custGeom>
            <a:solidFill>
              <a:srgbClr val="92D050"/>
            </a:solidFill>
          </p:spPr>
        </p:sp>
        <p:sp>
          <p:nvSpPr>
            <p:cNvPr id="56" name="Freeform 56"/>
            <p:cNvSpPr/>
            <p:nvPr/>
          </p:nvSpPr>
          <p:spPr>
            <a:xfrm>
              <a:off x="0" y="0"/>
              <a:ext cx="2933242" cy="1016276"/>
            </a:xfrm>
            <a:custGeom>
              <a:avLst/>
              <a:gdLst/>
              <a:ahLst/>
              <a:cxnLst/>
              <a:rect l="l" t="t" r="r" b="b"/>
              <a:pathLst>
                <a:path w="2933242" h="1016276">
                  <a:moveTo>
                    <a:pt x="0" y="186389"/>
                  </a:moveTo>
                  <a:cubicBezTo>
                    <a:pt x="0" y="82670"/>
                    <a:pt x="86497" y="0"/>
                    <a:pt x="191365" y="0"/>
                  </a:cubicBezTo>
                  <a:lnTo>
                    <a:pt x="2741877" y="0"/>
                  </a:lnTo>
                  <a:lnTo>
                    <a:pt x="2741877" y="25515"/>
                  </a:lnTo>
                  <a:lnTo>
                    <a:pt x="2741877" y="0"/>
                  </a:lnTo>
                  <a:cubicBezTo>
                    <a:pt x="2846873" y="0"/>
                    <a:pt x="2933242" y="82670"/>
                    <a:pt x="2933242" y="186389"/>
                  </a:cubicBezTo>
                  <a:lnTo>
                    <a:pt x="2907727" y="186389"/>
                  </a:lnTo>
                  <a:lnTo>
                    <a:pt x="2933242" y="186389"/>
                  </a:lnTo>
                  <a:lnTo>
                    <a:pt x="2933242" y="829886"/>
                  </a:lnTo>
                  <a:lnTo>
                    <a:pt x="2907727" y="829886"/>
                  </a:lnTo>
                  <a:lnTo>
                    <a:pt x="2933242" y="829886"/>
                  </a:lnTo>
                  <a:cubicBezTo>
                    <a:pt x="2933242" y="933606"/>
                    <a:pt x="2846745" y="1016276"/>
                    <a:pt x="2741877" y="1016276"/>
                  </a:cubicBezTo>
                  <a:lnTo>
                    <a:pt x="2741877" y="990760"/>
                  </a:lnTo>
                  <a:lnTo>
                    <a:pt x="2741877" y="1016276"/>
                  </a:lnTo>
                  <a:lnTo>
                    <a:pt x="191365" y="1016276"/>
                  </a:lnTo>
                  <a:lnTo>
                    <a:pt x="191365" y="990760"/>
                  </a:lnTo>
                  <a:lnTo>
                    <a:pt x="191365" y="1016276"/>
                  </a:lnTo>
                  <a:cubicBezTo>
                    <a:pt x="86369" y="1016276"/>
                    <a:pt x="0" y="933606"/>
                    <a:pt x="0" y="829886"/>
                  </a:cubicBezTo>
                  <a:lnTo>
                    <a:pt x="0" y="186389"/>
                  </a:lnTo>
                  <a:lnTo>
                    <a:pt x="25515" y="186389"/>
                  </a:lnTo>
                  <a:lnTo>
                    <a:pt x="0" y="186389"/>
                  </a:lnTo>
                  <a:moveTo>
                    <a:pt x="51031" y="186389"/>
                  </a:moveTo>
                  <a:lnTo>
                    <a:pt x="51031" y="829886"/>
                  </a:lnTo>
                  <a:lnTo>
                    <a:pt x="25515" y="829886"/>
                  </a:lnTo>
                  <a:lnTo>
                    <a:pt x="51031" y="829886"/>
                  </a:lnTo>
                  <a:cubicBezTo>
                    <a:pt x="51031" y="903881"/>
                    <a:pt x="113160" y="965245"/>
                    <a:pt x="191365" y="965245"/>
                  </a:cubicBezTo>
                  <a:lnTo>
                    <a:pt x="2741877" y="965245"/>
                  </a:lnTo>
                  <a:cubicBezTo>
                    <a:pt x="2820082" y="965245"/>
                    <a:pt x="2882212" y="903881"/>
                    <a:pt x="2882212" y="829886"/>
                  </a:cubicBezTo>
                  <a:lnTo>
                    <a:pt x="2882212" y="186389"/>
                  </a:lnTo>
                  <a:cubicBezTo>
                    <a:pt x="2882212" y="112395"/>
                    <a:pt x="2820082" y="51031"/>
                    <a:pt x="2741877" y="51031"/>
                  </a:cubicBezTo>
                  <a:lnTo>
                    <a:pt x="191365" y="51031"/>
                  </a:lnTo>
                  <a:lnTo>
                    <a:pt x="191365" y="25515"/>
                  </a:lnTo>
                  <a:lnTo>
                    <a:pt x="191365" y="51031"/>
                  </a:lnTo>
                  <a:cubicBezTo>
                    <a:pt x="113160" y="51031"/>
                    <a:pt x="51031" y="112395"/>
                    <a:pt x="51031" y="186389"/>
                  </a:cubicBezTo>
                  <a:close/>
                </a:path>
              </a:pathLst>
            </a:custGeom>
            <a:solidFill>
              <a:srgbClr val="CBEDF9"/>
            </a:solidFill>
          </p:spPr>
        </p:sp>
        <p:sp>
          <p:nvSpPr>
            <p:cNvPr id="57" name="TextBox 57"/>
            <p:cNvSpPr txBox="1"/>
            <p:nvPr/>
          </p:nvSpPr>
          <p:spPr>
            <a:xfrm>
              <a:off x="0" y="0"/>
              <a:ext cx="2943218" cy="1016336"/>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3rd party</a:t>
              </a:r>
            </a:p>
          </p:txBody>
        </p:sp>
      </p:grpSp>
      <p:grpSp>
        <p:nvGrpSpPr>
          <p:cNvPr id="58" name="Group 58"/>
          <p:cNvGrpSpPr/>
          <p:nvPr/>
        </p:nvGrpSpPr>
        <p:grpSpPr>
          <a:xfrm>
            <a:off x="14802127" y="4333911"/>
            <a:ext cx="2457173" cy="809589"/>
            <a:chOff x="0" y="0"/>
            <a:chExt cx="3276231" cy="1079452"/>
          </a:xfrm>
        </p:grpSpPr>
        <p:sp>
          <p:nvSpPr>
            <p:cNvPr id="59" name="Freeform 59"/>
            <p:cNvSpPr/>
            <p:nvPr/>
          </p:nvSpPr>
          <p:spPr>
            <a:xfrm>
              <a:off x="28402" y="25908"/>
              <a:ext cx="3208465" cy="1027647"/>
            </a:xfrm>
            <a:custGeom>
              <a:avLst/>
              <a:gdLst/>
              <a:ahLst/>
              <a:cxnLst/>
              <a:rect l="l" t="t" r="r" b="b"/>
              <a:pathLst>
                <a:path w="3208465" h="1027647">
                  <a:moveTo>
                    <a:pt x="0" y="171253"/>
                  </a:moveTo>
                  <a:cubicBezTo>
                    <a:pt x="0" y="76688"/>
                    <a:pt x="86485" y="0"/>
                    <a:pt x="193136" y="0"/>
                  </a:cubicBezTo>
                  <a:lnTo>
                    <a:pt x="3015330" y="0"/>
                  </a:lnTo>
                  <a:cubicBezTo>
                    <a:pt x="3121980" y="0"/>
                    <a:pt x="3208465" y="76688"/>
                    <a:pt x="3208465" y="171253"/>
                  </a:cubicBezTo>
                  <a:lnTo>
                    <a:pt x="3208465" y="856394"/>
                  </a:lnTo>
                  <a:cubicBezTo>
                    <a:pt x="3208465" y="950959"/>
                    <a:pt x="3121980" y="1027647"/>
                    <a:pt x="3015330" y="1027647"/>
                  </a:cubicBezTo>
                  <a:lnTo>
                    <a:pt x="193136" y="1027647"/>
                  </a:lnTo>
                  <a:cubicBezTo>
                    <a:pt x="86485" y="1027647"/>
                    <a:pt x="0" y="950959"/>
                    <a:pt x="0" y="856394"/>
                  </a:cubicBezTo>
                  <a:close/>
                </a:path>
              </a:pathLst>
            </a:custGeom>
            <a:solidFill>
              <a:srgbClr val="EF701E"/>
            </a:solidFill>
          </p:spPr>
        </p:sp>
        <p:sp>
          <p:nvSpPr>
            <p:cNvPr id="60" name="Freeform 60"/>
            <p:cNvSpPr/>
            <p:nvPr/>
          </p:nvSpPr>
          <p:spPr>
            <a:xfrm>
              <a:off x="0" y="0"/>
              <a:ext cx="3265270" cy="1079463"/>
            </a:xfrm>
            <a:custGeom>
              <a:avLst/>
              <a:gdLst/>
              <a:ahLst/>
              <a:cxnLst/>
              <a:rect l="l" t="t" r="r" b="b"/>
              <a:pathLst>
                <a:path w="3265270" h="1079463">
                  <a:moveTo>
                    <a:pt x="0" y="197161"/>
                  </a:moveTo>
                  <a:cubicBezTo>
                    <a:pt x="0" y="87570"/>
                    <a:pt x="99976" y="0"/>
                    <a:pt x="221538" y="0"/>
                  </a:cubicBezTo>
                  <a:lnTo>
                    <a:pt x="3043732" y="0"/>
                  </a:lnTo>
                  <a:lnTo>
                    <a:pt x="3043732" y="25908"/>
                  </a:lnTo>
                  <a:lnTo>
                    <a:pt x="3043732" y="0"/>
                  </a:lnTo>
                  <a:cubicBezTo>
                    <a:pt x="3165293" y="0"/>
                    <a:pt x="3265270" y="87570"/>
                    <a:pt x="3265270" y="197161"/>
                  </a:cubicBezTo>
                  <a:lnTo>
                    <a:pt x="3236867" y="197161"/>
                  </a:lnTo>
                  <a:lnTo>
                    <a:pt x="3265270" y="197161"/>
                  </a:lnTo>
                  <a:lnTo>
                    <a:pt x="3265270" y="882302"/>
                  </a:lnTo>
                  <a:lnTo>
                    <a:pt x="3236867" y="882302"/>
                  </a:lnTo>
                  <a:lnTo>
                    <a:pt x="3265270" y="882302"/>
                  </a:lnTo>
                  <a:cubicBezTo>
                    <a:pt x="3265270" y="991893"/>
                    <a:pt x="3165293" y="1079463"/>
                    <a:pt x="3043732" y="1079463"/>
                  </a:cubicBezTo>
                  <a:lnTo>
                    <a:pt x="3043732" y="1053555"/>
                  </a:lnTo>
                  <a:lnTo>
                    <a:pt x="3043732" y="1079463"/>
                  </a:lnTo>
                  <a:lnTo>
                    <a:pt x="221538" y="1079463"/>
                  </a:lnTo>
                  <a:lnTo>
                    <a:pt x="221538" y="1053555"/>
                  </a:lnTo>
                  <a:lnTo>
                    <a:pt x="221538" y="1079463"/>
                  </a:lnTo>
                  <a:cubicBezTo>
                    <a:pt x="99976" y="1079463"/>
                    <a:pt x="0" y="991893"/>
                    <a:pt x="0" y="882302"/>
                  </a:cubicBezTo>
                  <a:lnTo>
                    <a:pt x="0" y="197161"/>
                  </a:lnTo>
                  <a:lnTo>
                    <a:pt x="28402" y="197161"/>
                  </a:lnTo>
                  <a:lnTo>
                    <a:pt x="0" y="197161"/>
                  </a:lnTo>
                  <a:moveTo>
                    <a:pt x="56805" y="197161"/>
                  </a:moveTo>
                  <a:lnTo>
                    <a:pt x="56805" y="882302"/>
                  </a:lnTo>
                  <a:lnTo>
                    <a:pt x="28402" y="882302"/>
                  </a:lnTo>
                  <a:lnTo>
                    <a:pt x="56805" y="882302"/>
                  </a:lnTo>
                  <a:cubicBezTo>
                    <a:pt x="56805" y="961840"/>
                    <a:pt x="129798" y="1027647"/>
                    <a:pt x="221538" y="1027647"/>
                  </a:cubicBezTo>
                  <a:lnTo>
                    <a:pt x="3043732" y="1027647"/>
                  </a:lnTo>
                  <a:cubicBezTo>
                    <a:pt x="3135471" y="1027647"/>
                    <a:pt x="3208465" y="961840"/>
                    <a:pt x="3208465" y="882302"/>
                  </a:cubicBezTo>
                  <a:lnTo>
                    <a:pt x="3208465" y="197161"/>
                  </a:lnTo>
                  <a:cubicBezTo>
                    <a:pt x="3208465" y="117623"/>
                    <a:pt x="3135471" y="51816"/>
                    <a:pt x="3043732" y="51816"/>
                  </a:cubicBezTo>
                  <a:lnTo>
                    <a:pt x="221538" y="51816"/>
                  </a:lnTo>
                  <a:lnTo>
                    <a:pt x="221538" y="25908"/>
                  </a:lnTo>
                  <a:lnTo>
                    <a:pt x="221538" y="51816"/>
                  </a:lnTo>
                  <a:cubicBezTo>
                    <a:pt x="129798" y="51816"/>
                    <a:pt x="56805" y="117623"/>
                    <a:pt x="56805" y="197161"/>
                  </a:cubicBezTo>
                  <a:close/>
                </a:path>
              </a:pathLst>
            </a:custGeom>
            <a:solidFill>
              <a:srgbClr val="CBEDF9"/>
            </a:solidFill>
          </p:spPr>
        </p:sp>
        <p:sp>
          <p:nvSpPr>
            <p:cNvPr id="61" name="TextBox 61"/>
            <p:cNvSpPr txBox="1"/>
            <p:nvPr/>
          </p:nvSpPr>
          <p:spPr>
            <a:xfrm>
              <a:off x="0" y="0"/>
              <a:ext cx="3276231" cy="1079452"/>
            </a:xfrm>
            <a:prstGeom prst="rect">
              <a:avLst/>
            </a:prstGeom>
          </p:spPr>
          <p:txBody>
            <a:bodyPr lIns="50800" tIns="50800" rIns="50800" bIns="50800" rtlCol="0" anchor="ctr"/>
            <a:lstStyle/>
            <a:p>
              <a:pPr marL="0" lvl="1" indent="0" algn="ctr">
                <a:lnSpc>
                  <a:spcPts val="2520"/>
                </a:lnSpc>
                <a:spcBef>
                  <a:spcPct val="0"/>
                </a:spcBef>
              </a:pPr>
              <a:r>
                <a:rPr lang="en-US" sz="2100" spc="31">
                  <a:solidFill>
                    <a:srgbClr val="FEFEFE"/>
                  </a:solidFill>
                  <a:latin typeface="Montserrat 2"/>
                </a:rPr>
                <a:t>Affected stakeholder</a:t>
              </a:r>
            </a:p>
          </p:txBody>
        </p:sp>
      </p:grpSp>
      <p:grpSp>
        <p:nvGrpSpPr>
          <p:cNvPr id="62" name="Group 62"/>
          <p:cNvGrpSpPr/>
          <p:nvPr/>
        </p:nvGrpSpPr>
        <p:grpSpPr>
          <a:xfrm>
            <a:off x="15881476" y="2490477"/>
            <a:ext cx="298475" cy="385147"/>
            <a:chOff x="0" y="0"/>
            <a:chExt cx="396168" cy="511208"/>
          </a:xfrm>
        </p:grpSpPr>
        <p:sp>
          <p:nvSpPr>
            <p:cNvPr id="63" name="Freeform 63"/>
            <p:cNvSpPr/>
            <p:nvPr/>
          </p:nvSpPr>
          <p:spPr>
            <a:xfrm>
              <a:off x="25400" y="25400"/>
              <a:ext cx="335407" cy="460375"/>
            </a:xfrm>
            <a:custGeom>
              <a:avLst/>
              <a:gdLst/>
              <a:ahLst/>
              <a:cxnLst/>
              <a:rect l="l" t="t" r="r" b="b"/>
              <a:pathLst>
                <a:path w="335407" h="460375">
                  <a:moveTo>
                    <a:pt x="0" y="282067"/>
                  </a:moveTo>
                  <a:lnTo>
                    <a:pt x="83820" y="282067"/>
                  </a:lnTo>
                  <a:lnTo>
                    <a:pt x="83820" y="0"/>
                  </a:lnTo>
                  <a:lnTo>
                    <a:pt x="251587" y="0"/>
                  </a:lnTo>
                  <a:lnTo>
                    <a:pt x="251587" y="282067"/>
                  </a:lnTo>
                  <a:lnTo>
                    <a:pt x="335407" y="282067"/>
                  </a:lnTo>
                  <a:lnTo>
                    <a:pt x="167767" y="460375"/>
                  </a:lnTo>
                  <a:close/>
                </a:path>
              </a:pathLst>
            </a:custGeom>
            <a:solidFill>
              <a:srgbClr val="FBFEFD"/>
            </a:solidFill>
          </p:spPr>
        </p:sp>
        <p:sp>
          <p:nvSpPr>
            <p:cNvPr id="64" name="Freeform 64"/>
            <p:cNvSpPr/>
            <p:nvPr/>
          </p:nvSpPr>
          <p:spPr>
            <a:xfrm>
              <a:off x="-2032" y="0"/>
              <a:ext cx="390271" cy="511175"/>
            </a:xfrm>
            <a:custGeom>
              <a:avLst/>
              <a:gdLst/>
              <a:ahLst/>
              <a:cxnLst/>
              <a:rect l="l" t="t" r="r" b="b"/>
              <a:pathLst>
                <a:path w="390271" h="511175">
                  <a:moveTo>
                    <a:pt x="27432" y="282067"/>
                  </a:moveTo>
                  <a:lnTo>
                    <a:pt x="111252" y="282067"/>
                  </a:lnTo>
                  <a:lnTo>
                    <a:pt x="111252" y="307467"/>
                  </a:lnTo>
                  <a:lnTo>
                    <a:pt x="85852" y="307467"/>
                  </a:lnTo>
                  <a:lnTo>
                    <a:pt x="85852" y="25400"/>
                  </a:lnTo>
                  <a:cubicBezTo>
                    <a:pt x="85852" y="11430"/>
                    <a:pt x="97282" y="0"/>
                    <a:pt x="111252" y="0"/>
                  </a:cubicBezTo>
                  <a:lnTo>
                    <a:pt x="279019" y="0"/>
                  </a:lnTo>
                  <a:cubicBezTo>
                    <a:pt x="292989" y="0"/>
                    <a:pt x="304419" y="11430"/>
                    <a:pt x="304419" y="25400"/>
                  </a:cubicBezTo>
                  <a:lnTo>
                    <a:pt x="304419" y="307467"/>
                  </a:lnTo>
                  <a:lnTo>
                    <a:pt x="279019" y="307467"/>
                  </a:lnTo>
                  <a:lnTo>
                    <a:pt x="279019" y="282067"/>
                  </a:lnTo>
                  <a:lnTo>
                    <a:pt x="362839" y="282067"/>
                  </a:lnTo>
                  <a:cubicBezTo>
                    <a:pt x="372999" y="282067"/>
                    <a:pt x="382143" y="288036"/>
                    <a:pt x="386207" y="297434"/>
                  </a:cubicBezTo>
                  <a:cubicBezTo>
                    <a:pt x="390271" y="306832"/>
                    <a:pt x="388366" y="317500"/>
                    <a:pt x="381381" y="324866"/>
                  </a:cubicBezTo>
                  <a:lnTo>
                    <a:pt x="213741" y="503174"/>
                  </a:lnTo>
                  <a:cubicBezTo>
                    <a:pt x="208915" y="508254"/>
                    <a:pt x="202184" y="511175"/>
                    <a:pt x="195199" y="511175"/>
                  </a:cubicBezTo>
                  <a:cubicBezTo>
                    <a:pt x="188214" y="511175"/>
                    <a:pt x="181483" y="508254"/>
                    <a:pt x="176657" y="503174"/>
                  </a:cubicBezTo>
                  <a:lnTo>
                    <a:pt x="8890" y="324866"/>
                  </a:lnTo>
                  <a:cubicBezTo>
                    <a:pt x="1905" y="317500"/>
                    <a:pt x="0" y="306705"/>
                    <a:pt x="4064" y="297434"/>
                  </a:cubicBezTo>
                  <a:cubicBezTo>
                    <a:pt x="8128" y="288163"/>
                    <a:pt x="17272" y="282067"/>
                    <a:pt x="27432" y="282067"/>
                  </a:cubicBezTo>
                  <a:moveTo>
                    <a:pt x="27432" y="332867"/>
                  </a:moveTo>
                  <a:lnTo>
                    <a:pt x="27432" y="307467"/>
                  </a:lnTo>
                  <a:lnTo>
                    <a:pt x="45974" y="290068"/>
                  </a:lnTo>
                  <a:lnTo>
                    <a:pt x="213741" y="468376"/>
                  </a:lnTo>
                  <a:lnTo>
                    <a:pt x="195199" y="485775"/>
                  </a:lnTo>
                  <a:lnTo>
                    <a:pt x="176657" y="468376"/>
                  </a:lnTo>
                  <a:lnTo>
                    <a:pt x="344424" y="290068"/>
                  </a:lnTo>
                  <a:lnTo>
                    <a:pt x="362966" y="307467"/>
                  </a:lnTo>
                  <a:lnTo>
                    <a:pt x="362966" y="332867"/>
                  </a:lnTo>
                  <a:lnTo>
                    <a:pt x="279146" y="332867"/>
                  </a:lnTo>
                  <a:cubicBezTo>
                    <a:pt x="265176" y="332867"/>
                    <a:pt x="253746" y="321437"/>
                    <a:pt x="253746" y="307467"/>
                  </a:cubicBezTo>
                  <a:lnTo>
                    <a:pt x="253746" y="25400"/>
                  </a:lnTo>
                  <a:lnTo>
                    <a:pt x="279146" y="25400"/>
                  </a:lnTo>
                  <a:lnTo>
                    <a:pt x="279146" y="50800"/>
                  </a:lnTo>
                  <a:lnTo>
                    <a:pt x="111252" y="50800"/>
                  </a:lnTo>
                  <a:lnTo>
                    <a:pt x="111252" y="25400"/>
                  </a:lnTo>
                  <a:lnTo>
                    <a:pt x="136652" y="25400"/>
                  </a:lnTo>
                  <a:lnTo>
                    <a:pt x="136652" y="307467"/>
                  </a:lnTo>
                  <a:cubicBezTo>
                    <a:pt x="136652" y="321437"/>
                    <a:pt x="125222" y="332867"/>
                    <a:pt x="111252" y="332867"/>
                  </a:cubicBezTo>
                  <a:lnTo>
                    <a:pt x="27432" y="332867"/>
                  </a:lnTo>
                  <a:close/>
                </a:path>
              </a:pathLst>
            </a:custGeom>
            <a:solidFill>
              <a:srgbClr val="193C6B"/>
            </a:solidFill>
          </p:spPr>
        </p:sp>
      </p:grpSp>
      <p:grpSp>
        <p:nvGrpSpPr>
          <p:cNvPr id="65" name="Group 65"/>
          <p:cNvGrpSpPr/>
          <p:nvPr/>
        </p:nvGrpSpPr>
        <p:grpSpPr>
          <a:xfrm>
            <a:off x="15881476" y="3883603"/>
            <a:ext cx="298475" cy="385147"/>
            <a:chOff x="0" y="0"/>
            <a:chExt cx="396168" cy="511208"/>
          </a:xfrm>
        </p:grpSpPr>
        <p:sp>
          <p:nvSpPr>
            <p:cNvPr id="66" name="Freeform 66"/>
            <p:cNvSpPr/>
            <p:nvPr/>
          </p:nvSpPr>
          <p:spPr>
            <a:xfrm>
              <a:off x="25400" y="25400"/>
              <a:ext cx="335407" cy="460375"/>
            </a:xfrm>
            <a:custGeom>
              <a:avLst/>
              <a:gdLst/>
              <a:ahLst/>
              <a:cxnLst/>
              <a:rect l="l" t="t" r="r" b="b"/>
              <a:pathLst>
                <a:path w="335407" h="460375">
                  <a:moveTo>
                    <a:pt x="0" y="282067"/>
                  </a:moveTo>
                  <a:lnTo>
                    <a:pt x="83820" y="282067"/>
                  </a:lnTo>
                  <a:lnTo>
                    <a:pt x="83820" y="0"/>
                  </a:lnTo>
                  <a:lnTo>
                    <a:pt x="251587" y="0"/>
                  </a:lnTo>
                  <a:lnTo>
                    <a:pt x="251587" y="282067"/>
                  </a:lnTo>
                  <a:lnTo>
                    <a:pt x="335407" y="282067"/>
                  </a:lnTo>
                  <a:lnTo>
                    <a:pt x="167767" y="460375"/>
                  </a:lnTo>
                  <a:close/>
                </a:path>
              </a:pathLst>
            </a:custGeom>
            <a:solidFill>
              <a:srgbClr val="FBFEFD"/>
            </a:solidFill>
          </p:spPr>
        </p:sp>
        <p:sp>
          <p:nvSpPr>
            <p:cNvPr id="67" name="Freeform 67"/>
            <p:cNvSpPr/>
            <p:nvPr/>
          </p:nvSpPr>
          <p:spPr>
            <a:xfrm>
              <a:off x="-2032" y="0"/>
              <a:ext cx="390271" cy="511175"/>
            </a:xfrm>
            <a:custGeom>
              <a:avLst/>
              <a:gdLst/>
              <a:ahLst/>
              <a:cxnLst/>
              <a:rect l="l" t="t" r="r" b="b"/>
              <a:pathLst>
                <a:path w="390271" h="511175">
                  <a:moveTo>
                    <a:pt x="27432" y="282067"/>
                  </a:moveTo>
                  <a:lnTo>
                    <a:pt x="111252" y="282067"/>
                  </a:lnTo>
                  <a:lnTo>
                    <a:pt x="111252" y="307467"/>
                  </a:lnTo>
                  <a:lnTo>
                    <a:pt x="85852" y="307467"/>
                  </a:lnTo>
                  <a:lnTo>
                    <a:pt x="85852" y="25400"/>
                  </a:lnTo>
                  <a:cubicBezTo>
                    <a:pt x="85852" y="11430"/>
                    <a:pt x="97282" y="0"/>
                    <a:pt x="111252" y="0"/>
                  </a:cubicBezTo>
                  <a:lnTo>
                    <a:pt x="279019" y="0"/>
                  </a:lnTo>
                  <a:cubicBezTo>
                    <a:pt x="292989" y="0"/>
                    <a:pt x="304419" y="11430"/>
                    <a:pt x="304419" y="25400"/>
                  </a:cubicBezTo>
                  <a:lnTo>
                    <a:pt x="304419" y="307467"/>
                  </a:lnTo>
                  <a:lnTo>
                    <a:pt x="279019" y="307467"/>
                  </a:lnTo>
                  <a:lnTo>
                    <a:pt x="279019" y="282067"/>
                  </a:lnTo>
                  <a:lnTo>
                    <a:pt x="362839" y="282067"/>
                  </a:lnTo>
                  <a:cubicBezTo>
                    <a:pt x="372999" y="282067"/>
                    <a:pt x="382143" y="288036"/>
                    <a:pt x="386207" y="297434"/>
                  </a:cubicBezTo>
                  <a:cubicBezTo>
                    <a:pt x="390271" y="306832"/>
                    <a:pt x="388366" y="317500"/>
                    <a:pt x="381381" y="324866"/>
                  </a:cubicBezTo>
                  <a:lnTo>
                    <a:pt x="213741" y="503174"/>
                  </a:lnTo>
                  <a:cubicBezTo>
                    <a:pt x="208915" y="508254"/>
                    <a:pt x="202184" y="511175"/>
                    <a:pt x="195199" y="511175"/>
                  </a:cubicBezTo>
                  <a:cubicBezTo>
                    <a:pt x="188214" y="511175"/>
                    <a:pt x="181483" y="508254"/>
                    <a:pt x="176657" y="503174"/>
                  </a:cubicBezTo>
                  <a:lnTo>
                    <a:pt x="8890" y="324866"/>
                  </a:lnTo>
                  <a:cubicBezTo>
                    <a:pt x="1905" y="317500"/>
                    <a:pt x="0" y="306705"/>
                    <a:pt x="4064" y="297434"/>
                  </a:cubicBezTo>
                  <a:cubicBezTo>
                    <a:pt x="8128" y="288163"/>
                    <a:pt x="17272" y="282067"/>
                    <a:pt x="27432" y="282067"/>
                  </a:cubicBezTo>
                  <a:moveTo>
                    <a:pt x="27432" y="332867"/>
                  </a:moveTo>
                  <a:lnTo>
                    <a:pt x="27432" y="307467"/>
                  </a:lnTo>
                  <a:lnTo>
                    <a:pt x="45974" y="290068"/>
                  </a:lnTo>
                  <a:lnTo>
                    <a:pt x="213741" y="468376"/>
                  </a:lnTo>
                  <a:lnTo>
                    <a:pt x="195199" y="485775"/>
                  </a:lnTo>
                  <a:lnTo>
                    <a:pt x="176657" y="468376"/>
                  </a:lnTo>
                  <a:lnTo>
                    <a:pt x="344424" y="290068"/>
                  </a:lnTo>
                  <a:lnTo>
                    <a:pt x="362966" y="307467"/>
                  </a:lnTo>
                  <a:lnTo>
                    <a:pt x="362966" y="332867"/>
                  </a:lnTo>
                  <a:lnTo>
                    <a:pt x="279146" y="332867"/>
                  </a:lnTo>
                  <a:cubicBezTo>
                    <a:pt x="265176" y="332867"/>
                    <a:pt x="253746" y="321437"/>
                    <a:pt x="253746" y="307467"/>
                  </a:cubicBezTo>
                  <a:lnTo>
                    <a:pt x="253746" y="25400"/>
                  </a:lnTo>
                  <a:lnTo>
                    <a:pt x="279146" y="25400"/>
                  </a:lnTo>
                  <a:lnTo>
                    <a:pt x="279146" y="50800"/>
                  </a:lnTo>
                  <a:lnTo>
                    <a:pt x="111252" y="50800"/>
                  </a:lnTo>
                  <a:lnTo>
                    <a:pt x="111252" y="25400"/>
                  </a:lnTo>
                  <a:lnTo>
                    <a:pt x="136652" y="25400"/>
                  </a:lnTo>
                  <a:lnTo>
                    <a:pt x="136652" y="307467"/>
                  </a:lnTo>
                  <a:cubicBezTo>
                    <a:pt x="136652" y="321437"/>
                    <a:pt x="125222" y="332867"/>
                    <a:pt x="111252" y="332867"/>
                  </a:cubicBezTo>
                  <a:lnTo>
                    <a:pt x="27432" y="332867"/>
                  </a:lnTo>
                  <a:close/>
                </a:path>
              </a:pathLst>
            </a:custGeom>
            <a:solidFill>
              <a:srgbClr val="193C6B"/>
            </a:solidFill>
          </p:spPr>
        </p:sp>
      </p:grpSp>
      <p:grpSp>
        <p:nvGrpSpPr>
          <p:cNvPr id="68" name="Group 68"/>
          <p:cNvGrpSpPr/>
          <p:nvPr/>
        </p:nvGrpSpPr>
        <p:grpSpPr>
          <a:xfrm>
            <a:off x="9144000" y="9710823"/>
            <a:ext cx="9144000" cy="572824"/>
            <a:chOff x="0" y="0"/>
            <a:chExt cx="21473312" cy="1345192"/>
          </a:xfrm>
        </p:grpSpPr>
        <p:sp>
          <p:nvSpPr>
            <p:cNvPr id="69" name="Freeform 6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0" name="TextBox 7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71" name="Group 71"/>
          <p:cNvGrpSpPr/>
          <p:nvPr/>
        </p:nvGrpSpPr>
        <p:grpSpPr>
          <a:xfrm>
            <a:off x="0" y="9710823"/>
            <a:ext cx="9144000" cy="576177"/>
            <a:chOff x="0" y="0"/>
            <a:chExt cx="21473312" cy="1353065"/>
          </a:xfrm>
        </p:grpSpPr>
        <p:sp>
          <p:nvSpPr>
            <p:cNvPr id="72" name="Freeform 7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73" name="TextBox 7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314284" y="603324"/>
            <a:ext cx="15016184" cy="689845"/>
          </a:xfrm>
          <a:prstGeom prst="rect">
            <a:avLst/>
          </a:prstGeom>
        </p:spPr>
        <p:txBody>
          <a:bodyPr lIns="0" tIns="0" rIns="0" bIns="0" rtlCol="0" anchor="t">
            <a:spAutoFit/>
          </a:bodyPr>
          <a:lstStyle/>
          <a:p>
            <a:pPr algn="l">
              <a:lnSpc>
                <a:spcPts val="5424"/>
              </a:lnSpc>
            </a:pPr>
            <a:r>
              <a:rPr lang="en-US" sz="4109">
                <a:solidFill>
                  <a:srgbClr val="193C6A"/>
                </a:solidFill>
                <a:latin typeface="Arial 2"/>
              </a:rPr>
              <a:t>WHAT SHOULD HAPPEN  WHEN AN IMPACT IS FOUND?</a:t>
            </a:r>
          </a:p>
        </p:txBody>
      </p:sp>
      <p:sp>
        <p:nvSpPr>
          <p:cNvPr id="3" name="TextBox 3"/>
          <p:cNvSpPr txBox="1"/>
          <p:nvPr/>
        </p:nvSpPr>
        <p:spPr>
          <a:xfrm>
            <a:off x="1314284" y="2375572"/>
            <a:ext cx="16093631" cy="7059706"/>
          </a:xfrm>
          <a:prstGeom prst="rect">
            <a:avLst/>
          </a:prstGeom>
        </p:spPr>
        <p:txBody>
          <a:bodyPr lIns="0" tIns="0" rIns="0" bIns="0" rtlCol="0" anchor="t">
            <a:spAutoFit/>
          </a:bodyPr>
          <a:lstStyle/>
          <a:p>
            <a:pPr>
              <a:lnSpc>
                <a:spcPts val="3993"/>
              </a:lnSpc>
            </a:pPr>
            <a:r>
              <a:rPr lang="en-US" sz="3697">
                <a:solidFill>
                  <a:srgbClr val="193C6A"/>
                </a:solidFill>
                <a:latin typeface="Arial 2"/>
              </a:rPr>
              <a:t>After detecting a possible harmful human rights impact, companies should take quick actions in line with the policies and procedures previously established.</a:t>
            </a:r>
          </a:p>
          <a:p>
            <a:pPr>
              <a:lnSpc>
                <a:spcPts val="3993"/>
              </a:lnSpc>
            </a:pPr>
            <a:endParaRPr lang="en-US" sz="3697">
              <a:solidFill>
                <a:srgbClr val="193C6A"/>
              </a:solidFill>
              <a:latin typeface="Arial 2"/>
            </a:endParaRPr>
          </a:p>
          <a:p>
            <a:pPr>
              <a:lnSpc>
                <a:spcPts val="3993"/>
              </a:lnSpc>
            </a:pPr>
            <a:r>
              <a:rPr lang="en-US" sz="3697">
                <a:solidFill>
                  <a:srgbClr val="193C6A"/>
                </a:solidFill>
                <a:latin typeface="Arial 2"/>
              </a:rPr>
              <a:t>This is what is meant by Remedy.</a:t>
            </a:r>
          </a:p>
          <a:p>
            <a:pPr>
              <a:lnSpc>
                <a:spcPts val="3993"/>
              </a:lnSpc>
            </a:pPr>
            <a:endParaRPr lang="en-US" sz="3697">
              <a:solidFill>
                <a:srgbClr val="193C6A"/>
              </a:solidFill>
              <a:latin typeface="Arial 2"/>
            </a:endParaRPr>
          </a:p>
          <a:p>
            <a:pPr>
              <a:lnSpc>
                <a:spcPts val="3993"/>
              </a:lnSpc>
            </a:pPr>
            <a:r>
              <a:rPr lang="en-US" sz="3697">
                <a:solidFill>
                  <a:srgbClr val="193C6A"/>
                </a:solidFill>
                <a:latin typeface="Arial 2"/>
              </a:rPr>
              <a:t>Detection of an adverse human rights incident may come from multiple sources:</a:t>
            </a:r>
          </a:p>
          <a:p>
            <a:pPr algn="l">
              <a:lnSpc>
                <a:spcPts val="3993"/>
              </a:lnSpc>
            </a:pPr>
            <a:endParaRPr lang="en-US" sz="3697">
              <a:solidFill>
                <a:srgbClr val="193C6A"/>
              </a:solidFill>
              <a:latin typeface="Arial 2"/>
            </a:endParaRPr>
          </a:p>
          <a:p>
            <a:pPr marL="798292" lvl="1" indent="-399146" algn="l">
              <a:lnSpc>
                <a:spcPts val="3993"/>
              </a:lnSpc>
              <a:buFont typeface="Arial"/>
              <a:buChar char="•"/>
            </a:pPr>
            <a:r>
              <a:rPr lang="en-US" sz="3697">
                <a:solidFill>
                  <a:srgbClr val="193C6A"/>
                </a:solidFill>
                <a:latin typeface="Arial 2"/>
              </a:rPr>
              <a:t>Company’s own routine internal monitoring according to procedures</a:t>
            </a:r>
          </a:p>
          <a:p>
            <a:pPr marL="798292" lvl="1" indent="-399146" algn="l">
              <a:lnSpc>
                <a:spcPts val="3993"/>
              </a:lnSpc>
              <a:buFont typeface="Arial"/>
              <a:buChar char="•"/>
            </a:pPr>
            <a:r>
              <a:rPr lang="en-US" sz="3697">
                <a:solidFill>
                  <a:srgbClr val="193C6A"/>
                </a:solidFill>
                <a:latin typeface="Arial 2"/>
              </a:rPr>
              <a:t>Internal or External stakeholder grievance or complaint filed with the company</a:t>
            </a:r>
          </a:p>
          <a:p>
            <a:pPr marL="798292" lvl="1" indent="-399146" algn="l">
              <a:lnSpc>
                <a:spcPts val="3993"/>
              </a:lnSpc>
              <a:buFont typeface="Arial"/>
              <a:buChar char="•"/>
            </a:pPr>
            <a:r>
              <a:rPr lang="en-US" sz="3697">
                <a:solidFill>
                  <a:srgbClr val="193C6A"/>
                </a:solidFill>
                <a:latin typeface="Arial 2"/>
              </a:rPr>
              <a:t>Third party notification, such as brand client, local authorities, etc.</a:t>
            </a:r>
          </a:p>
          <a:p>
            <a:pPr marL="798292" lvl="1" indent="-399146" algn="l">
              <a:lnSpc>
                <a:spcPts val="3993"/>
              </a:lnSpc>
              <a:buFont typeface="Arial"/>
              <a:buChar char="•"/>
            </a:pPr>
            <a:r>
              <a:rPr lang="en-US" sz="3697">
                <a:solidFill>
                  <a:srgbClr val="193C6A"/>
                </a:solidFill>
                <a:latin typeface="Arial 2"/>
              </a:rPr>
              <a:t>Others</a:t>
            </a:r>
          </a:p>
        </p:txBody>
      </p:sp>
      <p:sp>
        <p:nvSpPr>
          <p:cNvPr id="4" name="Freeform 4"/>
          <p:cNvSpPr/>
          <p:nvPr/>
        </p:nvSpPr>
        <p:spPr>
          <a:xfrm>
            <a:off x="416199" y="691698"/>
            <a:ext cx="612501" cy="674004"/>
          </a:xfrm>
          <a:custGeom>
            <a:avLst/>
            <a:gdLst/>
            <a:ahLst/>
            <a:cxnLst/>
            <a:rect l="l" t="t" r="r" b="b"/>
            <a:pathLst>
              <a:path w="612501" h="674004">
                <a:moveTo>
                  <a:pt x="0" y="0"/>
                </a:moveTo>
                <a:lnTo>
                  <a:pt x="612501" y="0"/>
                </a:lnTo>
                <a:lnTo>
                  <a:pt x="612501" y="674004"/>
                </a:lnTo>
                <a:lnTo>
                  <a:pt x="0" y="6740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314284" y="2458794"/>
            <a:ext cx="15963027" cy="5876776"/>
          </a:xfrm>
          <a:prstGeom prst="rect">
            <a:avLst/>
          </a:prstGeom>
        </p:spPr>
        <p:txBody>
          <a:bodyPr lIns="0" tIns="0" rIns="0" bIns="0" rtlCol="0" anchor="t">
            <a:spAutoFit/>
          </a:bodyPr>
          <a:lstStyle/>
          <a:p>
            <a:pPr algn="l">
              <a:lnSpc>
                <a:spcPts val="3533"/>
              </a:lnSpc>
            </a:pPr>
            <a:r>
              <a:rPr lang="en-US" sz="3635">
                <a:solidFill>
                  <a:srgbClr val="193C6A"/>
                </a:solidFill>
                <a:latin typeface="Arial 2"/>
              </a:rPr>
              <a:t>After carrying out the company’s procedures to remedy the adverse human rights impact, the company should conduct an internal review. This can take various forms.</a:t>
            </a:r>
          </a:p>
          <a:p>
            <a:pPr marL="578106" lvl="1" indent="-289053" algn="l">
              <a:lnSpc>
                <a:spcPts val="3533"/>
              </a:lnSpc>
              <a:buFont typeface="Arial"/>
              <a:buChar char="•"/>
            </a:pPr>
            <a:r>
              <a:rPr lang="en-US" sz="3635" u="sng">
                <a:solidFill>
                  <a:srgbClr val="193C6A"/>
                </a:solidFill>
                <a:latin typeface="Arial 2 Bold"/>
              </a:rPr>
              <a:t>An after action review </a:t>
            </a:r>
            <a:r>
              <a:rPr lang="en-US" sz="3635">
                <a:solidFill>
                  <a:srgbClr val="193C6A"/>
                </a:solidFill>
                <a:latin typeface="Arial 2 Bold"/>
              </a:rPr>
              <a:t>can be used immediately after incidents to analyze what happened, why the incident happened, and how it can be avoided in the future. These reviews help to put in place immediate changes to avoid new incidents.</a:t>
            </a:r>
          </a:p>
          <a:p>
            <a:pPr marL="578106" lvl="1" indent="-289053" algn="l">
              <a:lnSpc>
                <a:spcPts val="3533"/>
              </a:lnSpc>
              <a:buFont typeface="Arial"/>
              <a:buChar char="•"/>
            </a:pPr>
            <a:r>
              <a:rPr lang="en-US" sz="3635" u="sng">
                <a:solidFill>
                  <a:srgbClr val="193C6A"/>
                </a:solidFill>
                <a:latin typeface="Arial 2 Bold"/>
              </a:rPr>
              <a:t>A root cause analysis</a:t>
            </a:r>
            <a:r>
              <a:rPr lang="en-US" sz="3635">
                <a:solidFill>
                  <a:srgbClr val="193C6A"/>
                </a:solidFill>
                <a:latin typeface="Arial 2 Bold"/>
              </a:rPr>
              <a:t> is a process to more deeply assess the underlying causes of an incident, establish the timeline, identify the actors involved, distinguish between causal and correlation actions with a goal of better understanding the root causes that led to the incident. A benefit of this assessment is to uncover the incentives and disincentives of respecting human rights within the enterprise or its suppliers.</a:t>
            </a:r>
          </a:p>
        </p:txBody>
      </p:sp>
      <p:sp>
        <p:nvSpPr>
          <p:cNvPr id="3" name="TextBox 3"/>
          <p:cNvSpPr txBox="1"/>
          <p:nvPr/>
        </p:nvSpPr>
        <p:spPr>
          <a:xfrm>
            <a:off x="1314284" y="593799"/>
            <a:ext cx="15016184" cy="742423"/>
          </a:xfrm>
          <a:prstGeom prst="rect">
            <a:avLst/>
          </a:prstGeom>
        </p:spPr>
        <p:txBody>
          <a:bodyPr lIns="0" tIns="0" rIns="0" bIns="0" rtlCol="0" anchor="t">
            <a:spAutoFit/>
          </a:bodyPr>
          <a:lstStyle/>
          <a:p>
            <a:pPr algn="l">
              <a:lnSpc>
                <a:spcPts val="5820"/>
              </a:lnSpc>
            </a:pPr>
            <a:r>
              <a:rPr lang="en-US" sz="4409">
                <a:solidFill>
                  <a:srgbClr val="193C6A"/>
                </a:solidFill>
                <a:latin typeface="Arial 2"/>
              </a:rPr>
              <a:t>WHAT SHOULD HAPPEN WHEN AN IMPACT IS FOUND?</a:t>
            </a:r>
          </a:p>
        </p:txBody>
      </p:sp>
      <p:sp>
        <p:nvSpPr>
          <p:cNvPr id="4" name="Freeform 4"/>
          <p:cNvSpPr/>
          <p:nvPr/>
        </p:nvSpPr>
        <p:spPr>
          <a:xfrm>
            <a:off x="416199" y="691698"/>
            <a:ext cx="612501" cy="674004"/>
          </a:xfrm>
          <a:custGeom>
            <a:avLst/>
            <a:gdLst/>
            <a:ahLst/>
            <a:cxnLst/>
            <a:rect l="l" t="t" r="r" b="b"/>
            <a:pathLst>
              <a:path w="612501" h="674004">
                <a:moveTo>
                  <a:pt x="0" y="0"/>
                </a:moveTo>
                <a:lnTo>
                  <a:pt x="612501" y="0"/>
                </a:lnTo>
                <a:lnTo>
                  <a:pt x="612501" y="674004"/>
                </a:lnTo>
                <a:lnTo>
                  <a:pt x="0" y="6740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4505061" y="1788177"/>
            <a:ext cx="10183041" cy="7521870"/>
          </a:xfrm>
          <a:custGeom>
            <a:avLst/>
            <a:gdLst/>
            <a:ahLst/>
            <a:cxnLst/>
            <a:rect l="l" t="t" r="r" b="b"/>
            <a:pathLst>
              <a:path w="10183041" h="7521870">
                <a:moveTo>
                  <a:pt x="0" y="0"/>
                </a:moveTo>
                <a:lnTo>
                  <a:pt x="10183041" y="0"/>
                </a:lnTo>
                <a:lnTo>
                  <a:pt x="10183041" y="7521870"/>
                </a:lnTo>
                <a:lnTo>
                  <a:pt x="0" y="7521870"/>
                </a:lnTo>
                <a:lnTo>
                  <a:pt x="0" y="0"/>
                </a:lnTo>
                <a:close/>
              </a:path>
            </a:pathLst>
          </a:custGeom>
          <a:blipFill>
            <a:blip r:embed="rId2"/>
            <a:stretch>
              <a:fillRect l="-1146" t="-22526" r="-63372" b="-25986"/>
            </a:stretch>
          </a:blipFill>
        </p:spPr>
      </p:sp>
      <p:sp>
        <p:nvSpPr>
          <p:cNvPr id="3" name="Freeform 3"/>
          <p:cNvSpPr/>
          <p:nvPr/>
        </p:nvSpPr>
        <p:spPr>
          <a:xfrm>
            <a:off x="416199" y="691698"/>
            <a:ext cx="612501" cy="674004"/>
          </a:xfrm>
          <a:custGeom>
            <a:avLst/>
            <a:gdLst/>
            <a:ahLst/>
            <a:cxnLst/>
            <a:rect l="l" t="t" r="r" b="b"/>
            <a:pathLst>
              <a:path w="612501" h="674004">
                <a:moveTo>
                  <a:pt x="0" y="0"/>
                </a:moveTo>
                <a:lnTo>
                  <a:pt x="612501" y="0"/>
                </a:lnTo>
                <a:lnTo>
                  <a:pt x="612501" y="674004"/>
                </a:lnTo>
                <a:lnTo>
                  <a:pt x="0" y="6740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314284" y="584274"/>
            <a:ext cx="16564596" cy="803128"/>
          </a:xfrm>
          <a:prstGeom prst="rect">
            <a:avLst/>
          </a:prstGeom>
        </p:spPr>
        <p:txBody>
          <a:bodyPr lIns="0" tIns="0" rIns="0" bIns="0" rtlCol="0" anchor="t">
            <a:spAutoFit/>
          </a:bodyPr>
          <a:lstStyle/>
          <a:p>
            <a:pPr algn="l">
              <a:lnSpc>
                <a:spcPts val="6216"/>
              </a:lnSpc>
            </a:pPr>
            <a:r>
              <a:rPr lang="en-US" sz="4709">
                <a:solidFill>
                  <a:srgbClr val="193C6A"/>
                </a:solidFill>
                <a:latin typeface="Arial 2"/>
              </a:rPr>
              <a:t>ROOT CAUSE ANALYSIS: THE 5 WHY</a:t>
            </a:r>
          </a:p>
        </p:txBody>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416199" y="691698"/>
            <a:ext cx="612501" cy="674004"/>
          </a:xfrm>
          <a:custGeom>
            <a:avLst/>
            <a:gdLst/>
            <a:ahLst/>
            <a:cxnLst/>
            <a:rect l="l" t="t" r="r" b="b"/>
            <a:pathLst>
              <a:path w="612501" h="674004">
                <a:moveTo>
                  <a:pt x="0" y="0"/>
                </a:moveTo>
                <a:lnTo>
                  <a:pt x="612501" y="0"/>
                </a:lnTo>
                <a:lnTo>
                  <a:pt x="612501" y="674004"/>
                </a:lnTo>
                <a:lnTo>
                  <a:pt x="0" y="6740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16199" y="565224"/>
            <a:ext cx="17520936" cy="5957820"/>
          </a:xfrm>
          <a:prstGeom prst="rect">
            <a:avLst/>
          </a:prstGeom>
        </p:spPr>
        <p:txBody>
          <a:bodyPr lIns="0" tIns="0" rIns="0" bIns="0" rtlCol="0" anchor="t">
            <a:spAutoFit/>
          </a:bodyPr>
          <a:lstStyle/>
          <a:p>
            <a:pPr algn="ctr">
              <a:lnSpc>
                <a:spcPts val="7800"/>
              </a:lnSpc>
            </a:pPr>
            <a:endParaRPr/>
          </a:p>
          <a:p>
            <a:pPr algn="ctr">
              <a:lnSpc>
                <a:spcPts val="7800"/>
              </a:lnSpc>
            </a:pPr>
            <a:endParaRPr/>
          </a:p>
          <a:p>
            <a:pPr algn="ctr">
              <a:lnSpc>
                <a:spcPts val="7800"/>
              </a:lnSpc>
            </a:pPr>
            <a:r>
              <a:rPr lang="en-US" sz="5909" u="sng">
                <a:solidFill>
                  <a:srgbClr val="193C6A"/>
                </a:solidFill>
                <a:latin typeface="Arial 2"/>
              </a:rPr>
              <a:t>DON’T </a:t>
            </a:r>
            <a:r>
              <a:rPr lang="en-US" sz="5909">
                <a:solidFill>
                  <a:srgbClr val="193C6A"/>
                </a:solidFill>
                <a:latin typeface="Arial 2"/>
              </a:rPr>
              <a:t>SEEK ACCOUNTABILITY IN </a:t>
            </a:r>
            <a:r>
              <a:rPr lang="en-US" sz="5909" u="sng">
                <a:solidFill>
                  <a:srgbClr val="193C6A"/>
                </a:solidFill>
                <a:latin typeface="Arial 2"/>
              </a:rPr>
              <a:t>INDIVIDUALS</a:t>
            </a:r>
          </a:p>
          <a:p>
            <a:pPr algn="ctr">
              <a:lnSpc>
                <a:spcPts val="7800"/>
              </a:lnSpc>
            </a:pPr>
            <a:endParaRPr lang="en-US" sz="5909" u="sng">
              <a:solidFill>
                <a:srgbClr val="193C6A"/>
              </a:solidFill>
              <a:latin typeface="Arial 2"/>
            </a:endParaRPr>
          </a:p>
          <a:p>
            <a:pPr algn="ctr">
              <a:lnSpc>
                <a:spcPts val="7800"/>
              </a:lnSpc>
            </a:pPr>
            <a:endParaRPr lang="en-US" sz="5909" u="sng">
              <a:solidFill>
                <a:srgbClr val="193C6A"/>
              </a:solidFill>
              <a:latin typeface="Arial 2"/>
            </a:endParaRPr>
          </a:p>
          <a:p>
            <a:pPr algn="ctr">
              <a:lnSpc>
                <a:spcPts val="7800"/>
              </a:lnSpc>
            </a:pPr>
            <a:r>
              <a:rPr lang="en-US" sz="5909" u="sng">
                <a:solidFill>
                  <a:srgbClr val="193C6A"/>
                </a:solidFill>
                <a:latin typeface="Arial 2"/>
              </a:rPr>
              <a:t>SEEK</a:t>
            </a:r>
            <a:r>
              <a:rPr lang="en-US" sz="5909">
                <a:solidFill>
                  <a:srgbClr val="193C6A"/>
                </a:solidFill>
                <a:latin typeface="Arial 2"/>
              </a:rPr>
              <a:t> ACCOUNTABILITY IN THE </a:t>
            </a:r>
            <a:r>
              <a:rPr lang="en-US" sz="5909" u="sng">
                <a:solidFill>
                  <a:srgbClr val="193C6A"/>
                </a:solidFill>
                <a:latin typeface="Arial 2"/>
              </a:rPr>
              <a:t>SYSTEM</a:t>
            </a:r>
          </a:p>
        </p:txBody>
      </p:sp>
      <p:grpSp>
        <p:nvGrpSpPr>
          <p:cNvPr id="4" name="Group 4"/>
          <p:cNvGrpSpPr/>
          <p:nvPr/>
        </p:nvGrpSpPr>
        <p:grpSpPr>
          <a:xfrm>
            <a:off x="9144000" y="9710823"/>
            <a:ext cx="9144000" cy="572824"/>
            <a:chOff x="0" y="0"/>
            <a:chExt cx="21473312" cy="1345192"/>
          </a:xfrm>
        </p:grpSpPr>
        <p:sp>
          <p:nvSpPr>
            <p:cNvPr id="5" name="Freeform 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6" name="TextBox 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7" name="Group 7"/>
          <p:cNvGrpSpPr/>
          <p:nvPr/>
        </p:nvGrpSpPr>
        <p:grpSpPr>
          <a:xfrm>
            <a:off x="0" y="9710823"/>
            <a:ext cx="9144000" cy="576177"/>
            <a:chOff x="0" y="0"/>
            <a:chExt cx="21473312" cy="1353065"/>
          </a:xfrm>
        </p:grpSpPr>
        <p:sp>
          <p:nvSpPr>
            <p:cNvPr id="8" name="Freeform 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9" name="TextBox 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35325" y="1424006"/>
            <a:ext cx="14817349" cy="792480"/>
          </a:xfrm>
          <a:prstGeom prst="rect">
            <a:avLst/>
          </a:prstGeom>
        </p:spPr>
        <p:txBody>
          <a:bodyPr lIns="0" tIns="0" rIns="0" bIns="0" rtlCol="0" anchor="t">
            <a:spAutoFit/>
          </a:bodyPr>
          <a:lstStyle/>
          <a:p>
            <a:pPr algn="just">
              <a:lnSpc>
                <a:spcPts val="5759"/>
              </a:lnSpc>
            </a:pPr>
            <a:r>
              <a:rPr lang="en-US" sz="6000">
                <a:solidFill>
                  <a:srgbClr val="193C6A"/>
                </a:solidFill>
                <a:latin typeface="Arial 2"/>
              </a:rPr>
              <a:t>EXAMPLES OF ROOT CAUSES</a:t>
            </a:r>
          </a:p>
        </p:txBody>
      </p:sp>
      <p:grpSp>
        <p:nvGrpSpPr>
          <p:cNvPr id="3" name="Group 3"/>
          <p:cNvGrpSpPr/>
          <p:nvPr/>
        </p:nvGrpSpPr>
        <p:grpSpPr>
          <a:xfrm>
            <a:off x="1665199" y="3273761"/>
            <a:ext cx="4308537" cy="2166174"/>
            <a:chOff x="0" y="0"/>
            <a:chExt cx="5744716" cy="2888232"/>
          </a:xfrm>
        </p:grpSpPr>
        <p:sp>
          <p:nvSpPr>
            <p:cNvPr id="4" name="Freeform 4"/>
            <p:cNvSpPr/>
            <p:nvPr/>
          </p:nvSpPr>
          <p:spPr>
            <a:xfrm>
              <a:off x="15875" y="15875"/>
              <a:ext cx="5712968" cy="2856484"/>
            </a:xfrm>
            <a:custGeom>
              <a:avLst/>
              <a:gdLst/>
              <a:ahLst/>
              <a:cxnLst/>
              <a:rect l="l" t="t" r="r" b="b"/>
              <a:pathLst>
                <a:path w="5712968" h="2856484">
                  <a:moveTo>
                    <a:pt x="0" y="285623"/>
                  </a:moveTo>
                  <a:cubicBezTo>
                    <a:pt x="0" y="127889"/>
                    <a:pt x="128651" y="0"/>
                    <a:pt x="287274" y="0"/>
                  </a:cubicBezTo>
                  <a:lnTo>
                    <a:pt x="5425694" y="0"/>
                  </a:lnTo>
                  <a:cubicBezTo>
                    <a:pt x="5584317" y="0"/>
                    <a:pt x="5712968" y="127889"/>
                    <a:pt x="5712968" y="285623"/>
                  </a:cubicBezTo>
                  <a:lnTo>
                    <a:pt x="5712968" y="2570861"/>
                  </a:lnTo>
                  <a:cubicBezTo>
                    <a:pt x="5712968" y="2728595"/>
                    <a:pt x="5584317" y="2856484"/>
                    <a:pt x="5425694" y="2856484"/>
                  </a:cubicBezTo>
                  <a:lnTo>
                    <a:pt x="287274" y="2856484"/>
                  </a:lnTo>
                  <a:cubicBezTo>
                    <a:pt x="128651" y="2856484"/>
                    <a:pt x="0" y="2728595"/>
                    <a:pt x="0" y="2570861"/>
                  </a:cubicBezTo>
                  <a:close/>
                </a:path>
              </a:pathLst>
            </a:custGeom>
            <a:solidFill>
              <a:srgbClr val="63C4F6"/>
            </a:solidFill>
          </p:spPr>
        </p:sp>
        <p:sp>
          <p:nvSpPr>
            <p:cNvPr id="5" name="Freeform 5"/>
            <p:cNvSpPr/>
            <p:nvPr/>
          </p:nvSpPr>
          <p:spPr>
            <a:xfrm>
              <a:off x="0" y="0"/>
              <a:ext cx="5744718" cy="2888234"/>
            </a:xfrm>
            <a:custGeom>
              <a:avLst/>
              <a:gdLst/>
              <a:ahLst/>
              <a:cxnLst/>
              <a:rect l="l" t="t" r="r" b="b"/>
              <a:pathLst>
                <a:path w="5744718" h="2888234">
                  <a:moveTo>
                    <a:pt x="0" y="301498"/>
                  </a:moveTo>
                  <a:cubicBezTo>
                    <a:pt x="0" y="134874"/>
                    <a:pt x="135763" y="0"/>
                    <a:pt x="303149" y="0"/>
                  </a:cubicBezTo>
                  <a:lnTo>
                    <a:pt x="5441569" y="0"/>
                  </a:lnTo>
                  <a:lnTo>
                    <a:pt x="5441569" y="15875"/>
                  </a:lnTo>
                  <a:lnTo>
                    <a:pt x="5441569" y="0"/>
                  </a:lnTo>
                  <a:cubicBezTo>
                    <a:pt x="5608828" y="0"/>
                    <a:pt x="5744718" y="134874"/>
                    <a:pt x="5744718" y="301498"/>
                  </a:cubicBezTo>
                  <a:lnTo>
                    <a:pt x="5728843" y="301498"/>
                  </a:lnTo>
                  <a:lnTo>
                    <a:pt x="5744718" y="301498"/>
                  </a:lnTo>
                  <a:lnTo>
                    <a:pt x="5744718" y="2586736"/>
                  </a:lnTo>
                  <a:lnTo>
                    <a:pt x="5728843" y="2586736"/>
                  </a:lnTo>
                  <a:lnTo>
                    <a:pt x="5744718" y="2586736"/>
                  </a:lnTo>
                  <a:cubicBezTo>
                    <a:pt x="5744718" y="2753360"/>
                    <a:pt x="5608955" y="2888234"/>
                    <a:pt x="5441569" y="2888234"/>
                  </a:cubicBezTo>
                  <a:lnTo>
                    <a:pt x="5441569" y="2872359"/>
                  </a:lnTo>
                  <a:lnTo>
                    <a:pt x="5441569" y="2888234"/>
                  </a:lnTo>
                  <a:lnTo>
                    <a:pt x="303149" y="2888234"/>
                  </a:lnTo>
                  <a:lnTo>
                    <a:pt x="303149" y="2872359"/>
                  </a:lnTo>
                  <a:lnTo>
                    <a:pt x="303149" y="2888234"/>
                  </a:lnTo>
                  <a:cubicBezTo>
                    <a:pt x="135763" y="2888234"/>
                    <a:pt x="0" y="2753360"/>
                    <a:pt x="0" y="2586736"/>
                  </a:cubicBezTo>
                  <a:lnTo>
                    <a:pt x="0" y="301498"/>
                  </a:lnTo>
                  <a:lnTo>
                    <a:pt x="15875" y="301498"/>
                  </a:lnTo>
                  <a:lnTo>
                    <a:pt x="0" y="301498"/>
                  </a:lnTo>
                  <a:moveTo>
                    <a:pt x="31750" y="301498"/>
                  </a:moveTo>
                  <a:lnTo>
                    <a:pt x="31750" y="2586736"/>
                  </a:lnTo>
                  <a:lnTo>
                    <a:pt x="15875" y="2586736"/>
                  </a:lnTo>
                  <a:lnTo>
                    <a:pt x="31750" y="2586736"/>
                  </a:lnTo>
                  <a:cubicBezTo>
                    <a:pt x="31750" y="2735707"/>
                    <a:pt x="153162" y="2856484"/>
                    <a:pt x="303149" y="2856484"/>
                  </a:cubicBezTo>
                  <a:lnTo>
                    <a:pt x="5441569" y="2856484"/>
                  </a:lnTo>
                  <a:cubicBezTo>
                    <a:pt x="5591556" y="2856484"/>
                    <a:pt x="5712968" y="2735580"/>
                    <a:pt x="5712968" y="2586736"/>
                  </a:cubicBezTo>
                  <a:lnTo>
                    <a:pt x="5712968" y="301498"/>
                  </a:lnTo>
                  <a:cubicBezTo>
                    <a:pt x="5712968" y="152527"/>
                    <a:pt x="5591556" y="31750"/>
                    <a:pt x="5441569" y="31750"/>
                  </a:cubicBezTo>
                  <a:lnTo>
                    <a:pt x="303149" y="31750"/>
                  </a:lnTo>
                  <a:lnTo>
                    <a:pt x="303149" y="15875"/>
                  </a:lnTo>
                  <a:lnTo>
                    <a:pt x="303149" y="31750"/>
                  </a:lnTo>
                  <a:cubicBezTo>
                    <a:pt x="153162" y="31750"/>
                    <a:pt x="31750" y="152654"/>
                    <a:pt x="31750" y="301498"/>
                  </a:cubicBezTo>
                  <a:close/>
                </a:path>
              </a:pathLst>
            </a:custGeom>
            <a:solidFill>
              <a:srgbClr val="FEFEFE"/>
            </a:solidFill>
          </p:spPr>
        </p:sp>
      </p:grpSp>
      <p:sp>
        <p:nvSpPr>
          <p:cNvPr id="6" name="TextBox 6"/>
          <p:cNvSpPr txBox="1"/>
          <p:nvPr/>
        </p:nvSpPr>
        <p:spPr>
          <a:xfrm>
            <a:off x="1804604" y="3703701"/>
            <a:ext cx="4029729" cy="744474"/>
          </a:xfrm>
          <a:prstGeom prst="rect">
            <a:avLst/>
          </a:prstGeom>
        </p:spPr>
        <p:txBody>
          <a:bodyPr lIns="0" tIns="0" rIns="0" bIns="0" rtlCol="0" anchor="t">
            <a:spAutoFit/>
          </a:bodyPr>
          <a:lstStyle/>
          <a:p>
            <a:pPr algn="ctr">
              <a:lnSpc>
                <a:spcPts val="5508"/>
              </a:lnSpc>
            </a:pPr>
            <a:r>
              <a:rPr lang="en-US" sz="5100">
                <a:solidFill>
                  <a:srgbClr val="193C6A"/>
                </a:solidFill>
                <a:latin typeface="Arial 2"/>
              </a:rPr>
              <a:t>Lead time</a:t>
            </a:r>
          </a:p>
        </p:txBody>
      </p:sp>
      <p:grpSp>
        <p:nvGrpSpPr>
          <p:cNvPr id="7" name="Group 7"/>
          <p:cNvGrpSpPr/>
          <p:nvPr/>
        </p:nvGrpSpPr>
        <p:grpSpPr>
          <a:xfrm>
            <a:off x="7021105" y="3273761"/>
            <a:ext cx="4308537" cy="2166174"/>
            <a:chOff x="0" y="0"/>
            <a:chExt cx="5744716" cy="2888232"/>
          </a:xfrm>
        </p:grpSpPr>
        <p:sp>
          <p:nvSpPr>
            <p:cNvPr id="8" name="Freeform 8"/>
            <p:cNvSpPr/>
            <p:nvPr/>
          </p:nvSpPr>
          <p:spPr>
            <a:xfrm>
              <a:off x="15875" y="15875"/>
              <a:ext cx="5712968" cy="2856484"/>
            </a:xfrm>
            <a:custGeom>
              <a:avLst/>
              <a:gdLst/>
              <a:ahLst/>
              <a:cxnLst/>
              <a:rect l="l" t="t" r="r" b="b"/>
              <a:pathLst>
                <a:path w="5712968" h="2856484">
                  <a:moveTo>
                    <a:pt x="0" y="285623"/>
                  </a:moveTo>
                  <a:cubicBezTo>
                    <a:pt x="0" y="127889"/>
                    <a:pt x="128651" y="0"/>
                    <a:pt x="287274" y="0"/>
                  </a:cubicBezTo>
                  <a:lnTo>
                    <a:pt x="5425694" y="0"/>
                  </a:lnTo>
                  <a:cubicBezTo>
                    <a:pt x="5584317" y="0"/>
                    <a:pt x="5712968" y="127889"/>
                    <a:pt x="5712968" y="285623"/>
                  </a:cubicBezTo>
                  <a:lnTo>
                    <a:pt x="5712968" y="2570861"/>
                  </a:lnTo>
                  <a:cubicBezTo>
                    <a:pt x="5712968" y="2728595"/>
                    <a:pt x="5584317" y="2856484"/>
                    <a:pt x="5425694" y="2856484"/>
                  </a:cubicBezTo>
                  <a:lnTo>
                    <a:pt x="287274" y="2856484"/>
                  </a:lnTo>
                  <a:cubicBezTo>
                    <a:pt x="128651" y="2856484"/>
                    <a:pt x="0" y="2728595"/>
                    <a:pt x="0" y="2570861"/>
                  </a:cubicBezTo>
                  <a:close/>
                </a:path>
              </a:pathLst>
            </a:custGeom>
            <a:solidFill>
              <a:srgbClr val="63C4F6"/>
            </a:solidFill>
          </p:spPr>
        </p:sp>
        <p:sp>
          <p:nvSpPr>
            <p:cNvPr id="9" name="Freeform 9"/>
            <p:cNvSpPr/>
            <p:nvPr/>
          </p:nvSpPr>
          <p:spPr>
            <a:xfrm>
              <a:off x="0" y="0"/>
              <a:ext cx="5744718" cy="2888234"/>
            </a:xfrm>
            <a:custGeom>
              <a:avLst/>
              <a:gdLst/>
              <a:ahLst/>
              <a:cxnLst/>
              <a:rect l="l" t="t" r="r" b="b"/>
              <a:pathLst>
                <a:path w="5744718" h="2888234">
                  <a:moveTo>
                    <a:pt x="0" y="301498"/>
                  </a:moveTo>
                  <a:cubicBezTo>
                    <a:pt x="0" y="134874"/>
                    <a:pt x="135763" y="0"/>
                    <a:pt x="303149" y="0"/>
                  </a:cubicBezTo>
                  <a:lnTo>
                    <a:pt x="5441569" y="0"/>
                  </a:lnTo>
                  <a:lnTo>
                    <a:pt x="5441569" y="15875"/>
                  </a:lnTo>
                  <a:lnTo>
                    <a:pt x="5441569" y="0"/>
                  </a:lnTo>
                  <a:cubicBezTo>
                    <a:pt x="5608828" y="0"/>
                    <a:pt x="5744718" y="134874"/>
                    <a:pt x="5744718" y="301498"/>
                  </a:cubicBezTo>
                  <a:lnTo>
                    <a:pt x="5728843" y="301498"/>
                  </a:lnTo>
                  <a:lnTo>
                    <a:pt x="5744718" y="301498"/>
                  </a:lnTo>
                  <a:lnTo>
                    <a:pt x="5744718" y="2586736"/>
                  </a:lnTo>
                  <a:lnTo>
                    <a:pt x="5728843" y="2586736"/>
                  </a:lnTo>
                  <a:lnTo>
                    <a:pt x="5744718" y="2586736"/>
                  </a:lnTo>
                  <a:cubicBezTo>
                    <a:pt x="5744718" y="2753360"/>
                    <a:pt x="5608955" y="2888234"/>
                    <a:pt x="5441569" y="2888234"/>
                  </a:cubicBezTo>
                  <a:lnTo>
                    <a:pt x="5441569" y="2872359"/>
                  </a:lnTo>
                  <a:lnTo>
                    <a:pt x="5441569" y="2888234"/>
                  </a:lnTo>
                  <a:lnTo>
                    <a:pt x="303149" y="2888234"/>
                  </a:lnTo>
                  <a:lnTo>
                    <a:pt x="303149" y="2872359"/>
                  </a:lnTo>
                  <a:lnTo>
                    <a:pt x="303149" y="2888234"/>
                  </a:lnTo>
                  <a:cubicBezTo>
                    <a:pt x="135763" y="2888234"/>
                    <a:pt x="0" y="2753360"/>
                    <a:pt x="0" y="2586736"/>
                  </a:cubicBezTo>
                  <a:lnTo>
                    <a:pt x="0" y="301498"/>
                  </a:lnTo>
                  <a:lnTo>
                    <a:pt x="15875" y="301498"/>
                  </a:lnTo>
                  <a:lnTo>
                    <a:pt x="0" y="301498"/>
                  </a:lnTo>
                  <a:moveTo>
                    <a:pt x="31750" y="301498"/>
                  </a:moveTo>
                  <a:lnTo>
                    <a:pt x="31750" y="2586736"/>
                  </a:lnTo>
                  <a:lnTo>
                    <a:pt x="15875" y="2586736"/>
                  </a:lnTo>
                  <a:lnTo>
                    <a:pt x="31750" y="2586736"/>
                  </a:lnTo>
                  <a:cubicBezTo>
                    <a:pt x="31750" y="2735707"/>
                    <a:pt x="153162" y="2856484"/>
                    <a:pt x="303149" y="2856484"/>
                  </a:cubicBezTo>
                  <a:lnTo>
                    <a:pt x="5441569" y="2856484"/>
                  </a:lnTo>
                  <a:cubicBezTo>
                    <a:pt x="5591556" y="2856484"/>
                    <a:pt x="5712968" y="2735580"/>
                    <a:pt x="5712968" y="2586736"/>
                  </a:cubicBezTo>
                  <a:lnTo>
                    <a:pt x="5712968" y="301498"/>
                  </a:lnTo>
                  <a:cubicBezTo>
                    <a:pt x="5712968" y="152527"/>
                    <a:pt x="5591556" y="31750"/>
                    <a:pt x="5441569" y="31750"/>
                  </a:cubicBezTo>
                  <a:lnTo>
                    <a:pt x="303149" y="31750"/>
                  </a:lnTo>
                  <a:lnTo>
                    <a:pt x="303149" y="15875"/>
                  </a:lnTo>
                  <a:lnTo>
                    <a:pt x="303149" y="31750"/>
                  </a:lnTo>
                  <a:cubicBezTo>
                    <a:pt x="153162" y="31750"/>
                    <a:pt x="31750" y="152654"/>
                    <a:pt x="31750" y="301498"/>
                  </a:cubicBezTo>
                  <a:close/>
                </a:path>
              </a:pathLst>
            </a:custGeom>
            <a:solidFill>
              <a:srgbClr val="FEFEFE"/>
            </a:solidFill>
          </p:spPr>
        </p:sp>
      </p:grpSp>
      <p:sp>
        <p:nvSpPr>
          <p:cNvPr id="10" name="TextBox 10"/>
          <p:cNvSpPr txBox="1"/>
          <p:nvPr/>
        </p:nvSpPr>
        <p:spPr>
          <a:xfrm>
            <a:off x="7129136" y="3651236"/>
            <a:ext cx="4029728" cy="1439799"/>
          </a:xfrm>
          <a:prstGeom prst="rect">
            <a:avLst/>
          </a:prstGeom>
        </p:spPr>
        <p:txBody>
          <a:bodyPr lIns="0" tIns="0" rIns="0" bIns="0" rtlCol="0" anchor="t">
            <a:spAutoFit/>
          </a:bodyPr>
          <a:lstStyle/>
          <a:p>
            <a:pPr algn="ctr">
              <a:lnSpc>
                <a:spcPts val="5508"/>
              </a:lnSpc>
            </a:pPr>
            <a:r>
              <a:rPr lang="en-US" sz="5100">
                <a:solidFill>
                  <a:srgbClr val="193C6A"/>
                </a:solidFill>
                <a:latin typeface="Arial 2"/>
              </a:rPr>
              <a:t>Purchasing practices</a:t>
            </a:r>
          </a:p>
        </p:txBody>
      </p:sp>
      <p:grpSp>
        <p:nvGrpSpPr>
          <p:cNvPr id="11" name="Group 11"/>
          <p:cNvGrpSpPr/>
          <p:nvPr/>
        </p:nvGrpSpPr>
        <p:grpSpPr>
          <a:xfrm>
            <a:off x="12377012" y="3273761"/>
            <a:ext cx="4308537" cy="2166174"/>
            <a:chOff x="0" y="0"/>
            <a:chExt cx="5744716" cy="2888232"/>
          </a:xfrm>
        </p:grpSpPr>
        <p:sp>
          <p:nvSpPr>
            <p:cNvPr id="12" name="Freeform 12"/>
            <p:cNvSpPr/>
            <p:nvPr/>
          </p:nvSpPr>
          <p:spPr>
            <a:xfrm>
              <a:off x="15875" y="15875"/>
              <a:ext cx="5712968" cy="2856484"/>
            </a:xfrm>
            <a:custGeom>
              <a:avLst/>
              <a:gdLst/>
              <a:ahLst/>
              <a:cxnLst/>
              <a:rect l="l" t="t" r="r" b="b"/>
              <a:pathLst>
                <a:path w="5712968" h="2856484">
                  <a:moveTo>
                    <a:pt x="0" y="285623"/>
                  </a:moveTo>
                  <a:cubicBezTo>
                    <a:pt x="0" y="127889"/>
                    <a:pt x="128651" y="0"/>
                    <a:pt x="287274" y="0"/>
                  </a:cubicBezTo>
                  <a:lnTo>
                    <a:pt x="5425694" y="0"/>
                  </a:lnTo>
                  <a:cubicBezTo>
                    <a:pt x="5584317" y="0"/>
                    <a:pt x="5712968" y="127889"/>
                    <a:pt x="5712968" y="285623"/>
                  </a:cubicBezTo>
                  <a:lnTo>
                    <a:pt x="5712968" y="2570861"/>
                  </a:lnTo>
                  <a:cubicBezTo>
                    <a:pt x="5712968" y="2728595"/>
                    <a:pt x="5584317" y="2856484"/>
                    <a:pt x="5425694" y="2856484"/>
                  </a:cubicBezTo>
                  <a:lnTo>
                    <a:pt x="287274" y="2856484"/>
                  </a:lnTo>
                  <a:cubicBezTo>
                    <a:pt x="128651" y="2856484"/>
                    <a:pt x="0" y="2728595"/>
                    <a:pt x="0" y="2570861"/>
                  </a:cubicBezTo>
                  <a:close/>
                </a:path>
              </a:pathLst>
            </a:custGeom>
            <a:solidFill>
              <a:srgbClr val="63C4F6"/>
            </a:solidFill>
          </p:spPr>
        </p:sp>
        <p:sp>
          <p:nvSpPr>
            <p:cNvPr id="13" name="Freeform 13"/>
            <p:cNvSpPr/>
            <p:nvPr/>
          </p:nvSpPr>
          <p:spPr>
            <a:xfrm>
              <a:off x="0" y="0"/>
              <a:ext cx="5744718" cy="2888234"/>
            </a:xfrm>
            <a:custGeom>
              <a:avLst/>
              <a:gdLst/>
              <a:ahLst/>
              <a:cxnLst/>
              <a:rect l="l" t="t" r="r" b="b"/>
              <a:pathLst>
                <a:path w="5744718" h="2888234">
                  <a:moveTo>
                    <a:pt x="0" y="301498"/>
                  </a:moveTo>
                  <a:cubicBezTo>
                    <a:pt x="0" y="134874"/>
                    <a:pt x="135763" y="0"/>
                    <a:pt x="303149" y="0"/>
                  </a:cubicBezTo>
                  <a:lnTo>
                    <a:pt x="5441569" y="0"/>
                  </a:lnTo>
                  <a:lnTo>
                    <a:pt x="5441569" y="15875"/>
                  </a:lnTo>
                  <a:lnTo>
                    <a:pt x="5441569" y="0"/>
                  </a:lnTo>
                  <a:cubicBezTo>
                    <a:pt x="5608828" y="0"/>
                    <a:pt x="5744718" y="134874"/>
                    <a:pt x="5744718" y="301498"/>
                  </a:cubicBezTo>
                  <a:lnTo>
                    <a:pt x="5728843" y="301498"/>
                  </a:lnTo>
                  <a:lnTo>
                    <a:pt x="5744718" y="301498"/>
                  </a:lnTo>
                  <a:lnTo>
                    <a:pt x="5744718" y="2586736"/>
                  </a:lnTo>
                  <a:lnTo>
                    <a:pt x="5728843" y="2586736"/>
                  </a:lnTo>
                  <a:lnTo>
                    <a:pt x="5744718" y="2586736"/>
                  </a:lnTo>
                  <a:cubicBezTo>
                    <a:pt x="5744718" y="2753360"/>
                    <a:pt x="5608955" y="2888234"/>
                    <a:pt x="5441569" y="2888234"/>
                  </a:cubicBezTo>
                  <a:lnTo>
                    <a:pt x="5441569" y="2872359"/>
                  </a:lnTo>
                  <a:lnTo>
                    <a:pt x="5441569" y="2888234"/>
                  </a:lnTo>
                  <a:lnTo>
                    <a:pt x="303149" y="2888234"/>
                  </a:lnTo>
                  <a:lnTo>
                    <a:pt x="303149" y="2872359"/>
                  </a:lnTo>
                  <a:lnTo>
                    <a:pt x="303149" y="2888234"/>
                  </a:lnTo>
                  <a:cubicBezTo>
                    <a:pt x="135763" y="2888234"/>
                    <a:pt x="0" y="2753360"/>
                    <a:pt x="0" y="2586736"/>
                  </a:cubicBezTo>
                  <a:lnTo>
                    <a:pt x="0" y="301498"/>
                  </a:lnTo>
                  <a:lnTo>
                    <a:pt x="15875" y="301498"/>
                  </a:lnTo>
                  <a:lnTo>
                    <a:pt x="0" y="301498"/>
                  </a:lnTo>
                  <a:moveTo>
                    <a:pt x="31750" y="301498"/>
                  </a:moveTo>
                  <a:lnTo>
                    <a:pt x="31750" y="2586736"/>
                  </a:lnTo>
                  <a:lnTo>
                    <a:pt x="15875" y="2586736"/>
                  </a:lnTo>
                  <a:lnTo>
                    <a:pt x="31750" y="2586736"/>
                  </a:lnTo>
                  <a:cubicBezTo>
                    <a:pt x="31750" y="2735707"/>
                    <a:pt x="153162" y="2856484"/>
                    <a:pt x="303149" y="2856484"/>
                  </a:cubicBezTo>
                  <a:lnTo>
                    <a:pt x="5441569" y="2856484"/>
                  </a:lnTo>
                  <a:cubicBezTo>
                    <a:pt x="5591556" y="2856484"/>
                    <a:pt x="5712968" y="2735580"/>
                    <a:pt x="5712968" y="2586736"/>
                  </a:cubicBezTo>
                  <a:lnTo>
                    <a:pt x="5712968" y="301498"/>
                  </a:lnTo>
                  <a:cubicBezTo>
                    <a:pt x="5712968" y="152527"/>
                    <a:pt x="5591556" y="31750"/>
                    <a:pt x="5441569" y="31750"/>
                  </a:cubicBezTo>
                  <a:lnTo>
                    <a:pt x="303149" y="31750"/>
                  </a:lnTo>
                  <a:lnTo>
                    <a:pt x="303149" y="15875"/>
                  </a:lnTo>
                  <a:lnTo>
                    <a:pt x="303149" y="31750"/>
                  </a:lnTo>
                  <a:cubicBezTo>
                    <a:pt x="153162" y="31750"/>
                    <a:pt x="31750" y="152654"/>
                    <a:pt x="31750" y="301498"/>
                  </a:cubicBezTo>
                  <a:close/>
                </a:path>
              </a:pathLst>
            </a:custGeom>
            <a:solidFill>
              <a:srgbClr val="FEFEFE"/>
            </a:solidFill>
          </p:spPr>
        </p:sp>
      </p:grpSp>
      <p:sp>
        <p:nvSpPr>
          <p:cNvPr id="14" name="TextBox 14"/>
          <p:cNvSpPr txBox="1"/>
          <p:nvPr/>
        </p:nvSpPr>
        <p:spPr>
          <a:xfrm>
            <a:off x="12482167" y="3651236"/>
            <a:ext cx="4029729" cy="2135124"/>
          </a:xfrm>
          <a:prstGeom prst="rect">
            <a:avLst/>
          </a:prstGeom>
        </p:spPr>
        <p:txBody>
          <a:bodyPr lIns="0" tIns="0" rIns="0" bIns="0" rtlCol="0" anchor="t">
            <a:spAutoFit/>
          </a:bodyPr>
          <a:lstStyle/>
          <a:p>
            <a:pPr algn="ctr">
              <a:lnSpc>
                <a:spcPts val="5508"/>
              </a:lnSpc>
            </a:pPr>
            <a:r>
              <a:rPr lang="en-US" sz="5100">
                <a:solidFill>
                  <a:srgbClr val="193C6A"/>
                </a:solidFill>
                <a:latin typeface="Arial 2"/>
              </a:rPr>
              <a:t>Business model</a:t>
            </a:r>
          </a:p>
          <a:p>
            <a:pPr algn="ctr">
              <a:lnSpc>
                <a:spcPts val="5508"/>
              </a:lnSpc>
            </a:pPr>
            <a:endParaRPr lang="en-US" sz="5100">
              <a:solidFill>
                <a:srgbClr val="193C6A"/>
              </a:solidFill>
              <a:latin typeface="Arial 2"/>
            </a:endParaRPr>
          </a:p>
        </p:txBody>
      </p:sp>
      <p:grpSp>
        <p:nvGrpSpPr>
          <p:cNvPr id="15" name="Group 15"/>
          <p:cNvGrpSpPr/>
          <p:nvPr/>
        </p:nvGrpSpPr>
        <p:grpSpPr>
          <a:xfrm>
            <a:off x="1602451" y="5802429"/>
            <a:ext cx="4308537" cy="2166174"/>
            <a:chOff x="0" y="0"/>
            <a:chExt cx="5744716" cy="2888232"/>
          </a:xfrm>
        </p:grpSpPr>
        <p:sp>
          <p:nvSpPr>
            <p:cNvPr id="16" name="Freeform 16"/>
            <p:cNvSpPr/>
            <p:nvPr/>
          </p:nvSpPr>
          <p:spPr>
            <a:xfrm>
              <a:off x="15875" y="15875"/>
              <a:ext cx="5712968" cy="2856484"/>
            </a:xfrm>
            <a:custGeom>
              <a:avLst/>
              <a:gdLst/>
              <a:ahLst/>
              <a:cxnLst/>
              <a:rect l="l" t="t" r="r" b="b"/>
              <a:pathLst>
                <a:path w="5712968" h="2856484">
                  <a:moveTo>
                    <a:pt x="0" y="285623"/>
                  </a:moveTo>
                  <a:cubicBezTo>
                    <a:pt x="0" y="127889"/>
                    <a:pt x="128651" y="0"/>
                    <a:pt x="287274" y="0"/>
                  </a:cubicBezTo>
                  <a:lnTo>
                    <a:pt x="5425694" y="0"/>
                  </a:lnTo>
                  <a:cubicBezTo>
                    <a:pt x="5584317" y="0"/>
                    <a:pt x="5712968" y="127889"/>
                    <a:pt x="5712968" y="285623"/>
                  </a:cubicBezTo>
                  <a:lnTo>
                    <a:pt x="5712968" y="2570861"/>
                  </a:lnTo>
                  <a:cubicBezTo>
                    <a:pt x="5712968" y="2728595"/>
                    <a:pt x="5584317" y="2856484"/>
                    <a:pt x="5425694" y="2856484"/>
                  </a:cubicBezTo>
                  <a:lnTo>
                    <a:pt x="287274" y="2856484"/>
                  </a:lnTo>
                  <a:cubicBezTo>
                    <a:pt x="128651" y="2856484"/>
                    <a:pt x="0" y="2728595"/>
                    <a:pt x="0" y="2570861"/>
                  </a:cubicBezTo>
                  <a:close/>
                </a:path>
              </a:pathLst>
            </a:custGeom>
            <a:solidFill>
              <a:srgbClr val="63C4F6"/>
            </a:solidFill>
          </p:spPr>
        </p:sp>
        <p:sp>
          <p:nvSpPr>
            <p:cNvPr id="17" name="Freeform 17"/>
            <p:cNvSpPr/>
            <p:nvPr/>
          </p:nvSpPr>
          <p:spPr>
            <a:xfrm>
              <a:off x="0" y="0"/>
              <a:ext cx="5744718" cy="2888234"/>
            </a:xfrm>
            <a:custGeom>
              <a:avLst/>
              <a:gdLst/>
              <a:ahLst/>
              <a:cxnLst/>
              <a:rect l="l" t="t" r="r" b="b"/>
              <a:pathLst>
                <a:path w="5744718" h="2888234">
                  <a:moveTo>
                    <a:pt x="0" y="301498"/>
                  </a:moveTo>
                  <a:cubicBezTo>
                    <a:pt x="0" y="134874"/>
                    <a:pt x="135763" y="0"/>
                    <a:pt x="303149" y="0"/>
                  </a:cubicBezTo>
                  <a:lnTo>
                    <a:pt x="5441569" y="0"/>
                  </a:lnTo>
                  <a:lnTo>
                    <a:pt x="5441569" y="15875"/>
                  </a:lnTo>
                  <a:lnTo>
                    <a:pt x="5441569" y="0"/>
                  </a:lnTo>
                  <a:cubicBezTo>
                    <a:pt x="5608828" y="0"/>
                    <a:pt x="5744718" y="134874"/>
                    <a:pt x="5744718" y="301498"/>
                  </a:cubicBezTo>
                  <a:lnTo>
                    <a:pt x="5728843" y="301498"/>
                  </a:lnTo>
                  <a:lnTo>
                    <a:pt x="5744718" y="301498"/>
                  </a:lnTo>
                  <a:lnTo>
                    <a:pt x="5744718" y="2586736"/>
                  </a:lnTo>
                  <a:lnTo>
                    <a:pt x="5728843" y="2586736"/>
                  </a:lnTo>
                  <a:lnTo>
                    <a:pt x="5744718" y="2586736"/>
                  </a:lnTo>
                  <a:cubicBezTo>
                    <a:pt x="5744718" y="2753360"/>
                    <a:pt x="5608955" y="2888234"/>
                    <a:pt x="5441569" y="2888234"/>
                  </a:cubicBezTo>
                  <a:lnTo>
                    <a:pt x="5441569" y="2872359"/>
                  </a:lnTo>
                  <a:lnTo>
                    <a:pt x="5441569" y="2888234"/>
                  </a:lnTo>
                  <a:lnTo>
                    <a:pt x="303149" y="2888234"/>
                  </a:lnTo>
                  <a:lnTo>
                    <a:pt x="303149" y="2872359"/>
                  </a:lnTo>
                  <a:lnTo>
                    <a:pt x="303149" y="2888234"/>
                  </a:lnTo>
                  <a:cubicBezTo>
                    <a:pt x="135763" y="2888234"/>
                    <a:pt x="0" y="2753360"/>
                    <a:pt x="0" y="2586736"/>
                  </a:cubicBezTo>
                  <a:lnTo>
                    <a:pt x="0" y="301498"/>
                  </a:lnTo>
                  <a:lnTo>
                    <a:pt x="15875" y="301498"/>
                  </a:lnTo>
                  <a:lnTo>
                    <a:pt x="0" y="301498"/>
                  </a:lnTo>
                  <a:moveTo>
                    <a:pt x="31750" y="301498"/>
                  </a:moveTo>
                  <a:lnTo>
                    <a:pt x="31750" y="2586736"/>
                  </a:lnTo>
                  <a:lnTo>
                    <a:pt x="15875" y="2586736"/>
                  </a:lnTo>
                  <a:lnTo>
                    <a:pt x="31750" y="2586736"/>
                  </a:lnTo>
                  <a:cubicBezTo>
                    <a:pt x="31750" y="2735707"/>
                    <a:pt x="153162" y="2856484"/>
                    <a:pt x="303149" y="2856484"/>
                  </a:cubicBezTo>
                  <a:lnTo>
                    <a:pt x="5441569" y="2856484"/>
                  </a:lnTo>
                  <a:cubicBezTo>
                    <a:pt x="5591556" y="2856484"/>
                    <a:pt x="5712968" y="2735580"/>
                    <a:pt x="5712968" y="2586736"/>
                  </a:cubicBezTo>
                  <a:lnTo>
                    <a:pt x="5712968" y="301498"/>
                  </a:lnTo>
                  <a:cubicBezTo>
                    <a:pt x="5712968" y="152527"/>
                    <a:pt x="5591556" y="31750"/>
                    <a:pt x="5441569" y="31750"/>
                  </a:cubicBezTo>
                  <a:lnTo>
                    <a:pt x="303149" y="31750"/>
                  </a:lnTo>
                  <a:lnTo>
                    <a:pt x="303149" y="15875"/>
                  </a:lnTo>
                  <a:lnTo>
                    <a:pt x="303149" y="31750"/>
                  </a:lnTo>
                  <a:cubicBezTo>
                    <a:pt x="153162" y="31750"/>
                    <a:pt x="31750" y="152654"/>
                    <a:pt x="31750" y="301498"/>
                  </a:cubicBezTo>
                  <a:close/>
                </a:path>
              </a:pathLst>
            </a:custGeom>
            <a:solidFill>
              <a:srgbClr val="FEFEFE"/>
            </a:solidFill>
          </p:spPr>
        </p:sp>
      </p:grpSp>
      <p:sp>
        <p:nvSpPr>
          <p:cNvPr id="18" name="TextBox 18"/>
          <p:cNvSpPr txBox="1"/>
          <p:nvPr/>
        </p:nvSpPr>
        <p:spPr>
          <a:xfrm>
            <a:off x="1741856" y="6527567"/>
            <a:ext cx="4029728" cy="744474"/>
          </a:xfrm>
          <a:prstGeom prst="rect">
            <a:avLst/>
          </a:prstGeom>
        </p:spPr>
        <p:txBody>
          <a:bodyPr lIns="0" tIns="0" rIns="0" bIns="0" rtlCol="0" anchor="t">
            <a:spAutoFit/>
          </a:bodyPr>
          <a:lstStyle/>
          <a:p>
            <a:pPr algn="ctr">
              <a:lnSpc>
                <a:spcPts val="5508"/>
              </a:lnSpc>
            </a:pPr>
            <a:r>
              <a:rPr lang="en-US" sz="5100">
                <a:solidFill>
                  <a:srgbClr val="193C6A"/>
                </a:solidFill>
                <a:latin typeface="Arial 2"/>
              </a:rPr>
              <a:t>Technology</a:t>
            </a:r>
          </a:p>
        </p:txBody>
      </p:sp>
      <p:grpSp>
        <p:nvGrpSpPr>
          <p:cNvPr id="19" name="Group 19"/>
          <p:cNvGrpSpPr/>
          <p:nvPr/>
        </p:nvGrpSpPr>
        <p:grpSpPr>
          <a:xfrm>
            <a:off x="6958357" y="5802429"/>
            <a:ext cx="4308537" cy="2166174"/>
            <a:chOff x="0" y="0"/>
            <a:chExt cx="5744716" cy="2888232"/>
          </a:xfrm>
        </p:grpSpPr>
        <p:sp>
          <p:nvSpPr>
            <p:cNvPr id="20" name="Freeform 20"/>
            <p:cNvSpPr/>
            <p:nvPr/>
          </p:nvSpPr>
          <p:spPr>
            <a:xfrm>
              <a:off x="15875" y="15875"/>
              <a:ext cx="5712968" cy="2856484"/>
            </a:xfrm>
            <a:custGeom>
              <a:avLst/>
              <a:gdLst/>
              <a:ahLst/>
              <a:cxnLst/>
              <a:rect l="l" t="t" r="r" b="b"/>
              <a:pathLst>
                <a:path w="5712968" h="2856484">
                  <a:moveTo>
                    <a:pt x="0" y="285623"/>
                  </a:moveTo>
                  <a:cubicBezTo>
                    <a:pt x="0" y="127889"/>
                    <a:pt x="128651" y="0"/>
                    <a:pt x="287274" y="0"/>
                  </a:cubicBezTo>
                  <a:lnTo>
                    <a:pt x="5425694" y="0"/>
                  </a:lnTo>
                  <a:cubicBezTo>
                    <a:pt x="5584317" y="0"/>
                    <a:pt x="5712968" y="127889"/>
                    <a:pt x="5712968" y="285623"/>
                  </a:cubicBezTo>
                  <a:lnTo>
                    <a:pt x="5712968" y="2570861"/>
                  </a:lnTo>
                  <a:cubicBezTo>
                    <a:pt x="5712968" y="2728595"/>
                    <a:pt x="5584317" y="2856484"/>
                    <a:pt x="5425694" y="2856484"/>
                  </a:cubicBezTo>
                  <a:lnTo>
                    <a:pt x="287274" y="2856484"/>
                  </a:lnTo>
                  <a:cubicBezTo>
                    <a:pt x="128651" y="2856484"/>
                    <a:pt x="0" y="2728595"/>
                    <a:pt x="0" y="2570861"/>
                  </a:cubicBezTo>
                  <a:close/>
                </a:path>
              </a:pathLst>
            </a:custGeom>
            <a:solidFill>
              <a:srgbClr val="63C4F6"/>
            </a:solidFill>
          </p:spPr>
        </p:sp>
        <p:sp>
          <p:nvSpPr>
            <p:cNvPr id="21" name="Freeform 21"/>
            <p:cNvSpPr/>
            <p:nvPr/>
          </p:nvSpPr>
          <p:spPr>
            <a:xfrm>
              <a:off x="0" y="0"/>
              <a:ext cx="5744718" cy="2888234"/>
            </a:xfrm>
            <a:custGeom>
              <a:avLst/>
              <a:gdLst/>
              <a:ahLst/>
              <a:cxnLst/>
              <a:rect l="l" t="t" r="r" b="b"/>
              <a:pathLst>
                <a:path w="5744718" h="2888234">
                  <a:moveTo>
                    <a:pt x="0" y="301498"/>
                  </a:moveTo>
                  <a:cubicBezTo>
                    <a:pt x="0" y="134874"/>
                    <a:pt x="135763" y="0"/>
                    <a:pt x="303149" y="0"/>
                  </a:cubicBezTo>
                  <a:lnTo>
                    <a:pt x="5441569" y="0"/>
                  </a:lnTo>
                  <a:lnTo>
                    <a:pt x="5441569" y="15875"/>
                  </a:lnTo>
                  <a:lnTo>
                    <a:pt x="5441569" y="0"/>
                  </a:lnTo>
                  <a:cubicBezTo>
                    <a:pt x="5608828" y="0"/>
                    <a:pt x="5744718" y="134874"/>
                    <a:pt x="5744718" y="301498"/>
                  </a:cubicBezTo>
                  <a:lnTo>
                    <a:pt x="5728843" y="301498"/>
                  </a:lnTo>
                  <a:lnTo>
                    <a:pt x="5744718" y="301498"/>
                  </a:lnTo>
                  <a:lnTo>
                    <a:pt x="5744718" y="2586736"/>
                  </a:lnTo>
                  <a:lnTo>
                    <a:pt x="5728843" y="2586736"/>
                  </a:lnTo>
                  <a:lnTo>
                    <a:pt x="5744718" y="2586736"/>
                  </a:lnTo>
                  <a:cubicBezTo>
                    <a:pt x="5744718" y="2753360"/>
                    <a:pt x="5608955" y="2888234"/>
                    <a:pt x="5441569" y="2888234"/>
                  </a:cubicBezTo>
                  <a:lnTo>
                    <a:pt x="5441569" y="2872359"/>
                  </a:lnTo>
                  <a:lnTo>
                    <a:pt x="5441569" y="2888234"/>
                  </a:lnTo>
                  <a:lnTo>
                    <a:pt x="303149" y="2888234"/>
                  </a:lnTo>
                  <a:lnTo>
                    <a:pt x="303149" y="2872359"/>
                  </a:lnTo>
                  <a:lnTo>
                    <a:pt x="303149" y="2888234"/>
                  </a:lnTo>
                  <a:cubicBezTo>
                    <a:pt x="135763" y="2888234"/>
                    <a:pt x="0" y="2753360"/>
                    <a:pt x="0" y="2586736"/>
                  </a:cubicBezTo>
                  <a:lnTo>
                    <a:pt x="0" y="301498"/>
                  </a:lnTo>
                  <a:lnTo>
                    <a:pt x="15875" y="301498"/>
                  </a:lnTo>
                  <a:lnTo>
                    <a:pt x="0" y="301498"/>
                  </a:lnTo>
                  <a:moveTo>
                    <a:pt x="31750" y="301498"/>
                  </a:moveTo>
                  <a:lnTo>
                    <a:pt x="31750" y="2586736"/>
                  </a:lnTo>
                  <a:lnTo>
                    <a:pt x="15875" y="2586736"/>
                  </a:lnTo>
                  <a:lnTo>
                    <a:pt x="31750" y="2586736"/>
                  </a:lnTo>
                  <a:cubicBezTo>
                    <a:pt x="31750" y="2735707"/>
                    <a:pt x="153162" y="2856484"/>
                    <a:pt x="303149" y="2856484"/>
                  </a:cubicBezTo>
                  <a:lnTo>
                    <a:pt x="5441569" y="2856484"/>
                  </a:lnTo>
                  <a:cubicBezTo>
                    <a:pt x="5591556" y="2856484"/>
                    <a:pt x="5712968" y="2735580"/>
                    <a:pt x="5712968" y="2586736"/>
                  </a:cubicBezTo>
                  <a:lnTo>
                    <a:pt x="5712968" y="301498"/>
                  </a:lnTo>
                  <a:cubicBezTo>
                    <a:pt x="5712968" y="152527"/>
                    <a:pt x="5591556" y="31750"/>
                    <a:pt x="5441569" y="31750"/>
                  </a:cubicBezTo>
                  <a:lnTo>
                    <a:pt x="303149" y="31750"/>
                  </a:lnTo>
                  <a:lnTo>
                    <a:pt x="303149" y="15875"/>
                  </a:lnTo>
                  <a:lnTo>
                    <a:pt x="303149" y="31750"/>
                  </a:lnTo>
                  <a:cubicBezTo>
                    <a:pt x="153162" y="31750"/>
                    <a:pt x="31750" y="152654"/>
                    <a:pt x="31750" y="301498"/>
                  </a:cubicBezTo>
                  <a:close/>
                </a:path>
              </a:pathLst>
            </a:custGeom>
            <a:solidFill>
              <a:srgbClr val="FEFEFE"/>
            </a:solidFill>
          </p:spPr>
        </p:sp>
      </p:grpSp>
      <p:sp>
        <p:nvSpPr>
          <p:cNvPr id="22" name="TextBox 22"/>
          <p:cNvSpPr txBox="1"/>
          <p:nvPr/>
        </p:nvSpPr>
        <p:spPr>
          <a:xfrm>
            <a:off x="7097762" y="6179904"/>
            <a:ext cx="4029729" cy="1439799"/>
          </a:xfrm>
          <a:prstGeom prst="rect">
            <a:avLst/>
          </a:prstGeom>
        </p:spPr>
        <p:txBody>
          <a:bodyPr lIns="0" tIns="0" rIns="0" bIns="0" rtlCol="0" anchor="t">
            <a:spAutoFit/>
          </a:bodyPr>
          <a:lstStyle/>
          <a:p>
            <a:pPr algn="ctr">
              <a:lnSpc>
                <a:spcPts val="5508"/>
              </a:lnSpc>
            </a:pPr>
            <a:r>
              <a:rPr lang="en-US" sz="5100">
                <a:solidFill>
                  <a:srgbClr val="193C6A"/>
                </a:solidFill>
                <a:latin typeface="Arial 2"/>
              </a:rPr>
              <a:t>Factory arrangement</a:t>
            </a:r>
          </a:p>
        </p:txBody>
      </p:sp>
      <p:grpSp>
        <p:nvGrpSpPr>
          <p:cNvPr id="23" name="Group 23"/>
          <p:cNvGrpSpPr/>
          <p:nvPr/>
        </p:nvGrpSpPr>
        <p:grpSpPr>
          <a:xfrm>
            <a:off x="12314263" y="5802429"/>
            <a:ext cx="4308537" cy="2166174"/>
            <a:chOff x="0" y="0"/>
            <a:chExt cx="5744716" cy="2888232"/>
          </a:xfrm>
        </p:grpSpPr>
        <p:sp>
          <p:nvSpPr>
            <p:cNvPr id="24" name="Freeform 24"/>
            <p:cNvSpPr/>
            <p:nvPr/>
          </p:nvSpPr>
          <p:spPr>
            <a:xfrm>
              <a:off x="15875" y="15875"/>
              <a:ext cx="5712968" cy="2856484"/>
            </a:xfrm>
            <a:custGeom>
              <a:avLst/>
              <a:gdLst/>
              <a:ahLst/>
              <a:cxnLst/>
              <a:rect l="l" t="t" r="r" b="b"/>
              <a:pathLst>
                <a:path w="5712968" h="2856484">
                  <a:moveTo>
                    <a:pt x="0" y="285623"/>
                  </a:moveTo>
                  <a:cubicBezTo>
                    <a:pt x="0" y="127889"/>
                    <a:pt x="128651" y="0"/>
                    <a:pt x="287274" y="0"/>
                  </a:cubicBezTo>
                  <a:lnTo>
                    <a:pt x="5425694" y="0"/>
                  </a:lnTo>
                  <a:cubicBezTo>
                    <a:pt x="5584317" y="0"/>
                    <a:pt x="5712968" y="127889"/>
                    <a:pt x="5712968" y="285623"/>
                  </a:cubicBezTo>
                  <a:lnTo>
                    <a:pt x="5712968" y="2570861"/>
                  </a:lnTo>
                  <a:cubicBezTo>
                    <a:pt x="5712968" y="2728595"/>
                    <a:pt x="5584317" y="2856484"/>
                    <a:pt x="5425694" y="2856484"/>
                  </a:cubicBezTo>
                  <a:lnTo>
                    <a:pt x="287274" y="2856484"/>
                  </a:lnTo>
                  <a:cubicBezTo>
                    <a:pt x="128651" y="2856484"/>
                    <a:pt x="0" y="2728595"/>
                    <a:pt x="0" y="2570861"/>
                  </a:cubicBezTo>
                  <a:close/>
                </a:path>
              </a:pathLst>
            </a:custGeom>
            <a:solidFill>
              <a:srgbClr val="63C4F6"/>
            </a:solidFill>
          </p:spPr>
        </p:sp>
        <p:sp>
          <p:nvSpPr>
            <p:cNvPr id="25" name="Freeform 25"/>
            <p:cNvSpPr/>
            <p:nvPr/>
          </p:nvSpPr>
          <p:spPr>
            <a:xfrm>
              <a:off x="0" y="0"/>
              <a:ext cx="5744718" cy="2888234"/>
            </a:xfrm>
            <a:custGeom>
              <a:avLst/>
              <a:gdLst/>
              <a:ahLst/>
              <a:cxnLst/>
              <a:rect l="l" t="t" r="r" b="b"/>
              <a:pathLst>
                <a:path w="5744718" h="2888234">
                  <a:moveTo>
                    <a:pt x="0" y="301498"/>
                  </a:moveTo>
                  <a:cubicBezTo>
                    <a:pt x="0" y="134874"/>
                    <a:pt x="135763" y="0"/>
                    <a:pt x="303149" y="0"/>
                  </a:cubicBezTo>
                  <a:lnTo>
                    <a:pt x="5441569" y="0"/>
                  </a:lnTo>
                  <a:lnTo>
                    <a:pt x="5441569" y="15875"/>
                  </a:lnTo>
                  <a:lnTo>
                    <a:pt x="5441569" y="0"/>
                  </a:lnTo>
                  <a:cubicBezTo>
                    <a:pt x="5608828" y="0"/>
                    <a:pt x="5744718" y="134874"/>
                    <a:pt x="5744718" y="301498"/>
                  </a:cubicBezTo>
                  <a:lnTo>
                    <a:pt x="5728843" y="301498"/>
                  </a:lnTo>
                  <a:lnTo>
                    <a:pt x="5744718" y="301498"/>
                  </a:lnTo>
                  <a:lnTo>
                    <a:pt x="5744718" y="2586736"/>
                  </a:lnTo>
                  <a:lnTo>
                    <a:pt x="5728843" y="2586736"/>
                  </a:lnTo>
                  <a:lnTo>
                    <a:pt x="5744718" y="2586736"/>
                  </a:lnTo>
                  <a:cubicBezTo>
                    <a:pt x="5744718" y="2753360"/>
                    <a:pt x="5608955" y="2888234"/>
                    <a:pt x="5441569" y="2888234"/>
                  </a:cubicBezTo>
                  <a:lnTo>
                    <a:pt x="5441569" y="2872359"/>
                  </a:lnTo>
                  <a:lnTo>
                    <a:pt x="5441569" y="2888234"/>
                  </a:lnTo>
                  <a:lnTo>
                    <a:pt x="303149" y="2888234"/>
                  </a:lnTo>
                  <a:lnTo>
                    <a:pt x="303149" y="2872359"/>
                  </a:lnTo>
                  <a:lnTo>
                    <a:pt x="303149" y="2888234"/>
                  </a:lnTo>
                  <a:cubicBezTo>
                    <a:pt x="135763" y="2888234"/>
                    <a:pt x="0" y="2753360"/>
                    <a:pt x="0" y="2586736"/>
                  </a:cubicBezTo>
                  <a:lnTo>
                    <a:pt x="0" y="301498"/>
                  </a:lnTo>
                  <a:lnTo>
                    <a:pt x="15875" y="301498"/>
                  </a:lnTo>
                  <a:lnTo>
                    <a:pt x="0" y="301498"/>
                  </a:lnTo>
                  <a:moveTo>
                    <a:pt x="31750" y="301498"/>
                  </a:moveTo>
                  <a:lnTo>
                    <a:pt x="31750" y="2586736"/>
                  </a:lnTo>
                  <a:lnTo>
                    <a:pt x="15875" y="2586736"/>
                  </a:lnTo>
                  <a:lnTo>
                    <a:pt x="31750" y="2586736"/>
                  </a:lnTo>
                  <a:cubicBezTo>
                    <a:pt x="31750" y="2735707"/>
                    <a:pt x="153162" y="2856484"/>
                    <a:pt x="303149" y="2856484"/>
                  </a:cubicBezTo>
                  <a:lnTo>
                    <a:pt x="5441569" y="2856484"/>
                  </a:lnTo>
                  <a:cubicBezTo>
                    <a:pt x="5591556" y="2856484"/>
                    <a:pt x="5712968" y="2735580"/>
                    <a:pt x="5712968" y="2586736"/>
                  </a:cubicBezTo>
                  <a:lnTo>
                    <a:pt x="5712968" y="301498"/>
                  </a:lnTo>
                  <a:cubicBezTo>
                    <a:pt x="5712968" y="152527"/>
                    <a:pt x="5591556" y="31750"/>
                    <a:pt x="5441569" y="31750"/>
                  </a:cubicBezTo>
                  <a:lnTo>
                    <a:pt x="303149" y="31750"/>
                  </a:lnTo>
                  <a:lnTo>
                    <a:pt x="303149" y="15875"/>
                  </a:lnTo>
                  <a:lnTo>
                    <a:pt x="303149" y="31750"/>
                  </a:lnTo>
                  <a:cubicBezTo>
                    <a:pt x="153162" y="31750"/>
                    <a:pt x="31750" y="152654"/>
                    <a:pt x="31750" y="301498"/>
                  </a:cubicBezTo>
                  <a:close/>
                </a:path>
              </a:pathLst>
            </a:custGeom>
            <a:solidFill>
              <a:srgbClr val="FEFEFE"/>
            </a:solidFill>
          </p:spPr>
        </p:sp>
      </p:grpSp>
      <p:sp>
        <p:nvSpPr>
          <p:cNvPr id="26" name="TextBox 26"/>
          <p:cNvSpPr txBox="1"/>
          <p:nvPr/>
        </p:nvSpPr>
        <p:spPr>
          <a:xfrm>
            <a:off x="12453668" y="6179904"/>
            <a:ext cx="4029729" cy="2135124"/>
          </a:xfrm>
          <a:prstGeom prst="rect">
            <a:avLst/>
          </a:prstGeom>
        </p:spPr>
        <p:txBody>
          <a:bodyPr lIns="0" tIns="0" rIns="0" bIns="0" rtlCol="0" anchor="t">
            <a:spAutoFit/>
          </a:bodyPr>
          <a:lstStyle/>
          <a:p>
            <a:pPr algn="ctr">
              <a:lnSpc>
                <a:spcPts val="5508"/>
              </a:lnSpc>
            </a:pPr>
            <a:r>
              <a:rPr lang="en-US" sz="5100">
                <a:solidFill>
                  <a:srgbClr val="193C6A"/>
                </a:solidFill>
                <a:latin typeface="Arial 2"/>
              </a:rPr>
              <a:t>Lack of training</a:t>
            </a:r>
          </a:p>
          <a:p>
            <a:pPr algn="ctr">
              <a:lnSpc>
                <a:spcPts val="5508"/>
              </a:lnSpc>
            </a:pPr>
            <a:endParaRPr lang="en-US" sz="5100">
              <a:solidFill>
                <a:srgbClr val="193C6A"/>
              </a:solidFill>
              <a:latin typeface="Arial 2"/>
            </a:endParaRPr>
          </a:p>
        </p:txBody>
      </p:sp>
      <p:grpSp>
        <p:nvGrpSpPr>
          <p:cNvPr id="27" name="Group 27"/>
          <p:cNvGrpSpPr/>
          <p:nvPr/>
        </p:nvGrpSpPr>
        <p:grpSpPr>
          <a:xfrm>
            <a:off x="9144000" y="9710823"/>
            <a:ext cx="9144000" cy="572824"/>
            <a:chOff x="0" y="0"/>
            <a:chExt cx="21473312" cy="1345192"/>
          </a:xfrm>
        </p:grpSpPr>
        <p:sp>
          <p:nvSpPr>
            <p:cNvPr id="28" name="Freeform 28"/>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9" name="TextBox 29"/>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0" name="Group 30"/>
          <p:cNvGrpSpPr/>
          <p:nvPr/>
        </p:nvGrpSpPr>
        <p:grpSpPr>
          <a:xfrm>
            <a:off x="0" y="9710823"/>
            <a:ext cx="9144000" cy="576177"/>
            <a:chOff x="0" y="0"/>
            <a:chExt cx="21473312" cy="1353065"/>
          </a:xfrm>
        </p:grpSpPr>
        <p:sp>
          <p:nvSpPr>
            <p:cNvPr id="31" name="Freeform 31"/>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2" name="TextBox 32"/>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
        <p:nvSpPr>
          <p:cNvPr id="33" name="TextBox 33"/>
          <p:cNvSpPr txBox="1"/>
          <p:nvPr/>
        </p:nvSpPr>
        <p:spPr>
          <a:xfrm>
            <a:off x="2097982" y="8573068"/>
            <a:ext cx="14154783" cy="504715"/>
          </a:xfrm>
          <a:prstGeom prst="rect">
            <a:avLst/>
          </a:prstGeom>
        </p:spPr>
        <p:txBody>
          <a:bodyPr lIns="0" tIns="0" rIns="0" bIns="0" rtlCol="0" anchor="t">
            <a:spAutoFit/>
          </a:bodyPr>
          <a:lstStyle/>
          <a:p>
            <a:pPr algn="ctr">
              <a:lnSpc>
                <a:spcPts val="3816"/>
              </a:lnSpc>
              <a:spcBef>
                <a:spcPct val="0"/>
              </a:spcBef>
            </a:pPr>
            <a:r>
              <a:rPr lang="en-US" sz="3180" spc="-126">
                <a:solidFill>
                  <a:srgbClr val="193C6A"/>
                </a:solidFill>
                <a:latin typeface="Arial 2"/>
              </a:rPr>
              <a:t>Root causes needs to be addressed by preventive plan to mitigate human rights risks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4022" y="2022793"/>
            <a:ext cx="16364860" cy="4114033"/>
          </a:xfrm>
          <a:prstGeom prst="rect">
            <a:avLst/>
          </a:prstGeom>
        </p:spPr>
        <p:txBody>
          <a:bodyPr lIns="0" tIns="0" rIns="0" bIns="0" rtlCol="0" anchor="t">
            <a:spAutoFit/>
          </a:bodyPr>
          <a:lstStyle/>
          <a:p>
            <a:pPr algn="ctr">
              <a:lnSpc>
                <a:spcPts val="5469"/>
              </a:lnSpc>
              <a:spcBef>
                <a:spcPct val="0"/>
              </a:spcBef>
            </a:pPr>
            <a:r>
              <a:rPr lang="en-US" sz="4558" spc="-181">
                <a:solidFill>
                  <a:srgbClr val="002E5A"/>
                </a:solidFill>
                <a:latin typeface="Arial 2"/>
              </a:rPr>
              <a:t>Human rights due diligence requires companies to </a:t>
            </a:r>
          </a:p>
          <a:p>
            <a:pPr algn="ctr">
              <a:lnSpc>
                <a:spcPts val="5469"/>
              </a:lnSpc>
              <a:spcBef>
                <a:spcPct val="0"/>
              </a:spcBef>
            </a:pPr>
            <a:r>
              <a:rPr lang="en-US" sz="4558" spc="-181">
                <a:solidFill>
                  <a:srgbClr val="002E5A"/>
                </a:solidFill>
                <a:latin typeface="Arial 2"/>
              </a:rPr>
              <a:t>assess impacts and risks in their value chain, and </a:t>
            </a:r>
          </a:p>
          <a:p>
            <a:pPr algn="ctr">
              <a:lnSpc>
                <a:spcPts val="5469"/>
              </a:lnSpc>
              <a:spcBef>
                <a:spcPct val="0"/>
              </a:spcBef>
            </a:pPr>
            <a:r>
              <a:rPr lang="en-US" sz="4558" spc="-181">
                <a:solidFill>
                  <a:srgbClr val="002E5A"/>
                </a:solidFill>
                <a:latin typeface="Arial 2"/>
              </a:rPr>
              <a:t>act responsibly to prevent, mitigate and account </a:t>
            </a:r>
          </a:p>
          <a:p>
            <a:pPr algn="ctr">
              <a:lnSpc>
                <a:spcPts val="5469"/>
              </a:lnSpc>
              <a:spcBef>
                <a:spcPct val="0"/>
              </a:spcBef>
            </a:pPr>
            <a:r>
              <a:rPr lang="en-US" sz="4558" spc="-181">
                <a:solidFill>
                  <a:srgbClr val="002E5A"/>
                </a:solidFill>
                <a:latin typeface="Arial 2"/>
              </a:rPr>
              <a:t>for human rights abuses in which they may be </a:t>
            </a:r>
          </a:p>
          <a:p>
            <a:pPr algn="ctr">
              <a:lnSpc>
                <a:spcPts val="5469"/>
              </a:lnSpc>
              <a:spcBef>
                <a:spcPct val="0"/>
              </a:spcBef>
            </a:pPr>
            <a:r>
              <a:rPr lang="en-US" sz="4558" spc="-177">
                <a:solidFill>
                  <a:srgbClr val="002E5A"/>
                </a:solidFill>
                <a:latin typeface="Arial 2"/>
              </a:rPr>
              <a:t>involved through their own activities </a:t>
            </a:r>
          </a:p>
          <a:p>
            <a:pPr algn="ctr">
              <a:lnSpc>
                <a:spcPts val="5469"/>
              </a:lnSpc>
              <a:spcBef>
                <a:spcPct val="0"/>
              </a:spcBef>
            </a:pPr>
            <a:r>
              <a:rPr lang="en-US" sz="4558" spc="-181">
                <a:solidFill>
                  <a:srgbClr val="002E5A"/>
                </a:solidFill>
                <a:latin typeface="Arial 2"/>
              </a:rPr>
              <a:t>and business relationships.</a:t>
            </a:r>
          </a:p>
        </p:txBody>
      </p:sp>
      <p:sp>
        <p:nvSpPr>
          <p:cNvPr id="3" name="TextBox 3"/>
          <p:cNvSpPr txBox="1"/>
          <p:nvPr/>
        </p:nvSpPr>
        <p:spPr>
          <a:xfrm>
            <a:off x="1028700" y="687570"/>
            <a:ext cx="14397258" cy="792480"/>
          </a:xfrm>
          <a:prstGeom prst="rect">
            <a:avLst/>
          </a:prstGeom>
        </p:spPr>
        <p:txBody>
          <a:bodyPr lIns="0" tIns="0" rIns="0" bIns="0" rtlCol="0" anchor="t">
            <a:spAutoFit/>
          </a:bodyPr>
          <a:lstStyle/>
          <a:p>
            <a:pPr algn="l">
              <a:lnSpc>
                <a:spcPts val="5759"/>
              </a:lnSpc>
            </a:pPr>
            <a:r>
              <a:rPr lang="en-US" sz="6000">
                <a:solidFill>
                  <a:srgbClr val="163462"/>
                </a:solidFill>
                <a:latin typeface="Arial 2"/>
              </a:rPr>
              <a:t>Human Right Due Dilligence</a:t>
            </a:r>
          </a:p>
        </p:txBody>
      </p:sp>
      <p:grpSp>
        <p:nvGrpSpPr>
          <p:cNvPr id="4" name="Group 4"/>
          <p:cNvGrpSpPr/>
          <p:nvPr/>
        </p:nvGrpSpPr>
        <p:grpSpPr>
          <a:xfrm>
            <a:off x="0" y="9710823"/>
            <a:ext cx="9144000" cy="576177"/>
            <a:chOff x="0" y="0"/>
            <a:chExt cx="21473312" cy="1353065"/>
          </a:xfrm>
        </p:grpSpPr>
        <p:sp>
          <p:nvSpPr>
            <p:cNvPr id="5" name="Freeform 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6" name="TextBox 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grpSp>
        <p:nvGrpSpPr>
          <p:cNvPr id="7" name="Group 7"/>
          <p:cNvGrpSpPr/>
          <p:nvPr/>
        </p:nvGrpSpPr>
        <p:grpSpPr>
          <a:xfrm>
            <a:off x="9144000" y="9710823"/>
            <a:ext cx="9144000" cy="572824"/>
            <a:chOff x="0" y="0"/>
            <a:chExt cx="21473312" cy="1345192"/>
          </a:xfrm>
        </p:grpSpPr>
        <p:sp>
          <p:nvSpPr>
            <p:cNvPr id="8" name="Freeform 8"/>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9" name="TextBox 9"/>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0" name="Group 10"/>
          <p:cNvGrpSpPr/>
          <p:nvPr/>
        </p:nvGrpSpPr>
        <p:grpSpPr>
          <a:xfrm>
            <a:off x="2028207" y="6726160"/>
            <a:ext cx="4502764" cy="2251382"/>
            <a:chOff x="0" y="0"/>
            <a:chExt cx="812800" cy="406400"/>
          </a:xfrm>
        </p:grpSpPr>
        <p:sp>
          <p:nvSpPr>
            <p:cNvPr id="11" name="Freeform 11"/>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12" name="TextBox 12"/>
            <p:cNvSpPr txBox="1"/>
            <p:nvPr/>
          </p:nvSpPr>
          <p:spPr>
            <a:xfrm>
              <a:off x="0" y="-28575"/>
              <a:ext cx="812800" cy="434975"/>
            </a:xfrm>
            <a:prstGeom prst="rect">
              <a:avLst/>
            </a:prstGeom>
          </p:spPr>
          <p:txBody>
            <a:bodyPr lIns="50800" tIns="50800" rIns="50800" bIns="50800" rtlCol="0" anchor="ctr"/>
            <a:lstStyle/>
            <a:p>
              <a:pPr marL="0" lvl="0" indent="0" algn="ctr">
                <a:lnSpc>
                  <a:spcPts val="3840"/>
                </a:lnSpc>
                <a:spcBef>
                  <a:spcPct val="0"/>
                </a:spcBef>
              </a:pPr>
              <a:r>
                <a:rPr lang="en-US" sz="3200" spc="-127">
                  <a:solidFill>
                    <a:srgbClr val="002E5A"/>
                  </a:solidFill>
                  <a:latin typeface="Arial 2"/>
                </a:rPr>
                <a:t>EFFORT</a:t>
              </a:r>
            </a:p>
          </p:txBody>
        </p:sp>
      </p:grpSp>
      <p:grpSp>
        <p:nvGrpSpPr>
          <p:cNvPr id="13" name="Group 13"/>
          <p:cNvGrpSpPr/>
          <p:nvPr/>
        </p:nvGrpSpPr>
        <p:grpSpPr>
          <a:xfrm>
            <a:off x="6743078" y="6698619"/>
            <a:ext cx="4502764" cy="2251382"/>
            <a:chOff x="0" y="0"/>
            <a:chExt cx="812800" cy="406400"/>
          </a:xfrm>
        </p:grpSpPr>
        <p:sp>
          <p:nvSpPr>
            <p:cNvPr id="14" name="Freeform 14"/>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CBEDF9"/>
            </a:solidFill>
            <a:ln cap="sq">
              <a:noFill/>
              <a:prstDash val="solid"/>
              <a:miter/>
            </a:ln>
          </p:spPr>
        </p:sp>
        <p:sp>
          <p:nvSpPr>
            <p:cNvPr id="15" name="TextBox 15"/>
            <p:cNvSpPr txBox="1"/>
            <p:nvPr/>
          </p:nvSpPr>
          <p:spPr>
            <a:xfrm>
              <a:off x="0" y="-28575"/>
              <a:ext cx="812800" cy="434975"/>
            </a:xfrm>
            <a:prstGeom prst="rect">
              <a:avLst/>
            </a:prstGeom>
          </p:spPr>
          <p:txBody>
            <a:bodyPr lIns="50800" tIns="50800" rIns="50800" bIns="50800" rtlCol="0" anchor="ctr"/>
            <a:lstStyle/>
            <a:p>
              <a:pPr marL="0" lvl="0" indent="0" algn="ctr">
                <a:lnSpc>
                  <a:spcPts val="3840"/>
                </a:lnSpc>
                <a:spcBef>
                  <a:spcPct val="0"/>
                </a:spcBef>
              </a:pPr>
              <a:r>
                <a:rPr lang="en-US" sz="3200" spc="-127">
                  <a:solidFill>
                    <a:srgbClr val="002E5A"/>
                  </a:solidFill>
                  <a:latin typeface="Arial 2"/>
                </a:rPr>
                <a:t>REASONABLE</a:t>
              </a:r>
            </a:p>
          </p:txBody>
        </p:sp>
      </p:grpSp>
      <p:grpSp>
        <p:nvGrpSpPr>
          <p:cNvPr id="16" name="Group 16"/>
          <p:cNvGrpSpPr/>
          <p:nvPr/>
        </p:nvGrpSpPr>
        <p:grpSpPr>
          <a:xfrm>
            <a:off x="11559868" y="6698619"/>
            <a:ext cx="4502764" cy="2199939"/>
            <a:chOff x="0" y="0"/>
            <a:chExt cx="812800" cy="397114"/>
          </a:xfrm>
        </p:grpSpPr>
        <p:sp>
          <p:nvSpPr>
            <p:cNvPr id="17" name="Freeform 17"/>
            <p:cNvSpPr/>
            <p:nvPr/>
          </p:nvSpPr>
          <p:spPr>
            <a:xfrm>
              <a:off x="0" y="0"/>
              <a:ext cx="812800" cy="397114"/>
            </a:xfrm>
            <a:custGeom>
              <a:avLst/>
              <a:gdLst/>
              <a:ahLst/>
              <a:cxnLst/>
              <a:rect l="l" t="t" r="r" b="b"/>
              <a:pathLst>
                <a:path w="812800" h="397114">
                  <a:moveTo>
                    <a:pt x="609600" y="0"/>
                  </a:moveTo>
                  <a:cubicBezTo>
                    <a:pt x="721824" y="0"/>
                    <a:pt x="812800" y="88897"/>
                    <a:pt x="812800" y="198557"/>
                  </a:cubicBezTo>
                  <a:cubicBezTo>
                    <a:pt x="812800" y="308217"/>
                    <a:pt x="721824" y="397114"/>
                    <a:pt x="609600" y="397114"/>
                  </a:cubicBezTo>
                  <a:lnTo>
                    <a:pt x="203200" y="397114"/>
                  </a:lnTo>
                  <a:cubicBezTo>
                    <a:pt x="90976" y="397114"/>
                    <a:pt x="0" y="308217"/>
                    <a:pt x="0" y="198557"/>
                  </a:cubicBezTo>
                  <a:cubicBezTo>
                    <a:pt x="0" y="88897"/>
                    <a:pt x="90976" y="0"/>
                    <a:pt x="203200" y="0"/>
                  </a:cubicBezTo>
                  <a:close/>
                </a:path>
              </a:pathLst>
            </a:custGeom>
            <a:solidFill>
              <a:srgbClr val="CBEDF9"/>
            </a:solidFill>
            <a:ln cap="sq">
              <a:noFill/>
              <a:prstDash val="solid"/>
              <a:miter/>
            </a:ln>
          </p:spPr>
        </p:sp>
        <p:sp>
          <p:nvSpPr>
            <p:cNvPr id="18" name="TextBox 18"/>
            <p:cNvSpPr txBox="1"/>
            <p:nvPr/>
          </p:nvSpPr>
          <p:spPr>
            <a:xfrm>
              <a:off x="0" y="-28575"/>
              <a:ext cx="812800" cy="425689"/>
            </a:xfrm>
            <a:prstGeom prst="rect">
              <a:avLst/>
            </a:prstGeom>
          </p:spPr>
          <p:txBody>
            <a:bodyPr lIns="50800" tIns="50800" rIns="50800" bIns="50800" rtlCol="0" anchor="ctr"/>
            <a:lstStyle/>
            <a:p>
              <a:pPr marL="0" lvl="0" indent="0" algn="ctr">
                <a:lnSpc>
                  <a:spcPts val="3840"/>
                </a:lnSpc>
                <a:spcBef>
                  <a:spcPct val="0"/>
                </a:spcBef>
              </a:pPr>
              <a:r>
                <a:rPr lang="en-US" sz="3200" spc="-127">
                  <a:solidFill>
                    <a:srgbClr val="002E5A"/>
                  </a:solidFill>
                  <a:latin typeface="Arial 2"/>
                </a:rPr>
                <a:t>EFFECTIVE</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29851">
            <a:off x="442767" y="1915761"/>
            <a:ext cx="1400467" cy="0"/>
          </a:xfrm>
          <a:prstGeom prst="line">
            <a:avLst/>
          </a:prstGeom>
          <a:ln w="19050" cap="rnd">
            <a:solidFill>
              <a:srgbClr val="FEFEFE"/>
            </a:solidFill>
            <a:prstDash val="solid"/>
            <a:headEnd type="none" w="sm" len="sm"/>
            <a:tailEnd type="none" w="sm" len="sm"/>
          </a:ln>
        </p:spPr>
      </p:sp>
      <p:grpSp>
        <p:nvGrpSpPr>
          <p:cNvPr id="3" name="Group 3"/>
          <p:cNvGrpSpPr/>
          <p:nvPr/>
        </p:nvGrpSpPr>
        <p:grpSpPr>
          <a:xfrm>
            <a:off x="-24640" y="188902"/>
            <a:ext cx="5790288" cy="10073457"/>
            <a:chOff x="0" y="0"/>
            <a:chExt cx="7720384" cy="13431276"/>
          </a:xfrm>
        </p:grpSpPr>
        <p:sp>
          <p:nvSpPr>
            <p:cNvPr id="4" name="Freeform 4"/>
            <p:cNvSpPr/>
            <p:nvPr/>
          </p:nvSpPr>
          <p:spPr>
            <a:xfrm>
              <a:off x="0" y="0"/>
              <a:ext cx="7720330" cy="13431265"/>
            </a:xfrm>
            <a:custGeom>
              <a:avLst/>
              <a:gdLst/>
              <a:ahLst/>
              <a:cxnLst/>
              <a:rect l="l" t="t" r="r" b="b"/>
              <a:pathLst>
                <a:path w="7720330" h="13431265">
                  <a:moveTo>
                    <a:pt x="0" y="0"/>
                  </a:moveTo>
                  <a:lnTo>
                    <a:pt x="7720330" y="0"/>
                  </a:lnTo>
                  <a:lnTo>
                    <a:pt x="7720330" y="13431265"/>
                  </a:lnTo>
                  <a:lnTo>
                    <a:pt x="0" y="13431265"/>
                  </a:lnTo>
                  <a:close/>
                </a:path>
              </a:pathLst>
            </a:custGeom>
            <a:solidFill>
              <a:srgbClr val="FEFEFE"/>
            </a:solidFill>
          </p:spPr>
        </p:sp>
      </p:grpSp>
      <p:graphicFrame>
        <p:nvGraphicFramePr>
          <p:cNvPr id="5" name="Table 5"/>
          <p:cNvGraphicFramePr>
            <a:graphicFrameLocks noGrp="1"/>
          </p:cNvGraphicFramePr>
          <p:nvPr/>
        </p:nvGraphicFramePr>
        <p:xfrm>
          <a:off x="8830371" y="1782615"/>
          <a:ext cx="7636474" cy="6628461"/>
        </p:xfrm>
        <a:graphic>
          <a:graphicData uri="http://schemas.openxmlformats.org/drawingml/2006/table">
            <a:tbl>
              <a:tblPr/>
              <a:tblGrid>
                <a:gridCol w="3956859">
                  <a:extLst>
                    <a:ext uri="{9D8B030D-6E8A-4147-A177-3AD203B41FA5}">
                      <a16:colId xmlns:a16="http://schemas.microsoft.com/office/drawing/2014/main" val="20000"/>
                    </a:ext>
                  </a:extLst>
                </a:gridCol>
                <a:gridCol w="3679615">
                  <a:extLst>
                    <a:ext uri="{9D8B030D-6E8A-4147-A177-3AD203B41FA5}">
                      <a16:colId xmlns:a16="http://schemas.microsoft.com/office/drawing/2014/main" val="20001"/>
                    </a:ext>
                  </a:extLst>
                </a:gridCol>
              </a:tblGrid>
              <a:tr h="3318773">
                <a:tc>
                  <a:txBody>
                    <a:bodyPr/>
                    <a:lstStyle/>
                    <a:p>
                      <a:pPr algn="l">
                        <a:lnSpc>
                          <a:spcPts val="2459"/>
                        </a:lnSpc>
                        <a:defRPr/>
                      </a:pPr>
                      <a:r>
                        <a:rPr lang="en-US" sz="2049">
                          <a:solidFill>
                            <a:srgbClr val="193C6A"/>
                          </a:solidFill>
                          <a:latin typeface="Arial 2"/>
                        </a:rPr>
                        <a:t>Mitigate the risk that the abuse continue/ recurs</a:t>
                      </a:r>
                      <a:endParaRPr lang="en-US" sz="1100"/>
                    </a:p>
                    <a:p>
                      <a:pPr algn="l">
                        <a:lnSpc>
                          <a:spcPts val="2459"/>
                        </a:lnSpc>
                      </a:pPr>
                      <a:endParaRPr lang="en-US" sz="1100"/>
                    </a:p>
                  </a:txBody>
                  <a:tcPr marL="78088" marR="78088" marT="78088" marB="78088" anchor="ctr">
                    <a:lnL w="8134" cap="flat" cmpd="sng" algn="ctr">
                      <a:solidFill>
                        <a:srgbClr val="193C6A"/>
                      </a:solidFill>
                      <a:prstDash val="solid"/>
                      <a:round/>
                      <a:headEnd type="none" w="med" len="med"/>
                      <a:tailEnd type="none" w="med" len="med"/>
                    </a:lnL>
                    <a:lnR w="8134" cap="flat" cmpd="sng" algn="ctr">
                      <a:solidFill>
                        <a:srgbClr val="193C6A"/>
                      </a:solidFill>
                      <a:prstDash val="solid"/>
                      <a:round/>
                      <a:headEnd type="none" w="med" len="med"/>
                      <a:tailEnd type="none" w="med" len="med"/>
                    </a:lnR>
                    <a:lnT w="8134" cap="flat" cmpd="sng" algn="ctr">
                      <a:solidFill>
                        <a:srgbClr val="193C6A"/>
                      </a:solidFill>
                      <a:prstDash val="solid"/>
                      <a:round/>
                      <a:headEnd type="none" w="med" len="med"/>
                      <a:tailEnd type="none" w="med" len="med"/>
                    </a:lnT>
                    <a:lnB w="8134" cap="flat" cmpd="sng" algn="ctr">
                      <a:solidFill>
                        <a:srgbClr val="193C6A"/>
                      </a:solidFill>
                      <a:prstDash val="solid"/>
                      <a:round/>
                      <a:headEnd type="none" w="med" len="med"/>
                      <a:tailEnd type="none" w="med" len="med"/>
                    </a:lnB>
                    <a:solidFill>
                      <a:srgbClr val="FEFEFE"/>
                    </a:solidFill>
                  </a:tcPr>
                </a:tc>
                <a:tc>
                  <a:txBody>
                    <a:bodyPr/>
                    <a:lstStyle/>
                    <a:p>
                      <a:pPr algn="l">
                        <a:lnSpc>
                          <a:spcPts val="2459"/>
                        </a:lnSpc>
                        <a:defRPr/>
                      </a:pPr>
                      <a:r>
                        <a:rPr lang="en-US" sz="2049">
                          <a:solidFill>
                            <a:srgbClr val="193C6A"/>
                          </a:solidFill>
                          <a:latin typeface="Arial 2"/>
                        </a:rPr>
                        <a:t>Seek to increase leverage </a:t>
                      </a:r>
                      <a:endParaRPr lang="en-US" sz="1100"/>
                    </a:p>
                    <a:p>
                      <a:pPr>
                        <a:lnSpc>
                          <a:spcPts val="2459"/>
                        </a:lnSpc>
                      </a:pPr>
                      <a:r>
                        <a:rPr lang="en-US" sz="2049">
                          <a:solidFill>
                            <a:srgbClr val="193C6A"/>
                          </a:solidFill>
                          <a:latin typeface="Arial 2"/>
                        </a:rPr>
                        <a:t>If successful seek to mitigate the risk that the abuse continue/ recurs</a:t>
                      </a:r>
                    </a:p>
                    <a:p>
                      <a:pPr algn="l">
                        <a:lnSpc>
                          <a:spcPts val="2459"/>
                        </a:lnSpc>
                      </a:pPr>
                      <a:r>
                        <a:rPr lang="en-US" sz="2049">
                          <a:solidFill>
                            <a:srgbClr val="193C6A"/>
                          </a:solidFill>
                          <a:latin typeface="Arial 2"/>
                        </a:rPr>
                        <a:t> If unsuccessful: consider ending relationship/ demonstrate efforts made to mitigate abuse, recognizing possible consequence of remaining</a:t>
                      </a:r>
                    </a:p>
                  </a:txBody>
                  <a:tcPr marL="78088" marR="78088" marT="78088" marB="78088" anchor="ctr">
                    <a:lnL w="8134" cap="flat" cmpd="sng" algn="ctr">
                      <a:solidFill>
                        <a:srgbClr val="193C6A"/>
                      </a:solidFill>
                      <a:prstDash val="solid"/>
                      <a:round/>
                      <a:headEnd type="none" w="med" len="med"/>
                      <a:tailEnd type="none" w="med" len="med"/>
                    </a:lnL>
                    <a:lnR w="8134" cap="flat" cmpd="sng" algn="ctr">
                      <a:solidFill>
                        <a:srgbClr val="193C6A"/>
                      </a:solidFill>
                      <a:prstDash val="solid"/>
                      <a:round/>
                      <a:headEnd type="none" w="med" len="med"/>
                      <a:tailEnd type="none" w="med" len="med"/>
                    </a:lnR>
                    <a:lnT w="8134" cap="flat" cmpd="sng" algn="ctr">
                      <a:solidFill>
                        <a:srgbClr val="193C6A"/>
                      </a:solidFill>
                      <a:prstDash val="solid"/>
                      <a:round/>
                      <a:headEnd type="none" w="med" len="med"/>
                      <a:tailEnd type="none" w="med" len="med"/>
                    </a:lnT>
                    <a:lnB w="8134" cap="flat" cmpd="sng" algn="ctr">
                      <a:solidFill>
                        <a:srgbClr val="193C6A"/>
                      </a:solidFill>
                      <a:prstDash val="solid"/>
                      <a:round/>
                      <a:headEnd type="none" w="med" len="med"/>
                      <a:tailEnd type="none" w="med" len="med"/>
                    </a:lnB>
                    <a:solidFill>
                      <a:srgbClr val="FEFEFE"/>
                    </a:solidFill>
                  </a:tcPr>
                </a:tc>
                <a:extLst>
                  <a:ext uri="{0D108BD9-81ED-4DB2-BD59-A6C34878D82A}">
                    <a16:rowId xmlns:a16="http://schemas.microsoft.com/office/drawing/2014/main" val="10000"/>
                  </a:ext>
                </a:extLst>
              </a:tr>
              <a:tr h="3309688">
                <a:tc>
                  <a:txBody>
                    <a:bodyPr/>
                    <a:lstStyle/>
                    <a:p>
                      <a:pPr algn="l">
                        <a:lnSpc>
                          <a:spcPts val="2459"/>
                        </a:lnSpc>
                        <a:defRPr/>
                      </a:pPr>
                      <a:r>
                        <a:rPr lang="en-US" sz="2049">
                          <a:solidFill>
                            <a:srgbClr val="193C6A"/>
                          </a:solidFill>
                          <a:latin typeface="Arial 2"/>
                        </a:rPr>
                        <a:t>Try to mitigate the risk that the abuse continue/ recurs</a:t>
                      </a:r>
                      <a:endParaRPr lang="en-US" sz="1100"/>
                    </a:p>
                    <a:p>
                      <a:pPr>
                        <a:lnSpc>
                          <a:spcPts val="2459"/>
                        </a:lnSpc>
                      </a:pPr>
                      <a:r>
                        <a:rPr lang="en-US" sz="2049">
                          <a:solidFill>
                            <a:srgbClr val="193C6A"/>
                          </a:solidFill>
                          <a:latin typeface="Arial 2"/>
                        </a:rPr>
                        <a:t>If unsuccessful take step to end therelationship</a:t>
                      </a:r>
                    </a:p>
                    <a:p>
                      <a:pPr algn="l">
                        <a:lnSpc>
                          <a:spcPts val="2459"/>
                        </a:lnSpc>
                      </a:pPr>
                      <a:endParaRPr lang="en-US" sz="2049">
                        <a:solidFill>
                          <a:srgbClr val="193C6A"/>
                        </a:solidFill>
                        <a:latin typeface="Arial 2"/>
                      </a:endParaRPr>
                    </a:p>
                  </a:txBody>
                  <a:tcPr marL="78088" marR="78088" marT="78088" marB="78088" anchor="ctr">
                    <a:lnL w="8134" cap="flat" cmpd="sng" algn="ctr">
                      <a:solidFill>
                        <a:srgbClr val="193C6A"/>
                      </a:solidFill>
                      <a:prstDash val="solid"/>
                      <a:round/>
                      <a:headEnd type="none" w="med" len="med"/>
                      <a:tailEnd type="none" w="med" len="med"/>
                    </a:lnL>
                    <a:lnR w="8134" cap="flat" cmpd="sng" algn="ctr">
                      <a:solidFill>
                        <a:srgbClr val="193C6A"/>
                      </a:solidFill>
                      <a:prstDash val="solid"/>
                      <a:round/>
                      <a:headEnd type="none" w="med" len="med"/>
                      <a:tailEnd type="none" w="med" len="med"/>
                    </a:lnR>
                    <a:lnT w="8134" cap="flat" cmpd="sng" algn="ctr">
                      <a:solidFill>
                        <a:srgbClr val="193C6A"/>
                      </a:solidFill>
                      <a:prstDash val="solid"/>
                      <a:round/>
                      <a:headEnd type="none" w="med" len="med"/>
                      <a:tailEnd type="none" w="med" len="med"/>
                    </a:lnT>
                    <a:lnB w="8134" cap="flat" cmpd="sng" algn="ctr">
                      <a:solidFill>
                        <a:srgbClr val="193C6A"/>
                      </a:solidFill>
                      <a:prstDash val="solid"/>
                      <a:round/>
                      <a:headEnd type="none" w="med" len="med"/>
                      <a:tailEnd type="none" w="med" len="med"/>
                    </a:lnB>
                  </a:tcPr>
                </a:tc>
                <a:tc>
                  <a:txBody>
                    <a:bodyPr/>
                    <a:lstStyle/>
                    <a:p>
                      <a:pPr algn="l">
                        <a:lnSpc>
                          <a:spcPts val="2459"/>
                        </a:lnSpc>
                        <a:defRPr/>
                      </a:pPr>
                      <a:r>
                        <a:rPr lang="en-US" sz="2049">
                          <a:solidFill>
                            <a:srgbClr val="193C6A"/>
                          </a:solidFill>
                          <a:latin typeface="Arial 2"/>
                        </a:rPr>
                        <a:t>Assess reasonable options for increasing leverage to mitigate the risk that the abuse continue/ recurs</a:t>
                      </a:r>
                      <a:endParaRPr lang="en-US" sz="1100"/>
                    </a:p>
                    <a:p>
                      <a:pPr>
                        <a:lnSpc>
                          <a:spcPts val="2459"/>
                        </a:lnSpc>
                      </a:pPr>
                      <a:r>
                        <a:rPr lang="en-US" sz="2049">
                          <a:solidFill>
                            <a:srgbClr val="193C6A"/>
                          </a:solidFill>
                          <a:latin typeface="Arial 2"/>
                        </a:rPr>
                        <a:t>If impossible or unsuccessful , consider ending relationship</a:t>
                      </a:r>
                    </a:p>
                    <a:p>
                      <a:pPr algn="l">
                        <a:lnSpc>
                          <a:spcPts val="2459"/>
                        </a:lnSpc>
                      </a:pPr>
                      <a:endParaRPr lang="en-US" sz="2049">
                        <a:solidFill>
                          <a:srgbClr val="193C6A"/>
                        </a:solidFill>
                        <a:latin typeface="Arial 2"/>
                      </a:endParaRPr>
                    </a:p>
                  </a:txBody>
                  <a:tcPr marL="78088" marR="78088" marT="78088" marB="78088" anchor="ctr">
                    <a:lnL w="8134" cap="flat" cmpd="sng" algn="ctr">
                      <a:solidFill>
                        <a:srgbClr val="193C6A"/>
                      </a:solidFill>
                      <a:prstDash val="solid"/>
                      <a:round/>
                      <a:headEnd type="none" w="med" len="med"/>
                      <a:tailEnd type="none" w="med" len="med"/>
                    </a:lnL>
                    <a:lnR w="8134" cap="flat" cmpd="sng" algn="ctr">
                      <a:solidFill>
                        <a:srgbClr val="193C6A"/>
                      </a:solidFill>
                      <a:prstDash val="solid"/>
                      <a:round/>
                      <a:headEnd type="none" w="med" len="med"/>
                      <a:tailEnd type="none" w="med" len="med"/>
                    </a:lnR>
                    <a:lnT w="8134" cap="flat" cmpd="sng" algn="ctr">
                      <a:solidFill>
                        <a:srgbClr val="193C6A"/>
                      </a:solidFill>
                      <a:prstDash val="solid"/>
                      <a:round/>
                      <a:headEnd type="none" w="med" len="med"/>
                      <a:tailEnd type="none" w="med" len="med"/>
                    </a:lnT>
                    <a:lnB w="8134"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Freeform 6"/>
          <p:cNvSpPr/>
          <p:nvPr/>
        </p:nvSpPr>
        <p:spPr>
          <a:xfrm>
            <a:off x="1864734" y="5225631"/>
            <a:ext cx="3476611" cy="3185445"/>
          </a:xfrm>
          <a:custGeom>
            <a:avLst/>
            <a:gdLst/>
            <a:ahLst/>
            <a:cxnLst/>
            <a:rect l="l" t="t" r="r" b="b"/>
            <a:pathLst>
              <a:path w="3476611" h="3185445">
                <a:moveTo>
                  <a:pt x="0" y="0"/>
                </a:moveTo>
                <a:lnTo>
                  <a:pt x="3476611" y="0"/>
                </a:lnTo>
                <a:lnTo>
                  <a:pt x="3476611" y="3185445"/>
                </a:lnTo>
                <a:lnTo>
                  <a:pt x="0" y="31854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864734" y="2348205"/>
            <a:ext cx="4514117" cy="2240280"/>
          </a:xfrm>
          <a:prstGeom prst="rect">
            <a:avLst/>
          </a:prstGeom>
        </p:spPr>
        <p:txBody>
          <a:bodyPr lIns="0" tIns="0" rIns="0" bIns="0" rtlCol="0" anchor="t">
            <a:spAutoFit/>
          </a:bodyPr>
          <a:lstStyle/>
          <a:p>
            <a:pPr algn="l">
              <a:lnSpc>
                <a:spcPts val="5759"/>
              </a:lnSpc>
            </a:pPr>
            <a:r>
              <a:rPr lang="en-US" sz="6000">
                <a:solidFill>
                  <a:srgbClr val="345B85"/>
                </a:solidFill>
                <a:latin typeface="Arial 2"/>
              </a:rPr>
              <a:t>Leverage – How much we have ?</a:t>
            </a:r>
          </a:p>
        </p:txBody>
      </p:sp>
      <p:sp>
        <p:nvSpPr>
          <p:cNvPr id="8" name="TextBox 8"/>
          <p:cNvSpPr txBox="1"/>
          <p:nvPr/>
        </p:nvSpPr>
        <p:spPr>
          <a:xfrm>
            <a:off x="9885376" y="1205954"/>
            <a:ext cx="1969697" cy="285750"/>
          </a:xfrm>
          <a:prstGeom prst="rect">
            <a:avLst/>
          </a:prstGeom>
        </p:spPr>
        <p:txBody>
          <a:bodyPr lIns="0" tIns="0" rIns="0" bIns="0" rtlCol="0" anchor="t">
            <a:spAutoFit/>
          </a:bodyPr>
          <a:lstStyle/>
          <a:p>
            <a:pPr algn="ctr">
              <a:lnSpc>
                <a:spcPts val="2152"/>
              </a:lnSpc>
            </a:pPr>
            <a:r>
              <a:rPr lang="en-US" sz="1793" spc="26">
                <a:solidFill>
                  <a:srgbClr val="193C6A"/>
                </a:solidFill>
                <a:latin typeface="Arial 2 Bold"/>
              </a:rPr>
              <a:t>HAVE LEVERAGE</a:t>
            </a:r>
          </a:p>
        </p:txBody>
      </p:sp>
      <p:sp>
        <p:nvSpPr>
          <p:cNvPr id="9" name="TextBox 9"/>
          <p:cNvSpPr txBox="1"/>
          <p:nvPr/>
        </p:nvSpPr>
        <p:spPr>
          <a:xfrm>
            <a:off x="13716000" y="1205954"/>
            <a:ext cx="1969697" cy="552450"/>
          </a:xfrm>
          <a:prstGeom prst="rect">
            <a:avLst/>
          </a:prstGeom>
        </p:spPr>
        <p:txBody>
          <a:bodyPr lIns="0" tIns="0" rIns="0" bIns="0" rtlCol="0" anchor="t">
            <a:spAutoFit/>
          </a:bodyPr>
          <a:lstStyle/>
          <a:p>
            <a:pPr algn="ctr">
              <a:lnSpc>
                <a:spcPts val="2152"/>
              </a:lnSpc>
            </a:pPr>
            <a:r>
              <a:rPr lang="en-US" sz="1793" spc="25">
                <a:solidFill>
                  <a:srgbClr val="193C6A"/>
                </a:solidFill>
                <a:latin typeface="Arial 2 Bold"/>
              </a:rPr>
              <a:t>LACK</a:t>
            </a:r>
          </a:p>
          <a:p>
            <a:pPr algn="ctr">
              <a:lnSpc>
                <a:spcPts val="2152"/>
              </a:lnSpc>
            </a:pPr>
            <a:r>
              <a:rPr lang="en-US" sz="1793" spc="26">
                <a:solidFill>
                  <a:srgbClr val="193C6A"/>
                </a:solidFill>
                <a:latin typeface="Arial 2 Bold"/>
              </a:rPr>
              <a:t>LEVERAGE</a:t>
            </a:r>
          </a:p>
        </p:txBody>
      </p:sp>
      <p:sp>
        <p:nvSpPr>
          <p:cNvPr id="10" name="TextBox 10"/>
          <p:cNvSpPr txBox="1"/>
          <p:nvPr/>
        </p:nvSpPr>
        <p:spPr>
          <a:xfrm>
            <a:off x="7355823" y="2858745"/>
            <a:ext cx="1474548" cy="1352550"/>
          </a:xfrm>
          <a:prstGeom prst="rect">
            <a:avLst/>
          </a:prstGeom>
        </p:spPr>
        <p:txBody>
          <a:bodyPr lIns="0" tIns="0" rIns="0" bIns="0" rtlCol="0" anchor="t">
            <a:spAutoFit/>
          </a:bodyPr>
          <a:lstStyle/>
          <a:p>
            <a:pPr>
              <a:lnSpc>
                <a:spcPts val="2152"/>
              </a:lnSpc>
            </a:pPr>
            <a:r>
              <a:rPr lang="en-US" sz="1793" spc="25">
                <a:solidFill>
                  <a:srgbClr val="193C6A"/>
                </a:solidFill>
                <a:latin typeface="Arial 2 Bold"/>
              </a:rPr>
              <a:t>CRUCIAL BUSINESS RELATIONSHIP</a:t>
            </a:r>
          </a:p>
          <a:p>
            <a:pPr algn="l">
              <a:lnSpc>
                <a:spcPts val="2152"/>
              </a:lnSpc>
            </a:pPr>
            <a:endParaRPr lang="en-US" sz="1793" spc="25">
              <a:solidFill>
                <a:srgbClr val="193C6A"/>
              </a:solidFill>
              <a:latin typeface="Arial 2 Bold"/>
            </a:endParaRPr>
          </a:p>
        </p:txBody>
      </p:sp>
      <p:sp>
        <p:nvSpPr>
          <p:cNvPr id="11" name="TextBox 11"/>
          <p:cNvSpPr txBox="1"/>
          <p:nvPr/>
        </p:nvSpPr>
        <p:spPr>
          <a:xfrm>
            <a:off x="7355823" y="6104308"/>
            <a:ext cx="1231302" cy="1619250"/>
          </a:xfrm>
          <a:prstGeom prst="rect">
            <a:avLst/>
          </a:prstGeom>
        </p:spPr>
        <p:txBody>
          <a:bodyPr lIns="0" tIns="0" rIns="0" bIns="0" rtlCol="0" anchor="t">
            <a:spAutoFit/>
          </a:bodyPr>
          <a:lstStyle/>
          <a:p>
            <a:pPr>
              <a:lnSpc>
                <a:spcPts val="2152"/>
              </a:lnSpc>
            </a:pPr>
            <a:r>
              <a:rPr lang="en-US" sz="1793" spc="25">
                <a:solidFill>
                  <a:srgbClr val="193C6A"/>
                </a:solidFill>
                <a:latin typeface="Arial 2 Bold"/>
              </a:rPr>
              <a:t>NON- CRUCIAL BUSINESS RELATIONSHIP</a:t>
            </a:r>
          </a:p>
          <a:p>
            <a:pPr algn="l">
              <a:lnSpc>
                <a:spcPts val="2152"/>
              </a:lnSpc>
            </a:pPr>
            <a:endParaRPr lang="en-US" sz="1793" spc="25">
              <a:solidFill>
                <a:srgbClr val="193C6A"/>
              </a:solidFill>
              <a:latin typeface="Arial 2 Bold"/>
            </a:endParaRPr>
          </a:p>
        </p:txBody>
      </p:sp>
      <p:sp>
        <p:nvSpPr>
          <p:cNvPr id="12" name="TextBox 12"/>
          <p:cNvSpPr txBox="1"/>
          <p:nvPr/>
        </p:nvSpPr>
        <p:spPr>
          <a:xfrm>
            <a:off x="9318869" y="9125118"/>
            <a:ext cx="8794263" cy="699081"/>
          </a:xfrm>
          <a:prstGeom prst="rect">
            <a:avLst/>
          </a:prstGeom>
        </p:spPr>
        <p:txBody>
          <a:bodyPr lIns="0" tIns="0" rIns="0" bIns="0" rtlCol="0" anchor="t">
            <a:spAutoFit/>
          </a:bodyPr>
          <a:lstStyle/>
          <a:p>
            <a:pPr marL="274073" lvl="1" indent="-137037">
              <a:lnSpc>
                <a:spcPts val="1817"/>
              </a:lnSpc>
              <a:buFont typeface="Arial"/>
              <a:buChar char="•"/>
            </a:pPr>
            <a:r>
              <a:rPr lang="en-US" sz="1514">
                <a:solidFill>
                  <a:srgbClr val="193C6A"/>
                </a:solidFill>
                <a:latin typeface="Arial 2"/>
              </a:rPr>
              <a:t>Source: OHCHR, The Corporate Responsibility to Respect Human Rights, An Interpretive Guide. Available at https://www.ohchr.org/sites/default/files/Documents/publications/hr.puB.12.2_en.pd</a:t>
            </a:r>
          </a:p>
          <a:p>
            <a:pPr algn="l">
              <a:lnSpc>
                <a:spcPts val="1817"/>
              </a:lnSpc>
            </a:pPr>
            <a:endParaRPr lang="en-US" sz="1514">
              <a:solidFill>
                <a:srgbClr val="193C6A"/>
              </a:solidFill>
              <a:latin typeface="Arial 2"/>
            </a:endParaRPr>
          </a:p>
        </p:txBody>
      </p:sp>
      <p:grpSp>
        <p:nvGrpSpPr>
          <p:cNvPr id="13" name="Group 13"/>
          <p:cNvGrpSpPr/>
          <p:nvPr/>
        </p:nvGrpSpPr>
        <p:grpSpPr>
          <a:xfrm>
            <a:off x="9144000" y="9710823"/>
            <a:ext cx="9144000" cy="572824"/>
            <a:chOff x="0" y="0"/>
            <a:chExt cx="21473312" cy="1345192"/>
          </a:xfrm>
        </p:grpSpPr>
        <p:sp>
          <p:nvSpPr>
            <p:cNvPr id="14" name="Freeform 1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5" name="TextBox 1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6" name="Group 16"/>
          <p:cNvGrpSpPr/>
          <p:nvPr/>
        </p:nvGrpSpPr>
        <p:grpSpPr>
          <a:xfrm>
            <a:off x="0" y="9710823"/>
            <a:ext cx="9144000" cy="576177"/>
            <a:chOff x="0" y="0"/>
            <a:chExt cx="21473312" cy="1353065"/>
          </a:xfrm>
        </p:grpSpPr>
        <p:sp>
          <p:nvSpPr>
            <p:cNvPr id="17" name="Freeform 17"/>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8" name="TextBox 18"/>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4348184" y="1042509"/>
            <a:ext cx="11005606" cy="764366"/>
          </a:xfrm>
          <a:prstGeom prst="rect">
            <a:avLst/>
          </a:prstGeom>
        </p:spPr>
        <p:txBody>
          <a:bodyPr lIns="0" tIns="0" rIns="0" bIns="0" rtlCol="0" anchor="t">
            <a:spAutoFit/>
          </a:bodyPr>
          <a:lstStyle/>
          <a:p>
            <a:pPr algn="l">
              <a:lnSpc>
                <a:spcPts val="5499"/>
              </a:lnSpc>
            </a:pPr>
            <a:r>
              <a:rPr lang="en-US" sz="5729">
                <a:solidFill>
                  <a:srgbClr val="345B85"/>
                </a:solidFill>
                <a:latin typeface="Arial 2"/>
              </a:rPr>
              <a:t>Leverage - Example</a:t>
            </a:r>
          </a:p>
        </p:txBody>
      </p:sp>
      <p:graphicFrame>
        <p:nvGraphicFramePr>
          <p:cNvPr id="3" name="Table 3"/>
          <p:cNvGraphicFramePr>
            <a:graphicFrameLocks noGrp="1"/>
          </p:cNvGraphicFramePr>
          <p:nvPr/>
        </p:nvGraphicFramePr>
        <p:xfrm>
          <a:off x="1853516" y="1957598"/>
          <a:ext cx="14580968" cy="7300702"/>
        </p:xfrm>
        <a:graphic>
          <a:graphicData uri="http://schemas.openxmlformats.org/drawingml/2006/table">
            <a:tbl>
              <a:tblPr/>
              <a:tblGrid>
                <a:gridCol w="2253730">
                  <a:extLst>
                    <a:ext uri="{9D8B030D-6E8A-4147-A177-3AD203B41FA5}">
                      <a16:colId xmlns:a16="http://schemas.microsoft.com/office/drawing/2014/main" val="20000"/>
                    </a:ext>
                  </a:extLst>
                </a:gridCol>
                <a:gridCol w="5563620">
                  <a:extLst>
                    <a:ext uri="{9D8B030D-6E8A-4147-A177-3AD203B41FA5}">
                      <a16:colId xmlns:a16="http://schemas.microsoft.com/office/drawing/2014/main" val="20001"/>
                    </a:ext>
                  </a:extLst>
                </a:gridCol>
                <a:gridCol w="6763618">
                  <a:extLst>
                    <a:ext uri="{9D8B030D-6E8A-4147-A177-3AD203B41FA5}">
                      <a16:colId xmlns:a16="http://schemas.microsoft.com/office/drawing/2014/main" val="20002"/>
                    </a:ext>
                  </a:extLst>
                </a:gridCol>
              </a:tblGrid>
              <a:tr h="705649">
                <a:tc>
                  <a:txBody>
                    <a:bodyPr/>
                    <a:lstStyle/>
                    <a:p>
                      <a:pPr algn="ctr">
                        <a:lnSpc>
                          <a:spcPts val="1874"/>
                        </a:lnSpc>
                        <a:defRPr/>
                      </a:pPr>
                      <a:r>
                        <a:rPr lang="en-US" sz="1562">
                          <a:solidFill>
                            <a:srgbClr val="345B85"/>
                          </a:solidFill>
                          <a:latin typeface="Arial 2"/>
                        </a:rPr>
                        <a:t>Form of leverage Example</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ctr">
                        <a:lnSpc>
                          <a:spcPts val="1874"/>
                        </a:lnSpc>
                        <a:defRPr/>
                      </a:pPr>
                      <a:r>
                        <a:rPr lang="en-US" sz="1562">
                          <a:solidFill>
                            <a:srgbClr val="345B85"/>
                          </a:solidFill>
                          <a:latin typeface="Arial 2"/>
                        </a:rPr>
                        <a:t>Definition</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ctr">
                        <a:lnSpc>
                          <a:spcPts val="1874"/>
                        </a:lnSpc>
                        <a:defRPr/>
                      </a:pPr>
                      <a:r>
                        <a:rPr lang="en-US" sz="1562">
                          <a:solidFill>
                            <a:srgbClr val="345B85"/>
                          </a:solidFill>
                          <a:latin typeface="Arial 2"/>
                        </a:rPr>
                        <a:t>Example</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0"/>
                  </a:ext>
                </a:extLst>
              </a:tr>
              <a:tr h="1163368">
                <a:tc>
                  <a:txBody>
                    <a:bodyPr/>
                    <a:lstStyle/>
                    <a:p>
                      <a:pPr algn="ctr">
                        <a:lnSpc>
                          <a:spcPts val="1874"/>
                        </a:lnSpc>
                        <a:defRPr/>
                      </a:pPr>
                      <a:r>
                        <a:rPr lang="en-US" sz="1562">
                          <a:solidFill>
                            <a:srgbClr val="193C6A"/>
                          </a:solidFill>
                          <a:latin typeface="Arial 2"/>
                        </a:rPr>
                        <a:t>Traditional commercial leverage</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Leverage that sits within the activities a company routinely undertakes in commercial relationships, such as contractual obligations or code of conduct (CoC) for suppliers.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The company includes a supplier’s sustainability (including human rights) performance in its broader supplier evaluation system, which informs how orders are placed. Better performance leads to longer relationships and higher volumes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1"/>
                  </a:ext>
                </a:extLst>
              </a:tr>
              <a:tr h="1293830">
                <a:tc>
                  <a:txBody>
                    <a:bodyPr/>
                    <a:lstStyle/>
                    <a:p>
                      <a:pPr algn="ctr">
                        <a:lnSpc>
                          <a:spcPts val="1874"/>
                        </a:lnSpc>
                        <a:defRPr/>
                      </a:pPr>
                      <a:r>
                        <a:rPr lang="en-US" sz="1562">
                          <a:solidFill>
                            <a:srgbClr val="193C6A"/>
                          </a:solidFill>
                          <a:latin typeface="Arial 2"/>
                        </a:rPr>
                        <a:t>Broader business leverage</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Leverage that a company can exercise on its own but through activities that are not routine or typical in commercial relationships, such as capacity building</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Through management support, feedback reports and follow-up visits, the company helps suppliers meet its standards and improve over time</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2"/>
                  </a:ext>
                </a:extLst>
              </a:tr>
              <a:tr h="1293830">
                <a:tc>
                  <a:txBody>
                    <a:bodyPr/>
                    <a:lstStyle/>
                    <a:p>
                      <a:pPr algn="ctr">
                        <a:lnSpc>
                          <a:spcPts val="1874"/>
                        </a:lnSpc>
                        <a:defRPr/>
                      </a:pPr>
                      <a:r>
                        <a:rPr lang="en-US" sz="1562">
                          <a:solidFill>
                            <a:srgbClr val="193C6A"/>
                          </a:solidFill>
                          <a:latin typeface="Arial 2"/>
                        </a:rPr>
                        <a:t>Leverage together with business partners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Leverage created through collective action with other companies in or beyond the same industry</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Energy utility companies participating in the initiative aim to increase their leverage with their coal suppliers by jointly pushing them towards improving standards and increasing transparency on mining-related human rights impacts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3"/>
                  </a:ext>
                </a:extLst>
              </a:tr>
              <a:tr h="1293830">
                <a:tc>
                  <a:txBody>
                    <a:bodyPr/>
                    <a:lstStyle/>
                    <a:p>
                      <a:pPr algn="ctr">
                        <a:lnSpc>
                          <a:spcPts val="1874"/>
                        </a:lnSpc>
                        <a:defRPr/>
                      </a:pPr>
                      <a:r>
                        <a:rPr lang="en-US" sz="1562">
                          <a:solidFill>
                            <a:srgbClr val="193C6A"/>
                          </a:solidFill>
                          <a:latin typeface="Arial 2"/>
                        </a:rPr>
                        <a:t>Leverage through bilateral engagement</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Leverage generated through engaging bilaterally and separately with one or more other actors, such as government, business peers, an international organisation or a civil society organisation</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By giving Oxfam access to its operations and suppliers in Vietnam and agreeing to a public report, Unilever benefited from the organisation’s expertise in addressing labour rights impacts in global supply chains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4"/>
                  </a:ext>
                </a:extLst>
              </a:tr>
              <a:tr h="1550196">
                <a:tc>
                  <a:txBody>
                    <a:bodyPr/>
                    <a:lstStyle/>
                    <a:p>
                      <a:pPr algn="ctr">
                        <a:lnSpc>
                          <a:spcPts val="1874"/>
                        </a:lnSpc>
                        <a:defRPr/>
                      </a:pPr>
                      <a:r>
                        <a:rPr lang="en-US" sz="1562">
                          <a:solidFill>
                            <a:srgbClr val="193C6A"/>
                          </a:solidFill>
                          <a:latin typeface="Arial 2"/>
                        </a:rPr>
                        <a:t>Leverage through multi-stakeholder collaboration</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Leverage generated through action collectively with business peers, governments, international organisations and/or civil society organisations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tc>
                  <a:txBody>
                    <a:bodyPr/>
                    <a:lstStyle/>
                    <a:p>
                      <a:pPr algn="l">
                        <a:lnSpc>
                          <a:spcPts val="1874"/>
                        </a:lnSpc>
                        <a:defRPr/>
                      </a:pPr>
                      <a:r>
                        <a:rPr lang="en-US" sz="1562">
                          <a:solidFill>
                            <a:srgbClr val="193C6A"/>
                          </a:solidFill>
                          <a:latin typeface="Arial 2"/>
                        </a:rPr>
                        <a:t>Vietnam General Confederation of Labor and Inditex group has had dialogue activities. They built a network of grassroots trade unions of textile and apparel suppliers for Inditex in Vietnam, organizing training for trade union officials and facilitating dialogue between Inditex, employers, and trade unions</a:t>
                      </a:r>
                      <a:endParaRPr lang="en-US" sz="1100"/>
                    </a:p>
                  </a:txBody>
                  <a:tcPr marL="79374" marR="79374" marT="79374" marB="79374" anchor="ctr">
                    <a:lnL w="8268" cap="flat" cmpd="sng" algn="ctr">
                      <a:solidFill>
                        <a:srgbClr val="193C6A"/>
                      </a:solidFill>
                      <a:prstDash val="solid"/>
                      <a:round/>
                      <a:headEnd type="none" w="med" len="med"/>
                      <a:tailEnd type="none" w="med" len="med"/>
                    </a:lnL>
                    <a:lnR w="8268" cap="flat" cmpd="sng" algn="ctr">
                      <a:solidFill>
                        <a:srgbClr val="193C6A"/>
                      </a:solidFill>
                      <a:prstDash val="solid"/>
                      <a:round/>
                      <a:headEnd type="none" w="med" len="med"/>
                      <a:tailEnd type="none" w="med" len="med"/>
                    </a:lnR>
                    <a:lnT w="8268" cap="flat" cmpd="sng" algn="ctr">
                      <a:solidFill>
                        <a:srgbClr val="193C6A"/>
                      </a:solidFill>
                      <a:prstDash val="solid"/>
                      <a:round/>
                      <a:headEnd type="none" w="med" len="med"/>
                      <a:tailEnd type="none" w="med" len="med"/>
                    </a:lnT>
                    <a:lnB w="8268" cap="flat" cmpd="sng" algn="ctr">
                      <a:solidFill>
                        <a:srgbClr val="193C6A"/>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Freeform 4"/>
          <p:cNvSpPr/>
          <p:nvPr/>
        </p:nvSpPr>
        <p:spPr>
          <a:xfrm>
            <a:off x="2934210" y="755861"/>
            <a:ext cx="1147082" cy="1051014"/>
          </a:xfrm>
          <a:custGeom>
            <a:avLst/>
            <a:gdLst/>
            <a:ahLst/>
            <a:cxnLst/>
            <a:rect l="l" t="t" r="r" b="b"/>
            <a:pathLst>
              <a:path w="1147082" h="1051014">
                <a:moveTo>
                  <a:pt x="0" y="0"/>
                </a:moveTo>
                <a:lnTo>
                  <a:pt x="1147082" y="0"/>
                </a:lnTo>
                <a:lnTo>
                  <a:pt x="1147082" y="1051014"/>
                </a:lnTo>
                <a:lnTo>
                  <a:pt x="0" y="1051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3166779" y="1028700"/>
            <a:ext cx="12515598" cy="1979637"/>
            <a:chOff x="0" y="0"/>
            <a:chExt cx="11576432" cy="1831086"/>
          </a:xfrm>
        </p:grpSpPr>
        <p:sp>
          <p:nvSpPr>
            <p:cNvPr id="3" name="Freeform 3"/>
            <p:cNvSpPr/>
            <p:nvPr/>
          </p:nvSpPr>
          <p:spPr>
            <a:xfrm>
              <a:off x="0" y="0"/>
              <a:ext cx="11576432" cy="1831086"/>
            </a:xfrm>
            <a:custGeom>
              <a:avLst/>
              <a:gdLst/>
              <a:ahLst/>
              <a:cxnLst/>
              <a:rect l="l" t="t" r="r" b="b"/>
              <a:pathLst>
                <a:path w="11576432" h="1831086">
                  <a:moveTo>
                    <a:pt x="11451972" y="1831086"/>
                  </a:moveTo>
                  <a:lnTo>
                    <a:pt x="124460" y="1831086"/>
                  </a:lnTo>
                  <a:cubicBezTo>
                    <a:pt x="55880" y="1831086"/>
                    <a:pt x="0" y="1775206"/>
                    <a:pt x="0" y="1706626"/>
                  </a:cubicBezTo>
                  <a:lnTo>
                    <a:pt x="0" y="124460"/>
                  </a:lnTo>
                  <a:cubicBezTo>
                    <a:pt x="0" y="55880"/>
                    <a:pt x="55880" y="0"/>
                    <a:pt x="124460" y="0"/>
                  </a:cubicBezTo>
                  <a:lnTo>
                    <a:pt x="11451972" y="0"/>
                  </a:lnTo>
                  <a:cubicBezTo>
                    <a:pt x="11520552" y="0"/>
                    <a:pt x="11576432" y="55880"/>
                    <a:pt x="11576432" y="124460"/>
                  </a:cubicBezTo>
                  <a:lnTo>
                    <a:pt x="11576432" y="1706626"/>
                  </a:lnTo>
                  <a:cubicBezTo>
                    <a:pt x="11576432" y="1775206"/>
                    <a:pt x="11520552" y="1831086"/>
                    <a:pt x="11451972" y="1831086"/>
                  </a:cubicBezTo>
                  <a:close/>
                </a:path>
              </a:pathLst>
            </a:custGeom>
            <a:solidFill>
              <a:srgbClr val="5FC3F6"/>
            </a:solidFill>
          </p:spPr>
        </p:sp>
      </p:grpSp>
      <p:sp>
        <p:nvSpPr>
          <p:cNvPr id="4" name="Freeform 4"/>
          <p:cNvSpPr/>
          <p:nvPr/>
        </p:nvSpPr>
        <p:spPr>
          <a:xfrm>
            <a:off x="1513058" y="1546512"/>
            <a:ext cx="1411940" cy="1244273"/>
          </a:xfrm>
          <a:custGeom>
            <a:avLst/>
            <a:gdLst/>
            <a:ahLst/>
            <a:cxnLst/>
            <a:rect l="l" t="t" r="r" b="b"/>
            <a:pathLst>
              <a:path w="1411940" h="1244273">
                <a:moveTo>
                  <a:pt x="0" y="0"/>
                </a:moveTo>
                <a:lnTo>
                  <a:pt x="1411941" y="0"/>
                </a:lnTo>
                <a:lnTo>
                  <a:pt x="1411941" y="1244273"/>
                </a:lnTo>
                <a:lnTo>
                  <a:pt x="0" y="1244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924999" y="5143500"/>
            <a:ext cx="3855531" cy="3914245"/>
          </a:xfrm>
          <a:custGeom>
            <a:avLst/>
            <a:gdLst/>
            <a:ahLst/>
            <a:cxnLst/>
            <a:rect l="l" t="t" r="r" b="b"/>
            <a:pathLst>
              <a:path w="3855531" h="3914245">
                <a:moveTo>
                  <a:pt x="0" y="0"/>
                </a:moveTo>
                <a:lnTo>
                  <a:pt x="3855531" y="0"/>
                </a:lnTo>
                <a:lnTo>
                  <a:pt x="3855531" y="3914245"/>
                </a:lnTo>
                <a:lnTo>
                  <a:pt x="0" y="3914245"/>
                </a:lnTo>
                <a:lnTo>
                  <a:pt x="0" y="0"/>
                </a:lnTo>
                <a:close/>
              </a:path>
            </a:pathLst>
          </a:custGeom>
          <a:blipFill>
            <a:blip r:embed="rId4"/>
            <a:stretch>
              <a:fillRect/>
            </a:stretch>
          </a:blipFill>
        </p:spPr>
      </p:sp>
      <p:sp>
        <p:nvSpPr>
          <p:cNvPr id="6" name="TextBox 6"/>
          <p:cNvSpPr txBox="1"/>
          <p:nvPr/>
        </p:nvSpPr>
        <p:spPr>
          <a:xfrm>
            <a:off x="7951200" y="3427023"/>
            <a:ext cx="7731177" cy="6283800"/>
          </a:xfrm>
          <a:prstGeom prst="rect">
            <a:avLst/>
          </a:prstGeom>
        </p:spPr>
        <p:txBody>
          <a:bodyPr lIns="0" tIns="0" rIns="0" bIns="0" rtlCol="0" anchor="t">
            <a:spAutoFit/>
          </a:bodyPr>
          <a:lstStyle/>
          <a:p>
            <a:pPr marL="705072" lvl="1" indent="-352536">
              <a:lnSpc>
                <a:spcPts val="3332"/>
              </a:lnSpc>
              <a:buFont typeface="Arial"/>
              <a:buChar char="•"/>
            </a:pPr>
            <a:r>
              <a:rPr lang="en-US" sz="3086">
                <a:solidFill>
                  <a:srgbClr val="193C6A"/>
                </a:solidFill>
                <a:latin typeface="Arial 2"/>
              </a:rPr>
              <a:t>Information from pre-qualification screening </a:t>
            </a:r>
          </a:p>
          <a:p>
            <a:pPr marL="705072" lvl="1" indent="-352536">
              <a:lnSpc>
                <a:spcPts val="3332"/>
              </a:lnSpc>
              <a:buFont typeface="Arial"/>
              <a:buChar char="•"/>
            </a:pPr>
            <a:r>
              <a:rPr lang="en-US" sz="3086">
                <a:solidFill>
                  <a:srgbClr val="193C6A"/>
                </a:solidFill>
                <a:latin typeface="Arial 2"/>
              </a:rPr>
              <a:t>Information from self-assessment </a:t>
            </a:r>
          </a:p>
          <a:p>
            <a:pPr marL="705072" lvl="1" indent="-352536">
              <a:lnSpc>
                <a:spcPts val="3332"/>
              </a:lnSpc>
              <a:buFont typeface="Arial"/>
              <a:buChar char="•"/>
            </a:pPr>
            <a:r>
              <a:rPr lang="en-US" sz="3086">
                <a:solidFill>
                  <a:srgbClr val="193C6A"/>
                </a:solidFill>
                <a:latin typeface="Arial 2"/>
              </a:rPr>
              <a:t>Information from assisting major suppliers in their HRIA </a:t>
            </a:r>
          </a:p>
          <a:p>
            <a:pPr marL="705072" lvl="1" indent="-352536">
              <a:lnSpc>
                <a:spcPts val="3332"/>
              </a:lnSpc>
              <a:buFont typeface="Arial"/>
              <a:buChar char="•"/>
            </a:pPr>
            <a:r>
              <a:rPr lang="en-US" sz="3086">
                <a:solidFill>
                  <a:srgbClr val="193C6A"/>
                </a:solidFill>
                <a:latin typeface="Arial 2"/>
              </a:rPr>
              <a:t> On-site audits</a:t>
            </a:r>
          </a:p>
          <a:p>
            <a:pPr algn="just">
              <a:lnSpc>
                <a:spcPts val="3332"/>
              </a:lnSpc>
            </a:pPr>
            <a:endParaRPr lang="en-US" sz="3086">
              <a:solidFill>
                <a:srgbClr val="193C6A"/>
              </a:solidFill>
              <a:latin typeface="Arial 2"/>
            </a:endParaRPr>
          </a:p>
          <a:p>
            <a:pPr algn="just">
              <a:lnSpc>
                <a:spcPts val="3332"/>
              </a:lnSpc>
            </a:pPr>
            <a:r>
              <a:rPr lang="en-US" sz="3086">
                <a:solidFill>
                  <a:srgbClr val="193C6A"/>
                </a:solidFill>
                <a:latin typeface="Arial 2"/>
              </a:rPr>
              <a:t>Just having a supplier Code of Conduct (CoC) in place is not enough. Many suppliers cannot comply or do not see the importance. Therefore, companies should think about how to assess supplier capacity in following CoC, and how to help improve supplier capacity</a:t>
            </a:r>
          </a:p>
          <a:p>
            <a:pPr algn="just">
              <a:lnSpc>
                <a:spcPts val="3332"/>
              </a:lnSpc>
            </a:pPr>
            <a:endParaRPr lang="en-US" sz="3086">
              <a:solidFill>
                <a:srgbClr val="193C6A"/>
              </a:solidFill>
              <a:latin typeface="Arial 2"/>
            </a:endParaRPr>
          </a:p>
        </p:txBody>
      </p:sp>
      <p:sp>
        <p:nvSpPr>
          <p:cNvPr id="7" name="TextBox 7"/>
          <p:cNvSpPr txBox="1"/>
          <p:nvPr/>
        </p:nvSpPr>
        <p:spPr>
          <a:xfrm>
            <a:off x="3433587" y="1219160"/>
            <a:ext cx="11420825" cy="1571625"/>
          </a:xfrm>
          <a:prstGeom prst="rect">
            <a:avLst/>
          </a:prstGeom>
        </p:spPr>
        <p:txBody>
          <a:bodyPr lIns="0" tIns="0" rIns="0" bIns="0" rtlCol="0" anchor="t">
            <a:spAutoFit/>
          </a:bodyPr>
          <a:lstStyle/>
          <a:p>
            <a:pPr algn="just">
              <a:lnSpc>
                <a:spcPts val="6130"/>
              </a:lnSpc>
            </a:pPr>
            <a:r>
              <a:rPr lang="en-US" sz="5108">
                <a:solidFill>
                  <a:srgbClr val="163462"/>
                </a:solidFill>
                <a:latin typeface="Arial 2"/>
              </a:rPr>
              <a:t>How to evaluate human right risks of suppliers?</a:t>
            </a:r>
          </a:p>
        </p:txBody>
      </p:sp>
      <p:grpSp>
        <p:nvGrpSpPr>
          <p:cNvPr id="8" name="Group 8"/>
          <p:cNvGrpSpPr/>
          <p:nvPr/>
        </p:nvGrpSpPr>
        <p:grpSpPr>
          <a:xfrm>
            <a:off x="9144000" y="9710823"/>
            <a:ext cx="9144000" cy="572824"/>
            <a:chOff x="0" y="0"/>
            <a:chExt cx="21473312" cy="1345192"/>
          </a:xfrm>
        </p:grpSpPr>
        <p:sp>
          <p:nvSpPr>
            <p:cNvPr id="9" name="Freeform 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0" name="TextBox 1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1" name="Group 11"/>
          <p:cNvGrpSpPr/>
          <p:nvPr/>
        </p:nvGrpSpPr>
        <p:grpSpPr>
          <a:xfrm>
            <a:off x="0" y="9710823"/>
            <a:ext cx="9144000" cy="576177"/>
            <a:chOff x="0" y="0"/>
            <a:chExt cx="21473312" cy="1353065"/>
          </a:xfrm>
        </p:grpSpPr>
        <p:sp>
          <p:nvSpPr>
            <p:cNvPr id="12" name="Freeform 1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3" name="TextBox 1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643266" y="4933764"/>
            <a:ext cx="15640231" cy="4517517"/>
          </a:xfrm>
          <a:prstGeom prst="rect">
            <a:avLst/>
          </a:prstGeom>
        </p:spPr>
        <p:txBody>
          <a:bodyPr lIns="0" tIns="0" rIns="0" bIns="0" rtlCol="0" anchor="t">
            <a:spAutoFit/>
          </a:bodyPr>
          <a:lstStyle/>
          <a:p>
            <a:pPr>
              <a:lnSpc>
                <a:spcPts val="3564"/>
              </a:lnSpc>
            </a:pPr>
            <a:r>
              <a:rPr lang="en-US" sz="3300">
                <a:solidFill>
                  <a:srgbClr val="193C6A"/>
                </a:solidFill>
                <a:latin typeface="Arial 2"/>
              </a:rPr>
              <a:t> Some possibilities</a:t>
            </a:r>
          </a:p>
          <a:p>
            <a:pPr marL="768629" lvl="1" indent="-384315">
              <a:lnSpc>
                <a:spcPts val="3564"/>
              </a:lnSpc>
              <a:buFont typeface="Arial"/>
              <a:buChar char="•"/>
            </a:pPr>
            <a:r>
              <a:rPr lang="en-US" sz="3300">
                <a:solidFill>
                  <a:srgbClr val="193C6A"/>
                </a:solidFill>
                <a:latin typeface="Arial 2"/>
              </a:rPr>
              <a:t>Supplier/contractor operating in areas with clear evidence of human rights abuses or risks that rights are not being protected, e.g. lax enforcement of labor law </a:t>
            </a:r>
          </a:p>
          <a:p>
            <a:pPr marL="768629" lvl="1" indent="-384315">
              <a:lnSpc>
                <a:spcPts val="3564"/>
              </a:lnSpc>
              <a:buFont typeface="Arial"/>
              <a:buChar char="•"/>
            </a:pPr>
            <a:r>
              <a:rPr lang="en-US" sz="3300">
                <a:solidFill>
                  <a:srgbClr val="193C6A"/>
                </a:solidFill>
                <a:latin typeface="Arial 2"/>
              </a:rPr>
              <a:t>Supplier/contract with history of human rights abuses or antagonistic behavior toward human rights defenders</a:t>
            </a:r>
          </a:p>
          <a:p>
            <a:pPr marL="768629" lvl="1" indent="-384315">
              <a:lnSpc>
                <a:spcPts val="3564"/>
              </a:lnSpc>
              <a:buFont typeface="Arial"/>
              <a:buChar char="•"/>
            </a:pPr>
            <a:r>
              <a:rPr lang="en-US" sz="3300">
                <a:solidFill>
                  <a:srgbClr val="193C6A"/>
                </a:solidFill>
                <a:latin typeface="Arial 2"/>
              </a:rPr>
              <a:t>Supplier/contractor that delivers products or services that pose inherent risks (e.g. dangerous to health or safety) </a:t>
            </a:r>
          </a:p>
          <a:p>
            <a:pPr marL="768667" lvl="1" indent="-384334" algn="l">
              <a:lnSpc>
                <a:spcPts val="3564"/>
              </a:lnSpc>
              <a:buFont typeface="Arial"/>
              <a:buChar char="•"/>
            </a:pPr>
            <a:r>
              <a:rPr lang="en-US" sz="3300">
                <a:solidFill>
                  <a:srgbClr val="193C6A"/>
                </a:solidFill>
                <a:latin typeface="Arial 2"/>
              </a:rPr>
              <a:t>Supplier/contractor that are new or very small; may not be aware of human rights or lack the capacity to manage</a:t>
            </a:r>
          </a:p>
        </p:txBody>
      </p:sp>
      <p:grpSp>
        <p:nvGrpSpPr>
          <p:cNvPr id="3" name="Group 3"/>
          <p:cNvGrpSpPr/>
          <p:nvPr/>
        </p:nvGrpSpPr>
        <p:grpSpPr>
          <a:xfrm>
            <a:off x="3166779" y="1028700"/>
            <a:ext cx="12515598" cy="1979637"/>
            <a:chOff x="0" y="0"/>
            <a:chExt cx="11576432" cy="1831086"/>
          </a:xfrm>
        </p:grpSpPr>
        <p:sp>
          <p:nvSpPr>
            <p:cNvPr id="4" name="Freeform 4"/>
            <p:cNvSpPr/>
            <p:nvPr/>
          </p:nvSpPr>
          <p:spPr>
            <a:xfrm>
              <a:off x="0" y="0"/>
              <a:ext cx="11576432" cy="1831086"/>
            </a:xfrm>
            <a:custGeom>
              <a:avLst/>
              <a:gdLst/>
              <a:ahLst/>
              <a:cxnLst/>
              <a:rect l="l" t="t" r="r" b="b"/>
              <a:pathLst>
                <a:path w="11576432" h="1831086">
                  <a:moveTo>
                    <a:pt x="11451972" y="1831086"/>
                  </a:moveTo>
                  <a:lnTo>
                    <a:pt x="124460" y="1831086"/>
                  </a:lnTo>
                  <a:cubicBezTo>
                    <a:pt x="55880" y="1831086"/>
                    <a:pt x="0" y="1775206"/>
                    <a:pt x="0" y="1706626"/>
                  </a:cubicBezTo>
                  <a:lnTo>
                    <a:pt x="0" y="124460"/>
                  </a:lnTo>
                  <a:cubicBezTo>
                    <a:pt x="0" y="55880"/>
                    <a:pt x="55880" y="0"/>
                    <a:pt x="124460" y="0"/>
                  </a:cubicBezTo>
                  <a:lnTo>
                    <a:pt x="11451972" y="0"/>
                  </a:lnTo>
                  <a:cubicBezTo>
                    <a:pt x="11520552" y="0"/>
                    <a:pt x="11576432" y="55880"/>
                    <a:pt x="11576432" y="124460"/>
                  </a:cubicBezTo>
                  <a:lnTo>
                    <a:pt x="11576432" y="1706626"/>
                  </a:lnTo>
                  <a:cubicBezTo>
                    <a:pt x="11576432" y="1775206"/>
                    <a:pt x="11520552" y="1831086"/>
                    <a:pt x="11451972" y="1831086"/>
                  </a:cubicBezTo>
                  <a:close/>
                </a:path>
              </a:pathLst>
            </a:custGeom>
            <a:solidFill>
              <a:srgbClr val="5FC3F6"/>
            </a:solidFill>
          </p:spPr>
        </p:sp>
      </p:grpSp>
      <p:sp>
        <p:nvSpPr>
          <p:cNvPr id="5" name="Freeform 5"/>
          <p:cNvSpPr/>
          <p:nvPr/>
        </p:nvSpPr>
        <p:spPr>
          <a:xfrm>
            <a:off x="1513058" y="1546512"/>
            <a:ext cx="1411940" cy="1244273"/>
          </a:xfrm>
          <a:custGeom>
            <a:avLst/>
            <a:gdLst/>
            <a:ahLst/>
            <a:cxnLst/>
            <a:rect l="l" t="t" r="r" b="b"/>
            <a:pathLst>
              <a:path w="1411940" h="1244273">
                <a:moveTo>
                  <a:pt x="0" y="0"/>
                </a:moveTo>
                <a:lnTo>
                  <a:pt x="1411941" y="0"/>
                </a:lnTo>
                <a:lnTo>
                  <a:pt x="1411941" y="1244273"/>
                </a:lnTo>
                <a:lnTo>
                  <a:pt x="0" y="1244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760000" y="3301468"/>
            <a:ext cx="5329156" cy="1365596"/>
          </a:xfrm>
          <a:custGeom>
            <a:avLst/>
            <a:gdLst/>
            <a:ahLst/>
            <a:cxnLst/>
            <a:rect l="l" t="t" r="r" b="b"/>
            <a:pathLst>
              <a:path w="5329156" h="1365596">
                <a:moveTo>
                  <a:pt x="0" y="0"/>
                </a:moveTo>
                <a:lnTo>
                  <a:pt x="5329155" y="0"/>
                </a:lnTo>
                <a:lnTo>
                  <a:pt x="5329155" y="1365596"/>
                </a:lnTo>
                <a:lnTo>
                  <a:pt x="0" y="13655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433587" y="1219160"/>
            <a:ext cx="11420825" cy="1571625"/>
          </a:xfrm>
          <a:prstGeom prst="rect">
            <a:avLst/>
          </a:prstGeom>
        </p:spPr>
        <p:txBody>
          <a:bodyPr lIns="0" tIns="0" rIns="0" bIns="0" rtlCol="0" anchor="t">
            <a:spAutoFit/>
          </a:bodyPr>
          <a:lstStyle/>
          <a:p>
            <a:pPr algn="just">
              <a:lnSpc>
                <a:spcPts val="6130"/>
              </a:lnSpc>
            </a:pPr>
            <a:r>
              <a:rPr lang="en-US" sz="5108">
                <a:solidFill>
                  <a:srgbClr val="163462"/>
                </a:solidFill>
                <a:latin typeface="Arial 2"/>
              </a:rPr>
              <a:t>How to tell which supplier(s) might be high-risk?</a:t>
            </a:r>
          </a:p>
        </p:txBody>
      </p:sp>
      <p:grpSp>
        <p:nvGrpSpPr>
          <p:cNvPr id="8" name="Group 8"/>
          <p:cNvGrpSpPr/>
          <p:nvPr/>
        </p:nvGrpSpPr>
        <p:grpSpPr>
          <a:xfrm>
            <a:off x="9144000" y="9710823"/>
            <a:ext cx="9144000" cy="572824"/>
            <a:chOff x="0" y="0"/>
            <a:chExt cx="21473312" cy="1345192"/>
          </a:xfrm>
        </p:grpSpPr>
        <p:sp>
          <p:nvSpPr>
            <p:cNvPr id="9" name="Freeform 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0" name="TextBox 1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1" name="Group 11"/>
          <p:cNvGrpSpPr/>
          <p:nvPr/>
        </p:nvGrpSpPr>
        <p:grpSpPr>
          <a:xfrm>
            <a:off x="0" y="9710823"/>
            <a:ext cx="9144000" cy="576177"/>
            <a:chOff x="0" y="0"/>
            <a:chExt cx="21473312" cy="1353065"/>
          </a:xfrm>
        </p:grpSpPr>
        <p:sp>
          <p:nvSpPr>
            <p:cNvPr id="12" name="Freeform 1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3" name="TextBox 1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4551" y="367288"/>
            <a:ext cx="2879856" cy="834777"/>
            <a:chOff x="0" y="0"/>
            <a:chExt cx="3839808" cy="1113036"/>
          </a:xfrm>
        </p:grpSpPr>
        <p:sp>
          <p:nvSpPr>
            <p:cNvPr id="3" name="Freeform 3"/>
            <p:cNvSpPr/>
            <p:nvPr/>
          </p:nvSpPr>
          <p:spPr>
            <a:xfrm>
              <a:off x="25400" y="25400"/>
              <a:ext cx="3789045" cy="1062228"/>
            </a:xfrm>
            <a:custGeom>
              <a:avLst/>
              <a:gdLst/>
              <a:ahLst/>
              <a:cxnLst/>
              <a:rect l="l" t="t" r="r" b="b"/>
              <a:pathLst>
                <a:path w="3789045" h="1062228">
                  <a:moveTo>
                    <a:pt x="0" y="0"/>
                  </a:moveTo>
                  <a:lnTo>
                    <a:pt x="3789045" y="0"/>
                  </a:lnTo>
                  <a:lnTo>
                    <a:pt x="3789045" y="1062228"/>
                  </a:lnTo>
                  <a:lnTo>
                    <a:pt x="0" y="1062228"/>
                  </a:lnTo>
                  <a:close/>
                </a:path>
              </a:pathLst>
            </a:custGeom>
            <a:solidFill>
              <a:srgbClr val="AFE3F6"/>
            </a:solidFill>
          </p:spPr>
        </p:sp>
        <p:sp>
          <p:nvSpPr>
            <p:cNvPr id="4" name="Freeform 4"/>
            <p:cNvSpPr/>
            <p:nvPr/>
          </p:nvSpPr>
          <p:spPr>
            <a:xfrm>
              <a:off x="0" y="0"/>
              <a:ext cx="3839845" cy="1113028"/>
            </a:xfrm>
            <a:custGeom>
              <a:avLst/>
              <a:gdLst/>
              <a:ahLst/>
              <a:cxnLst/>
              <a:rect l="l" t="t" r="r" b="b"/>
              <a:pathLst>
                <a:path w="3839845" h="1113028">
                  <a:moveTo>
                    <a:pt x="25400" y="0"/>
                  </a:moveTo>
                  <a:lnTo>
                    <a:pt x="3814445" y="0"/>
                  </a:lnTo>
                  <a:cubicBezTo>
                    <a:pt x="3828415" y="0"/>
                    <a:pt x="3839845" y="11430"/>
                    <a:pt x="3839845" y="25400"/>
                  </a:cubicBezTo>
                  <a:lnTo>
                    <a:pt x="3839845" y="1087628"/>
                  </a:lnTo>
                  <a:cubicBezTo>
                    <a:pt x="3839845" y="1101598"/>
                    <a:pt x="3828415" y="1113028"/>
                    <a:pt x="3814445" y="1113028"/>
                  </a:cubicBezTo>
                  <a:lnTo>
                    <a:pt x="25400" y="1113028"/>
                  </a:lnTo>
                  <a:cubicBezTo>
                    <a:pt x="11430" y="1113028"/>
                    <a:pt x="0" y="1101598"/>
                    <a:pt x="0" y="1087628"/>
                  </a:cubicBezTo>
                  <a:lnTo>
                    <a:pt x="0" y="25400"/>
                  </a:lnTo>
                  <a:cubicBezTo>
                    <a:pt x="0" y="11430"/>
                    <a:pt x="11430" y="0"/>
                    <a:pt x="25400" y="0"/>
                  </a:cubicBezTo>
                  <a:moveTo>
                    <a:pt x="25400" y="50800"/>
                  </a:moveTo>
                  <a:lnTo>
                    <a:pt x="25400" y="25400"/>
                  </a:lnTo>
                  <a:lnTo>
                    <a:pt x="50800" y="25400"/>
                  </a:lnTo>
                  <a:lnTo>
                    <a:pt x="50800" y="1087628"/>
                  </a:lnTo>
                  <a:lnTo>
                    <a:pt x="25400" y="1087628"/>
                  </a:lnTo>
                  <a:lnTo>
                    <a:pt x="25400" y="1062228"/>
                  </a:lnTo>
                  <a:lnTo>
                    <a:pt x="3814445" y="1062228"/>
                  </a:lnTo>
                  <a:lnTo>
                    <a:pt x="3814445" y="1087628"/>
                  </a:lnTo>
                  <a:lnTo>
                    <a:pt x="3789045" y="1087628"/>
                  </a:lnTo>
                  <a:lnTo>
                    <a:pt x="3789045" y="25400"/>
                  </a:lnTo>
                  <a:lnTo>
                    <a:pt x="3814445" y="25400"/>
                  </a:lnTo>
                  <a:lnTo>
                    <a:pt x="3814445" y="50800"/>
                  </a:lnTo>
                  <a:lnTo>
                    <a:pt x="25400" y="50800"/>
                  </a:lnTo>
                  <a:close/>
                </a:path>
              </a:pathLst>
            </a:custGeom>
            <a:solidFill>
              <a:srgbClr val="3EA9DA"/>
            </a:solidFill>
          </p:spPr>
        </p:sp>
        <p:sp>
          <p:nvSpPr>
            <p:cNvPr id="5" name="TextBox 5"/>
            <p:cNvSpPr txBox="1"/>
            <p:nvPr/>
          </p:nvSpPr>
          <p:spPr>
            <a:xfrm>
              <a:off x="0" y="-19050"/>
              <a:ext cx="3839808" cy="1132086"/>
            </a:xfrm>
            <a:prstGeom prst="rect">
              <a:avLst/>
            </a:prstGeom>
          </p:spPr>
          <p:txBody>
            <a:bodyPr lIns="50800" tIns="50800" rIns="50800" bIns="50800" rtlCol="0" anchor="ctr"/>
            <a:lstStyle/>
            <a:p>
              <a:pPr algn="ctr">
                <a:lnSpc>
                  <a:spcPts val="1980"/>
                </a:lnSpc>
              </a:pPr>
              <a:r>
                <a:rPr lang="en-US" sz="1650">
                  <a:solidFill>
                    <a:srgbClr val="2E2B21"/>
                  </a:solidFill>
                  <a:latin typeface="Arial 2 Bold"/>
                </a:rPr>
                <a:t>Do I have existing influence over this third party?</a:t>
              </a:r>
            </a:p>
          </p:txBody>
        </p:sp>
      </p:grpSp>
      <p:grpSp>
        <p:nvGrpSpPr>
          <p:cNvPr id="6" name="Group 6"/>
          <p:cNvGrpSpPr/>
          <p:nvPr/>
        </p:nvGrpSpPr>
        <p:grpSpPr>
          <a:xfrm>
            <a:off x="7355823" y="1418573"/>
            <a:ext cx="867630" cy="341988"/>
            <a:chOff x="0" y="0"/>
            <a:chExt cx="1156840" cy="455984"/>
          </a:xfrm>
        </p:grpSpPr>
        <p:sp>
          <p:nvSpPr>
            <p:cNvPr id="7" name="Freeform 7"/>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8" name="Freeform 8"/>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9" name="TextBox 9"/>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10" name="Group 10"/>
          <p:cNvGrpSpPr/>
          <p:nvPr/>
        </p:nvGrpSpPr>
        <p:grpSpPr>
          <a:xfrm>
            <a:off x="7355823" y="3062576"/>
            <a:ext cx="867630" cy="341988"/>
            <a:chOff x="0" y="0"/>
            <a:chExt cx="1156840" cy="455984"/>
          </a:xfrm>
        </p:grpSpPr>
        <p:sp>
          <p:nvSpPr>
            <p:cNvPr id="11" name="Freeform 11"/>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12" name="Freeform 12"/>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13" name="TextBox 13"/>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14" name="Group 14"/>
          <p:cNvGrpSpPr/>
          <p:nvPr/>
        </p:nvGrpSpPr>
        <p:grpSpPr>
          <a:xfrm>
            <a:off x="11087493" y="3781737"/>
            <a:ext cx="867630" cy="341988"/>
            <a:chOff x="0" y="0"/>
            <a:chExt cx="1156840" cy="455984"/>
          </a:xfrm>
        </p:grpSpPr>
        <p:sp>
          <p:nvSpPr>
            <p:cNvPr id="15" name="Freeform 15"/>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16" name="Freeform 16"/>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17" name="TextBox 17"/>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18" name="Group 18"/>
          <p:cNvGrpSpPr/>
          <p:nvPr/>
        </p:nvGrpSpPr>
        <p:grpSpPr>
          <a:xfrm>
            <a:off x="11187735" y="7266240"/>
            <a:ext cx="867630" cy="341988"/>
            <a:chOff x="0" y="0"/>
            <a:chExt cx="1156840" cy="455984"/>
          </a:xfrm>
        </p:grpSpPr>
        <p:sp>
          <p:nvSpPr>
            <p:cNvPr id="19" name="Freeform 19"/>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0" name="Freeform 20"/>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1" name="TextBox 21"/>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22" name="Group 22"/>
          <p:cNvGrpSpPr/>
          <p:nvPr/>
        </p:nvGrpSpPr>
        <p:grpSpPr>
          <a:xfrm>
            <a:off x="13846506" y="7298248"/>
            <a:ext cx="867630" cy="341988"/>
            <a:chOff x="0" y="0"/>
            <a:chExt cx="1156840" cy="455984"/>
          </a:xfrm>
        </p:grpSpPr>
        <p:sp>
          <p:nvSpPr>
            <p:cNvPr id="23" name="Freeform 23"/>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4" name="Freeform 24"/>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5" name="TextBox 25"/>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26" name="Group 26"/>
          <p:cNvGrpSpPr/>
          <p:nvPr/>
        </p:nvGrpSpPr>
        <p:grpSpPr>
          <a:xfrm>
            <a:off x="13719172" y="3811454"/>
            <a:ext cx="867630" cy="341988"/>
            <a:chOff x="0" y="0"/>
            <a:chExt cx="1156840" cy="455984"/>
          </a:xfrm>
        </p:grpSpPr>
        <p:sp>
          <p:nvSpPr>
            <p:cNvPr id="27" name="Freeform 27"/>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8" name="Freeform 28"/>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9" name="TextBox 29"/>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30" name="Group 30"/>
          <p:cNvGrpSpPr/>
          <p:nvPr/>
        </p:nvGrpSpPr>
        <p:grpSpPr>
          <a:xfrm>
            <a:off x="8803507" y="1418573"/>
            <a:ext cx="563744" cy="341988"/>
            <a:chOff x="0" y="0"/>
            <a:chExt cx="751658" cy="455984"/>
          </a:xfrm>
        </p:grpSpPr>
        <p:sp>
          <p:nvSpPr>
            <p:cNvPr id="31" name="Freeform 31"/>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32" name="Freeform 32"/>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33" name="TextBox 33"/>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34" name="Group 34"/>
          <p:cNvGrpSpPr/>
          <p:nvPr/>
        </p:nvGrpSpPr>
        <p:grpSpPr>
          <a:xfrm>
            <a:off x="8803507" y="3062576"/>
            <a:ext cx="563744" cy="341988"/>
            <a:chOff x="0" y="0"/>
            <a:chExt cx="751658" cy="455984"/>
          </a:xfrm>
        </p:grpSpPr>
        <p:sp>
          <p:nvSpPr>
            <p:cNvPr id="35" name="Freeform 35"/>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36" name="Freeform 36"/>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37" name="TextBox 37"/>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38" name="Group 38"/>
          <p:cNvGrpSpPr/>
          <p:nvPr/>
        </p:nvGrpSpPr>
        <p:grpSpPr>
          <a:xfrm>
            <a:off x="8803507" y="4681044"/>
            <a:ext cx="563744" cy="341988"/>
            <a:chOff x="0" y="0"/>
            <a:chExt cx="751658" cy="455984"/>
          </a:xfrm>
        </p:grpSpPr>
        <p:sp>
          <p:nvSpPr>
            <p:cNvPr id="39" name="Freeform 39"/>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40" name="Freeform 40"/>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41" name="TextBox 41"/>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42" name="Group 42"/>
          <p:cNvGrpSpPr/>
          <p:nvPr/>
        </p:nvGrpSpPr>
        <p:grpSpPr>
          <a:xfrm>
            <a:off x="8822556" y="6278673"/>
            <a:ext cx="563744" cy="341988"/>
            <a:chOff x="0" y="0"/>
            <a:chExt cx="751658" cy="455984"/>
          </a:xfrm>
        </p:grpSpPr>
        <p:sp>
          <p:nvSpPr>
            <p:cNvPr id="43" name="Freeform 43"/>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44" name="Freeform 44"/>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45" name="TextBox 45"/>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46" name="Group 46"/>
          <p:cNvGrpSpPr/>
          <p:nvPr/>
        </p:nvGrpSpPr>
        <p:grpSpPr>
          <a:xfrm>
            <a:off x="8862128" y="8141594"/>
            <a:ext cx="563744" cy="341988"/>
            <a:chOff x="0" y="0"/>
            <a:chExt cx="751658" cy="455984"/>
          </a:xfrm>
        </p:grpSpPr>
        <p:sp>
          <p:nvSpPr>
            <p:cNvPr id="47" name="Freeform 47"/>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48" name="Freeform 48"/>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49" name="TextBox 49"/>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50" name="Group 50"/>
          <p:cNvGrpSpPr/>
          <p:nvPr/>
        </p:nvGrpSpPr>
        <p:grpSpPr>
          <a:xfrm>
            <a:off x="14818510" y="7288723"/>
            <a:ext cx="563744" cy="341988"/>
            <a:chOff x="0" y="0"/>
            <a:chExt cx="751658" cy="455984"/>
          </a:xfrm>
        </p:grpSpPr>
        <p:sp>
          <p:nvSpPr>
            <p:cNvPr id="51" name="Freeform 51"/>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52" name="Freeform 52"/>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53" name="TextBox 53"/>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54" name="Group 54"/>
          <p:cNvGrpSpPr/>
          <p:nvPr/>
        </p:nvGrpSpPr>
        <p:grpSpPr>
          <a:xfrm>
            <a:off x="14723014" y="3811454"/>
            <a:ext cx="563744" cy="341988"/>
            <a:chOff x="0" y="0"/>
            <a:chExt cx="751658" cy="455984"/>
          </a:xfrm>
        </p:grpSpPr>
        <p:sp>
          <p:nvSpPr>
            <p:cNvPr id="55" name="Freeform 55"/>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56" name="Freeform 56"/>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57" name="TextBox 57"/>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58" name="Group 58"/>
          <p:cNvGrpSpPr/>
          <p:nvPr/>
        </p:nvGrpSpPr>
        <p:grpSpPr>
          <a:xfrm>
            <a:off x="12850628" y="1350805"/>
            <a:ext cx="563744" cy="341988"/>
            <a:chOff x="0" y="0"/>
            <a:chExt cx="751658" cy="455984"/>
          </a:xfrm>
        </p:grpSpPr>
        <p:sp>
          <p:nvSpPr>
            <p:cNvPr id="59" name="Freeform 59"/>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60" name="Freeform 60"/>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61" name="TextBox 61"/>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grpSp>
        <p:nvGrpSpPr>
          <p:cNvPr id="62" name="Group 62"/>
          <p:cNvGrpSpPr/>
          <p:nvPr/>
        </p:nvGrpSpPr>
        <p:grpSpPr>
          <a:xfrm>
            <a:off x="6977746" y="1977070"/>
            <a:ext cx="2756661" cy="834777"/>
            <a:chOff x="0" y="0"/>
            <a:chExt cx="3675548" cy="1113036"/>
          </a:xfrm>
        </p:grpSpPr>
        <p:sp>
          <p:nvSpPr>
            <p:cNvPr id="63" name="Freeform 63"/>
            <p:cNvSpPr/>
            <p:nvPr/>
          </p:nvSpPr>
          <p:spPr>
            <a:xfrm>
              <a:off x="25400" y="25400"/>
              <a:ext cx="3624707" cy="1062228"/>
            </a:xfrm>
            <a:custGeom>
              <a:avLst/>
              <a:gdLst/>
              <a:ahLst/>
              <a:cxnLst/>
              <a:rect l="l" t="t" r="r" b="b"/>
              <a:pathLst>
                <a:path w="3624707" h="1062228">
                  <a:moveTo>
                    <a:pt x="0" y="0"/>
                  </a:moveTo>
                  <a:lnTo>
                    <a:pt x="3624707" y="0"/>
                  </a:lnTo>
                  <a:lnTo>
                    <a:pt x="3624707" y="1062228"/>
                  </a:lnTo>
                  <a:lnTo>
                    <a:pt x="0" y="1062228"/>
                  </a:lnTo>
                  <a:close/>
                </a:path>
              </a:pathLst>
            </a:custGeom>
            <a:solidFill>
              <a:srgbClr val="FFFFFF"/>
            </a:solidFill>
          </p:spPr>
        </p:sp>
        <p:sp>
          <p:nvSpPr>
            <p:cNvPr id="64" name="Freeform 64"/>
            <p:cNvSpPr/>
            <p:nvPr/>
          </p:nvSpPr>
          <p:spPr>
            <a:xfrm>
              <a:off x="0" y="0"/>
              <a:ext cx="3675507" cy="1113028"/>
            </a:xfrm>
            <a:custGeom>
              <a:avLst/>
              <a:gdLst/>
              <a:ahLst/>
              <a:cxnLst/>
              <a:rect l="l" t="t" r="r" b="b"/>
              <a:pathLst>
                <a:path w="3675507" h="1113028">
                  <a:moveTo>
                    <a:pt x="25400" y="0"/>
                  </a:moveTo>
                  <a:lnTo>
                    <a:pt x="3650107" y="0"/>
                  </a:lnTo>
                  <a:cubicBezTo>
                    <a:pt x="3664077" y="0"/>
                    <a:pt x="3675507" y="11430"/>
                    <a:pt x="3675507" y="25400"/>
                  </a:cubicBezTo>
                  <a:lnTo>
                    <a:pt x="3675507" y="1087628"/>
                  </a:lnTo>
                  <a:cubicBezTo>
                    <a:pt x="3675507" y="1101598"/>
                    <a:pt x="3664077" y="1113028"/>
                    <a:pt x="3650107" y="1113028"/>
                  </a:cubicBezTo>
                  <a:lnTo>
                    <a:pt x="25400" y="1113028"/>
                  </a:lnTo>
                  <a:cubicBezTo>
                    <a:pt x="11430" y="1113028"/>
                    <a:pt x="0" y="1101598"/>
                    <a:pt x="0" y="1087628"/>
                  </a:cubicBezTo>
                  <a:lnTo>
                    <a:pt x="0" y="25400"/>
                  </a:lnTo>
                  <a:cubicBezTo>
                    <a:pt x="0" y="11430"/>
                    <a:pt x="11430" y="0"/>
                    <a:pt x="25400" y="0"/>
                  </a:cubicBezTo>
                  <a:moveTo>
                    <a:pt x="25400" y="50800"/>
                  </a:moveTo>
                  <a:lnTo>
                    <a:pt x="25400" y="25400"/>
                  </a:lnTo>
                  <a:lnTo>
                    <a:pt x="50800" y="25400"/>
                  </a:lnTo>
                  <a:lnTo>
                    <a:pt x="50800" y="1087628"/>
                  </a:lnTo>
                  <a:lnTo>
                    <a:pt x="25400" y="1087628"/>
                  </a:lnTo>
                  <a:lnTo>
                    <a:pt x="25400" y="1062228"/>
                  </a:lnTo>
                  <a:lnTo>
                    <a:pt x="3650107" y="1062228"/>
                  </a:lnTo>
                  <a:lnTo>
                    <a:pt x="3650107" y="1087628"/>
                  </a:lnTo>
                  <a:lnTo>
                    <a:pt x="3624707" y="1087628"/>
                  </a:lnTo>
                  <a:lnTo>
                    <a:pt x="3624707" y="25400"/>
                  </a:lnTo>
                  <a:lnTo>
                    <a:pt x="3650107" y="25400"/>
                  </a:lnTo>
                  <a:lnTo>
                    <a:pt x="3650107" y="50800"/>
                  </a:lnTo>
                  <a:lnTo>
                    <a:pt x="25400" y="50800"/>
                  </a:lnTo>
                  <a:close/>
                </a:path>
              </a:pathLst>
            </a:custGeom>
            <a:solidFill>
              <a:srgbClr val="00A7E2"/>
            </a:solidFill>
          </p:spPr>
        </p:sp>
        <p:sp>
          <p:nvSpPr>
            <p:cNvPr id="65" name="TextBox 65"/>
            <p:cNvSpPr txBox="1"/>
            <p:nvPr/>
          </p:nvSpPr>
          <p:spPr>
            <a:xfrm>
              <a:off x="0" y="-19050"/>
              <a:ext cx="3675548" cy="1132086"/>
            </a:xfrm>
            <a:prstGeom prst="rect">
              <a:avLst/>
            </a:prstGeom>
          </p:spPr>
          <p:txBody>
            <a:bodyPr lIns="50800" tIns="50800" rIns="50800" bIns="50800" rtlCol="0" anchor="ctr"/>
            <a:lstStyle/>
            <a:p>
              <a:pPr algn="ctr">
                <a:lnSpc>
                  <a:spcPts val="1980"/>
                </a:lnSpc>
              </a:pPr>
              <a:r>
                <a:rPr lang="en-US" sz="1650">
                  <a:solidFill>
                    <a:srgbClr val="2E2B21"/>
                  </a:solidFill>
                  <a:latin typeface="Arial 2 Bold"/>
                </a:rPr>
                <a:t>Can I increase my influence through my own actions?</a:t>
              </a:r>
            </a:p>
          </p:txBody>
        </p:sp>
      </p:grpSp>
      <p:grpSp>
        <p:nvGrpSpPr>
          <p:cNvPr id="66" name="Group 66"/>
          <p:cNvGrpSpPr/>
          <p:nvPr/>
        </p:nvGrpSpPr>
        <p:grpSpPr>
          <a:xfrm>
            <a:off x="10328722" y="1024342"/>
            <a:ext cx="2214591" cy="895480"/>
            <a:chOff x="0" y="0"/>
            <a:chExt cx="2952788" cy="1193974"/>
          </a:xfrm>
        </p:grpSpPr>
        <p:sp>
          <p:nvSpPr>
            <p:cNvPr id="67" name="Freeform 67"/>
            <p:cNvSpPr/>
            <p:nvPr/>
          </p:nvSpPr>
          <p:spPr>
            <a:xfrm>
              <a:off x="25400" y="27247"/>
              <a:ext cx="2901950" cy="1139471"/>
            </a:xfrm>
            <a:custGeom>
              <a:avLst/>
              <a:gdLst/>
              <a:ahLst/>
              <a:cxnLst/>
              <a:rect l="l" t="t" r="r" b="b"/>
              <a:pathLst>
                <a:path w="2901950" h="1139471">
                  <a:moveTo>
                    <a:pt x="0" y="0"/>
                  </a:moveTo>
                  <a:lnTo>
                    <a:pt x="2901950" y="0"/>
                  </a:lnTo>
                  <a:lnTo>
                    <a:pt x="2901950" y="1139471"/>
                  </a:lnTo>
                  <a:lnTo>
                    <a:pt x="0" y="1139471"/>
                  </a:lnTo>
                  <a:close/>
                </a:path>
              </a:pathLst>
            </a:custGeom>
            <a:solidFill>
              <a:srgbClr val="FFFFFF"/>
            </a:solidFill>
          </p:spPr>
        </p:sp>
        <p:sp>
          <p:nvSpPr>
            <p:cNvPr id="68" name="Freeform 68"/>
            <p:cNvSpPr/>
            <p:nvPr/>
          </p:nvSpPr>
          <p:spPr>
            <a:xfrm>
              <a:off x="0" y="0"/>
              <a:ext cx="2952750" cy="1193965"/>
            </a:xfrm>
            <a:custGeom>
              <a:avLst/>
              <a:gdLst/>
              <a:ahLst/>
              <a:cxnLst/>
              <a:rect l="l" t="t" r="r" b="b"/>
              <a:pathLst>
                <a:path w="2952750" h="1193965">
                  <a:moveTo>
                    <a:pt x="25400" y="0"/>
                  </a:moveTo>
                  <a:lnTo>
                    <a:pt x="2927350" y="0"/>
                  </a:lnTo>
                  <a:cubicBezTo>
                    <a:pt x="2941320" y="0"/>
                    <a:pt x="2952750" y="12261"/>
                    <a:pt x="2952750" y="27247"/>
                  </a:cubicBezTo>
                  <a:lnTo>
                    <a:pt x="2952750" y="1166718"/>
                  </a:lnTo>
                  <a:cubicBezTo>
                    <a:pt x="2952750" y="1181704"/>
                    <a:pt x="2941320" y="1193965"/>
                    <a:pt x="2927350" y="1193965"/>
                  </a:cubicBezTo>
                  <a:lnTo>
                    <a:pt x="25400" y="1193965"/>
                  </a:lnTo>
                  <a:cubicBezTo>
                    <a:pt x="11430" y="1193965"/>
                    <a:pt x="0" y="1181704"/>
                    <a:pt x="0" y="1166718"/>
                  </a:cubicBezTo>
                  <a:lnTo>
                    <a:pt x="0" y="27247"/>
                  </a:lnTo>
                  <a:cubicBezTo>
                    <a:pt x="0" y="12261"/>
                    <a:pt x="11430" y="0"/>
                    <a:pt x="25400" y="0"/>
                  </a:cubicBezTo>
                  <a:moveTo>
                    <a:pt x="25400" y="54494"/>
                  </a:moveTo>
                  <a:lnTo>
                    <a:pt x="25400" y="27247"/>
                  </a:lnTo>
                  <a:lnTo>
                    <a:pt x="50800" y="27247"/>
                  </a:lnTo>
                  <a:lnTo>
                    <a:pt x="50800" y="1166718"/>
                  </a:lnTo>
                  <a:lnTo>
                    <a:pt x="25400" y="1166718"/>
                  </a:lnTo>
                  <a:lnTo>
                    <a:pt x="25400" y="1139471"/>
                  </a:lnTo>
                  <a:lnTo>
                    <a:pt x="2927350" y="1139471"/>
                  </a:lnTo>
                  <a:lnTo>
                    <a:pt x="2927350" y="1166718"/>
                  </a:lnTo>
                  <a:lnTo>
                    <a:pt x="2901950" y="1166718"/>
                  </a:lnTo>
                  <a:lnTo>
                    <a:pt x="2901950" y="27247"/>
                  </a:lnTo>
                  <a:lnTo>
                    <a:pt x="2927350" y="27247"/>
                  </a:lnTo>
                  <a:lnTo>
                    <a:pt x="2927350" y="54494"/>
                  </a:lnTo>
                  <a:lnTo>
                    <a:pt x="25400" y="54494"/>
                  </a:lnTo>
                  <a:close/>
                </a:path>
              </a:pathLst>
            </a:custGeom>
            <a:solidFill>
              <a:srgbClr val="00A7E2"/>
            </a:solidFill>
          </p:spPr>
        </p:sp>
        <p:sp>
          <p:nvSpPr>
            <p:cNvPr id="69" name="TextBox 69"/>
            <p:cNvSpPr txBox="1"/>
            <p:nvPr/>
          </p:nvSpPr>
          <p:spPr>
            <a:xfrm>
              <a:off x="0" y="-19050"/>
              <a:ext cx="2952788" cy="1213024"/>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I use this influence to mitigate the risk?</a:t>
              </a:r>
            </a:p>
          </p:txBody>
        </p:sp>
      </p:grpSp>
      <p:grpSp>
        <p:nvGrpSpPr>
          <p:cNvPr id="70" name="Group 70"/>
          <p:cNvGrpSpPr/>
          <p:nvPr/>
        </p:nvGrpSpPr>
        <p:grpSpPr>
          <a:xfrm>
            <a:off x="13745437" y="1110533"/>
            <a:ext cx="1443941" cy="771006"/>
            <a:chOff x="0" y="0"/>
            <a:chExt cx="1925254" cy="1028008"/>
          </a:xfrm>
        </p:grpSpPr>
        <p:sp>
          <p:nvSpPr>
            <p:cNvPr id="71" name="Freeform 71"/>
            <p:cNvSpPr/>
            <p:nvPr/>
          </p:nvSpPr>
          <p:spPr>
            <a:xfrm>
              <a:off x="25400" y="25400"/>
              <a:ext cx="1874520" cy="977265"/>
            </a:xfrm>
            <a:custGeom>
              <a:avLst/>
              <a:gdLst/>
              <a:ahLst/>
              <a:cxnLst/>
              <a:rect l="l" t="t" r="r" b="b"/>
              <a:pathLst>
                <a:path w="1874520" h="977265">
                  <a:moveTo>
                    <a:pt x="0" y="162814"/>
                  </a:moveTo>
                  <a:cubicBezTo>
                    <a:pt x="0" y="72898"/>
                    <a:pt x="74676" y="0"/>
                    <a:pt x="166878" y="0"/>
                  </a:cubicBezTo>
                  <a:lnTo>
                    <a:pt x="1707642" y="0"/>
                  </a:lnTo>
                  <a:cubicBezTo>
                    <a:pt x="1799717" y="0"/>
                    <a:pt x="1874520" y="72898"/>
                    <a:pt x="1874520" y="162814"/>
                  </a:cubicBezTo>
                  <a:lnTo>
                    <a:pt x="1874520" y="814324"/>
                  </a:lnTo>
                  <a:cubicBezTo>
                    <a:pt x="1874520" y="904240"/>
                    <a:pt x="1799844" y="977138"/>
                    <a:pt x="1707642" y="977138"/>
                  </a:cubicBezTo>
                  <a:lnTo>
                    <a:pt x="166878" y="977138"/>
                  </a:lnTo>
                  <a:cubicBezTo>
                    <a:pt x="74676" y="977265"/>
                    <a:pt x="0" y="904240"/>
                    <a:pt x="0" y="814324"/>
                  </a:cubicBezTo>
                  <a:close/>
                </a:path>
              </a:pathLst>
            </a:custGeom>
            <a:solidFill>
              <a:srgbClr val="FFFFFF"/>
            </a:solidFill>
          </p:spPr>
        </p:sp>
        <p:sp>
          <p:nvSpPr>
            <p:cNvPr id="72" name="Freeform 72"/>
            <p:cNvSpPr/>
            <p:nvPr/>
          </p:nvSpPr>
          <p:spPr>
            <a:xfrm>
              <a:off x="0" y="0"/>
              <a:ext cx="1925320" cy="1028065"/>
            </a:xfrm>
            <a:custGeom>
              <a:avLst/>
              <a:gdLst/>
              <a:ahLst/>
              <a:cxnLst/>
              <a:rect l="l" t="t" r="r" b="b"/>
              <a:pathLst>
                <a:path w="1925320" h="1028065">
                  <a:moveTo>
                    <a:pt x="0" y="188214"/>
                  </a:moveTo>
                  <a:cubicBezTo>
                    <a:pt x="0" y="83693"/>
                    <a:pt x="86614" y="0"/>
                    <a:pt x="192278" y="0"/>
                  </a:cubicBezTo>
                  <a:lnTo>
                    <a:pt x="1733042" y="0"/>
                  </a:lnTo>
                  <a:lnTo>
                    <a:pt x="1733042" y="25400"/>
                  </a:lnTo>
                  <a:lnTo>
                    <a:pt x="1733042" y="0"/>
                  </a:lnTo>
                  <a:cubicBezTo>
                    <a:pt x="1838579" y="0"/>
                    <a:pt x="1925320" y="83693"/>
                    <a:pt x="1925320" y="188214"/>
                  </a:cubicBezTo>
                  <a:lnTo>
                    <a:pt x="1899920" y="188214"/>
                  </a:lnTo>
                  <a:lnTo>
                    <a:pt x="1925320" y="188214"/>
                  </a:lnTo>
                  <a:lnTo>
                    <a:pt x="1925320" y="839724"/>
                  </a:lnTo>
                  <a:lnTo>
                    <a:pt x="1899920" y="839724"/>
                  </a:lnTo>
                  <a:lnTo>
                    <a:pt x="1925320" y="839724"/>
                  </a:lnTo>
                  <a:cubicBezTo>
                    <a:pt x="1925320" y="944245"/>
                    <a:pt x="1838706" y="1027938"/>
                    <a:pt x="1733042" y="1027938"/>
                  </a:cubicBezTo>
                  <a:lnTo>
                    <a:pt x="1733042" y="1002538"/>
                  </a:lnTo>
                  <a:lnTo>
                    <a:pt x="1733042" y="1027938"/>
                  </a:lnTo>
                  <a:lnTo>
                    <a:pt x="192278" y="1027938"/>
                  </a:lnTo>
                  <a:lnTo>
                    <a:pt x="192278" y="1002538"/>
                  </a:lnTo>
                  <a:lnTo>
                    <a:pt x="192278" y="1027938"/>
                  </a:lnTo>
                  <a:cubicBezTo>
                    <a:pt x="86614" y="1028065"/>
                    <a:pt x="0" y="944245"/>
                    <a:pt x="0" y="839724"/>
                  </a:cubicBezTo>
                  <a:lnTo>
                    <a:pt x="0" y="188214"/>
                  </a:lnTo>
                  <a:lnTo>
                    <a:pt x="25400" y="188214"/>
                  </a:lnTo>
                  <a:lnTo>
                    <a:pt x="0" y="188214"/>
                  </a:lnTo>
                  <a:moveTo>
                    <a:pt x="50800" y="188214"/>
                  </a:moveTo>
                  <a:lnTo>
                    <a:pt x="50800" y="839724"/>
                  </a:lnTo>
                  <a:lnTo>
                    <a:pt x="25400" y="839724"/>
                  </a:lnTo>
                  <a:lnTo>
                    <a:pt x="50800" y="839724"/>
                  </a:lnTo>
                  <a:cubicBezTo>
                    <a:pt x="50800" y="915035"/>
                    <a:pt x="113538" y="977138"/>
                    <a:pt x="192278" y="977138"/>
                  </a:cubicBezTo>
                  <a:lnTo>
                    <a:pt x="1733042" y="977138"/>
                  </a:lnTo>
                  <a:cubicBezTo>
                    <a:pt x="1811782" y="977138"/>
                    <a:pt x="1874520" y="915035"/>
                    <a:pt x="1874520" y="839724"/>
                  </a:cubicBezTo>
                  <a:lnTo>
                    <a:pt x="1874520" y="188214"/>
                  </a:lnTo>
                  <a:cubicBezTo>
                    <a:pt x="1874393" y="112903"/>
                    <a:pt x="1811655" y="50800"/>
                    <a:pt x="1733042" y="50800"/>
                  </a:cubicBezTo>
                  <a:lnTo>
                    <a:pt x="192278" y="50800"/>
                  </a:lnTo>
                  <a:lnTo>
                    <a:pt x="192278" y="25400"/>
                  </a:lnTo>
                  <a:lnTo>
                    <a:pt x="192278" y="50800"/>
                  </a:lnTo>
                  <a:cubicBezTo>
                    <a:pt x="113538" y="50800"/>
                    <a:pt x="50800" y="112903"/>
                    <a:pt x="50800" y="188214"/>
                  </a:cubicBezTo>
                  <a:close/>
                </a:path>
              </a:pathLst>
            </a:custGeom>
            <a:solidFill>
              <a:srgbClr val="00A7E2"/>
            </a:solidFill>
          </p:spPr>
        </p:sp>
        <p:sp>
          <p:nvSpPr>
            <p:cNvPr id="73" name="TextBox 73"/>
            <p:cNvSpPr txBox="1"/>
            <p:nvPr/>
          </p:nvSpPr>
          <p:spPr>
            <a:xfrm>
              <a:off x="0" y="-19050"/>
              <a:ext cx="1925254" cy="1047058"/>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Is this sufficient?</a:t>
              </a:r>
            </a:p>
          </p:txBody>
        </p:sp>
      </p:grpSp>
      <p:grpSp>
        <p:nvGrpSpPr>
          <p:cNvPr id="74" name="Group 74"/>
          <p:cNvGrpSpPr/>
          <p:nvPr/>
        </p:nvGrpSpPr>
        <p:grpSpPr>
          <a:xfrm>
            <a:off x="7035239" y="3595064"/>
            <a:ext cx="2671186" cy="828856"/>
            <a:chOff x="0" y="0"/>
            <a:chExt cx="3561582" cy="1105142"/>
          </a:xfrm>
        </p:grpSpPr>
        <p:sp>
          <p:nvSpPr>
            <p:cNvPr id="75" name="Freeform 75"/>
            <p:cNvSpPr/>
            <p:nvPr/>
          </p:nvSpPr>
          <p:spPr>
            <a:xfrm>
              <a:off x="25400" y="25400"/>
              <a:ext cx="3510788" cy="1054354"/>
            </a:xfrm>
            <a:custGeom>
              <a:avLst/>
              <a:gdLst/>
              <a:ahLst/>
              <a:cxnLst/>
              <a:rect l="l" t="t" r="r" b="b"/>
              <a:pathLst>
                <a:path w="3510788" h="1054354">
                  <a:moveTo>
                    <a:pt x="0" y="0"/>
                  </a:moveTo>
                  <a:lnTo>
                    <a:pt x="3510788" y="0"/>
                  </a:lnTo>
                  <a:lnTo>
                    <a:pt x="3510788" y="1054354"/>
                  </a:lnTo>
                  <a:lnTo>
                    <a:pt x="0" y="1054354"/>
                  </a:lnTo>
                  <a:close/>
                </a:path>
              </a:pathLst>
            </a:custGeom>
            <a:solidFill>
              <a:srgbClr val="FFFFFF"/>
            </a:solidFill>
          </p:spPr>
        </p:sp>
        <p:sp>
          <p:nvSpPr>
            <p:cNvPr id="76" name="Freeform 76"/>
            <p:cNvSpPr/>
            <p:nvPr/>
          </p:nvSpPr>
          <p:spPr>
            <a:xfrm>
              <a:off x="0" y="0"/>
              <a:ext cx="3561588" cy="1105154"/>
            </a:xfrm>
            <a:custGeom>
              <a:avLst/>
              <a:gdLst/>
              <a:ahLst/>
              <a:cxnLst/>
              <a:rect l="l" t="t" r="r" b="b"/>
              <a:pathLst>
                <a:path w="3561588" h="1105154">
                  <a:moveTo>
                    <a:pt x="25400" y="0"/>
                  </a:moveTo>
                  <a:lnTo>
                    <a:pt x="3536188" y="0"/>
                  </a:lnTo>
                  <a:cubicBezTo>
                    <a:pt x="3550158" y="0"/>
                    <a:pt x="3561588" y="11430"/>
                    <a:pt x="3561588" y="25400"/>
                  </a:cubicBezTo>
                  <a:lnTo>
                    <a:pt x="3561588" y="1079754"/>
                  </a:lnTo>
                  <a:cubicBezTo>
                    <a:pt x="3561588" y="1093724"/>
                    <a:pt x="3550158" y="1105154"/>
                    <a:pt x="3536188" y="1105154"/>
                  </a:cubicBezTo>
                  <a:lnTo>
                    <a:pt x="25400" y="1105154"/>
                  </a:lnTo>
                  <a:cubicBezTo>
                    <a:pt x="11430" y="1105154"/>
                    <a:pt x="0" y="1093724"/>
                    <a:pt x="0" y="1079754"/>
                  </a:cubicBezTo>
                  <a:lnTo>
                    <a:pt x="0" y="25400"/>
                  </a:lnTo>
                  <a:cubicBezTo>
                    <a:pt x="0" y="11430"/>
                    <a:pt x="11430" y="0"/>
                    <a:pt x="25400" y="0"/>
                  </a:cubicBezTo>
                  <a:moveTo>
                    <a:pt x="25400" y="50800"/>
                  </a:moveTo>
                  <a:lnTo>
                    <a:pt x="25400" y="25400"/>
                  </a:lnTo>
                  <a:lnTo>
                    <a:pt x="50800" y="25400"/>
                  </a:lnTo>
                  <a:lnTo>
                    <a:pt x="50800" y="1079754"/>
                  </a:lnTo>
                  <a:lnTo>
                    <a:pt x="25400" y="1079754"/>
                  </a:lnTo>
                  <a:lnTo>
                    <a:pt x="25400" y="1054354"/>
                  </a:lnTo>
                  <a:lnTo>
                    <a:pt x="3536188" y="1054354"/>
                  </a:lnTo>
                  <a:lnTo>
                    <a:pt x="3536188" y="1079754"/>
                  </a:lnTo>
                  <a:lnTo>
                    <a:pt x="3510788" y="1079754"/>
                  </a:lnTo>
                  <a:lnTo>
                    <a:pt x="3510788" y="25400"/>
                  </a:lnTo>
                  <a:lnTo>
                    <a:pt x="3536188" y="25400"/>
                  </a:lnTo>
                  <a:lnTo>
                    <a:pt x="3536188" y="50800"/>
                  </a:lnTo>
                  <a:lnTo>
                    <a:pt x="25400" y="50800"/>
                  </a:lnTo>
                  <a:close/>
                </a:path>
              </a:pathLst>
            </a:custGeom>
            <a:solidFill>
              <a:srgbClr val="00A7E2"/>
            </a:solidFill>
          </p:spPr>
        </p:sp>
        <p:sp>
          <p:nvSpPr>
            <p:cNvPr id="77" name="TextBox 77"/>
            <p:cNvSpPr txBox="1"/>
            <p:nvPr/>
          </p:nvSpPr>
          <p:spPr>
            <a:xfrm>
              <a:off x="0" y="-19050"/>
              <a:ext cx="3561582" cy="1124192"/>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I increase my influence through another entity?</a:t>
              </a:r>
            </a:p>
          </p:txBody>
        </p:sp>
      </p:grpSp>
      <p:grpSp>
        <p:nvGrpSpPr>
          <p:cNvPr id="78" name="Group 78"/>
          <p:cNvGrpSpPr/>
          <p:nvPr/>
        </p:nvGrpSpPr>
        <p:grpSpPr>
          <a:xfrm>
            <a:off x="7052269" y="5195890"/>
            <a:ext cx="2671186" cy="895480"/>
            <a:chOff x="0" y="0"/>
            <a:chExt cx="3561582" cy="1193974"/>
          </a:xfrm>
        </p:grpSpPr>
        <p:sp>
          <p:nvSpPr>
            <p:cNvPr id="79" name="Freeform 79"/>
            <p:cNvSpPr/>
            <p:nvPr/>
          </p:nvSpPr>
          <p:spPr>
            <a:xfrm>
              <a:off x="25400" y="27442"/>
              <a:ext cx="3510788" cy="1139103"/>
            </a:xfrm>
            <a:custGeom>
              <a:avLst/>
              <a:gdLst/>
              <a:ahLst/>
              <a:cxnLst/>
              <a:rect l="l" t="t" r="r" b="b"/>
              <a:pathLst>
                <a:path w="3510788" h="1139103">
                  <a:moveTo>
                    <a:pt x="0" y="0"/>
                  </a:moveTo>
                  <a:lnTo>
                    <a:pt x="3510788" y="0"/>
                  </a:lnTo>
                  <a:lnTo>
                    <a:pt x="3510788" y="1139103"/>
                  </a:lnTo>
                  <a:lnTo>
                    <a:pt x="0" y="1139103"/>
                  </a:lnTo>
                  <a:close/>
                </a:path>
              </a:pathLst>
            </a:custGeom>
            <a:solidFill>
              <a:srgbClr val="FFFFFF"/>
            </a:solidFill>
          </p:spPr>
        </p:sp>
        <p:sp>
          <p:nvSpPr>
            <p:cNvPr id="80" name="Freeform 80"/>
            <p:cNvSpPr/>
            <p:nvPr/>
          </p:nvSpPr>
          <p:spPr>
            <a:xfrm>
              <a:off x="0" y="0"/>
              <a:ext cx="3561588" cy="1193986"/>
            </a:xfrm>
            <a:custGeom>
              <a:avLst/>
              <a:gdLst/>
              <a:ahLst/>
              <a:cxnLst/>
              <a:rect l="l" t="t" r="r" b="b"/>
              <a:pathLst>
                <a:path w="3561588" h="1193986">
                  <a:moveTo>
                    <a:pt x="25400" y="0"/>
                  </a:moveTo>
                  <a:lnTo>
                    <a:pt x="3536188" y="0"/>
                  </a:lnTo>
                  <a:cubicBezTo>
                    <a:pt x="3550158" y="0"/>
                    <a:pt x="3561588" y="12349"/>
                    <a:pt x="3561588" y="27442"/>
                  </a:cubicBezTo>
                  <a:lnTo>
                    <a:pt x="3561588" y="1166545"/>
                  </a:lnTo>
                  <a:cubicBezTo>
                    <a:pt x="3561588" y="1181638"/>
                    <a:pt x="3550158" y="1193986"/>
                    <a:pt x="3536188" y="1193986"/>
                  </a:cubicBezTo>
                  <a:lnTo>
                    <a:pt x="25400" y="1193986"/>
                  </a:lnTo>
                  <a:cubicBezTo>
                    <a:pt x="11430" y="1193986"/>
                    <a:pt x="0" y="1181638"/>
                    <a:pt x="0" y="1166545"/>
                  </a:cubicBezTo>
                  <a:lnTo>
                    <a:pt x="0" y="27442"/>
                  </a:lnTo>
                  <a:cubicBezTo>
                    <a:pt x="0" y="12349"/>
                    <a:pt x="11430" y="0"/>
                    <a:pt x="25400" y="0"/>
                  </a:cubicBezTo>
                  <a:moveTo>
                    <a:pt x="25400" y="54883"/>
                  </a:moveTo>
                  <a:lnTo>
                    <a:pt x="25400" y="27442"/>
                  </a:lnTo>
                  <a:lnTo>
                    <a:pt x="50800" y="27442"/>
                  </a:lnTo>
                  <a:lnTo>
                    <a:pt x="50800" y="1166545"/>
                  </a:lnTo>
                  <a:lnTo>
                    <a:pt x="25400" y="1166545"/>
                  </a:lnTo>
                  <a:lnTo>
                    <a:pt x="25400" y="1139103"/>
                  </a:lnTo>
                  <a:lnTo>
                    <a:pt x="3536188" y="1139103"/>
                  </a:lnTo>
                  <a:lnTo>
                    <a:pt x="3536188" y="1166545"/>
                  </a:lnTo>
                  <a:lnTo>
                    <a:pt x="3510788" y="1166545"/>
                  </a:lnTo>
                  <a:lnTo>
                    <a:pt x="3510788" y="27442"/>
                  </a:lnTo>
                  <a:lnTo>
                    <a:pt x="3536188" y="27442"/>
                  </a:lnTo>
                  <a:lnTo>
                    <a:pt x="3536188" y="54883"/>
                  </a:lnTo>
                  <a:lnTo>
                    <a:pt x="25400" y="54883"/>
                  </a:lnTo>
                  <a:close/>
                </a:path>
              </a:pathLst>
            </a:custGeom>
            <a:solidFill>
              <a:srgbClr val="00A7E2"/>
            </a:solidFill>
          </p:spPr>
        </p:sp>
        <p:sp>
          <p:nvSpPr>
            <p:cNvPr id="81" name="TextBox 81"/>
            <p:cNvSpPr txBox="1"/>
            <p:nvPr/>
          </p:nvSpPr>
          <p:spPr>
            <a:xfrm>
              <a:off x="0" y="-19050"/>
              <a:ext cx="3561582" cy="1213024"/>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I increase my influence through collaborative action?</a:t>
              </a:r>
            </a:p>
          </p:txBody>
        </p:sp>
      </p:grpSp>
      <p:grpSp>
        <p:nvGrpSpPr>
          <p:cNvPr id="82" name="Group 82"/>
          <p:cNvGrpSpPr/>
          <p:nvPr/>
        </p:nvGrpSpPr>
        <p:grpSpPr>
          <a:xfrm>
            <a:off x="7020482" y="6807964"/>
            <a:ext cx="2756661" cy="895480"/>
            <a:chOff x="0" y="0"/>
            <a:chExt cx="3675548" cy="1193974"/>
          </a:xfrm>
        </p:grpSpPr>
        <p:sp>
          <p:nvSpPr>
            <p:cNvPr id="83" name="Freeform 83"/>
            <p:cNvSpPr/>
            <p:nvPr/>
          </p:nvSpPr>
          <p:spPr>
            <a:xfrm>
              <a:off x="25400" y="26612"/>
              <a:ext cx="3624707" cy="1140740"/>
            </a:xfrm>
            <a:custGeom>
              <a:avLst/>
              <a:gdLst/>
              <a:ahLst/>
              <a:cxnLst/>
              <a:rect l="l" t="t" r="r" b="b"/>
              <a:pathLst>
                <a:path w="3624707" h="1140740">
                  <a:moveTo>
                    <a:pt x="0" y="0"/>
                  </a:moveTo>
                  <a:lnTo>
                    <a:pt x="3624707" y="0"/>
                  </a:lnTo>
                  <a:lnTo>
                    <a:pt x="3624707" y="1140740"/>
                  </a:lnTo>
                  <a:lnTo>
                    <a:pt x="0" y="1140740"/>
                  </a:lnTo>
                  <a:close/>
                </a:path>
              </a:pathLst>
            </a:custGeom>
            <a:solidFill>
              <a:srgbClr val="FFFFFF"/>
            </a:solidFill>
          </p:spPr>
        </p:sp>
        <p:sp>
          <p:nvSpPr>
            <p:cNvPr id="84" name="Freeform 84"/>
            <p:cNvSpPr/>
            <p:nvPr/>
          </p:nvSpPr>
          <p:spPr>
            <a:xfrm>
              <a:off x="0" y="0"/>
              <a:ext cx="3675507" cy="1193964"/>
            </a:xfrm>
            <a:custGeom>
              <a:avLst/>
              <a:gdLst/>
              <a:ahLst/>
              <a:cxnLst/>
              <a:rect l="l" t="t" r="r" b="b"/>
              <a:pathLst>
                <a:path w="3675507" h="1193964">
                  <a:moveTo>
                    <a:pt x="25400" y="0"/>
                  </a:moveTo>
                  <a:lnTo>
                    <a:pt x="3650107" y="0"/>
                  </a:lnTo>
                  <a:cubicBezTo>
                    <a:pt x="3664077" y="0"/>
                    <a:pt x="3675507" y="11976"/>
                    <a:pt x="3675507" y="26612"/>
                  </a:cubicBezTo>
                  <a:lnTo>
                    <a:pt x="3675507" y="1167352"/>
                  </a:lnTo>
                  <a:cubicBezTo>
                    <a:pt x="3675507" y="1181989"/>
                    <a:pt x="3664077" y="1193964"/>
                    <a:pt x="3650107" y="1193964"/>
                  </a:cubicBezTo>
                  <a:lnTo>
                    <a:pt x="25400" y="1193964"/>
                  </a:lnTo>
                  <a:cubicBezTo>
                    <a:pt x="11430" y="1193964"/>
                    <a:pt x="0" y="1181989"/>
                    <a:pt x="0" y="1167352"/>
                  </a:cubicBezTo>
                  <a:lnTo>
                    <a:pt x="0" y="26612"/>
                  </a:lnTo>
                  <a:cubicBezTo>
                    <a:pt x="0" y="11976"/>
                    <a:pt x="11430" y="0"/>
                    <a:pt x="25400" y="0"/>
                  </a:cubicBezTo>
                  <a:moveTo>
                    <a:pt x="25400" y="53225"/>
                  </a:moveTo>
                  <a:lnTo>
                    <a:pt x="25400" y="26612"/>
                  </a:lnTo>
                  <a:lnTo>
                    <a:pt x="50800" y="26612"/>
                  </a:lnTo>
                  <a:lnTo>
                    <a:pt x="50800" y="1167352"/>
                  </a:lnTo>
                  <a:lnTo>
                    <a:pt x="25400" y="1167352"/>
                  </a:lnTo>
                  <a:lnTo>
                    <a:pt x="25400" y="1140739"/>
                  </a:lnTo>
                  <a:lnTo>
                    <a:pt x="3650107" y="1140739"/>
                  </a:lnTo>
                  <a:lnTo>
                    <a:pt x="3650107" y="1167352"/>
                  </a:lnTo>
                  <a:lnTo>
                    <a:pt x="3624707" y="1167352"/>
                  </a:lnTo>
                  <a:lnTo>
                    <a:pt x="3624707" y="26612"/>
                  </a:lnTo>
                  <a:lnTo>
                    <a:pt x="3650107" y="26612"/>
                  </a:lnTo>
                  <a:lnTo>
                    <a:pt x="3650107" y="53225"/>
                  </a:lnTo>
                  <a:lnTo>
                    <a:pt x="25400" y="53225"/>
                  </a:lnTo>
                  <a:close/>
                </a:path>
              </a:pathLst>
            </a:custGeom>
            <a:solidFill>
              <a:srgbClr val="00A7E2"/>
            </a:solidFill>
          </p:spPr>
        </p:sp>
        <p:sp>
          <p:nvSpPr>
            <p:cNvPr id="85" name="TextBox 85"/>
            <p:cNvSpPr txBox="1"/>
            <p:nvPr/>
          </p:nvSpPr>
          <p:spPr>
            <a:xfrm>
              <a:off x="0" y="-19050"/>
              <a:ext cx="3675548" cy="1213024"/>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I replace this third party without additional harm to human rights?</a:t>
              </a:r>
            </a:p>
          </p:txBody>
        </p:sp>
      </p:grpSp>
      <p:grpSp>
        <p:nvGrpSpPr>
          <p:cNvPr id="86" name="Group 86"/>
          <p:cNvGrpSpPr/>
          <p:nvPr/>
        </p:nvGrpSpPr>
        <p:grpSpPr>
          <a:xfrm>
            <a:off x="7052269" y="8623295"/>
            <a:ext cx="2756661" cy="895480"/>
            <a:chOff x="0" y="0"/>
            <a:chExt cx="3675548" cy="1193974"/>
          </a:xfrm>
        </p:grpSpPr>
        <p:sp>
          <p:nvSpPr>
            <p:cNvPr id="87" name="Freeform 87"/>
            <p:cNvSpPr/>
            <p:nvPr/>
          </p:nvSpPr>
          <p:spPr>
            <a:xfrm>
              <a:off x="25400" y="26612"/>
              <a:ext cx="3624707" cy="1140740"/>
            </a:xfrm>
            <a:custGeom>
              <a:avLst/>
              <a:gdLst/>
              <a:ahLst/>
              <a:cxnLst/>
              <a:rect l="l" t="t" r="r" b="b"/>
              <a:pathLst>
                <a:path w="3624707" h="1140740">
                  <a:moveTo>
                    <a:pt x="0" y="0"/>
                  </a:moveTo>
                  <a:lnTo>
                    <a:pt x="3624707" y="0"/>
                  </a:lnTo>
                  <a:lnTo>
                    <a:pt x="3624707" y="1140740"/>
                  </a:lnTo>
                  <a:lnTo>
                    <a:pt x="0" y="1140740"/>
                  </a:lnTo>
                  <a:close/>
                </a:path>
              </a:pathLst>
            </a:custGeom>
            <a:solidFill>
              <a:srgbClr val="FFFFFF"/>
            </a:solidFill>
          </p:spPr>
        </p:sp>
        <p:sp>
          <p:nvSpPr>
            <p:cNvPr id="88" name="Freeform 88"/>
            <p:cNvSpPr/>
            <p:nvPr/>
          </p:nvSpPr>
          <p:spPr>
            <a:xfrm>
              <a:off x="0" y="0"/>
              <a:ext cx="3675507" cy="1193964"/>
            </a:xfrm>
            <a:custGeom>
              <a:avLst/>
              <a:gdLst/>
              <a:ahLst/>
              <a:cxnLst/>
              <a:rect l="l" t="t" r="r" b="b"/>
              <a:pathLst>
                <a:path w="3675507" h="1193964">
                  <a:moveTo>
                    <a:pt x="25400" y="0"/>
                  </a:moveTo>
                  <a:lnTo>
                    <a:pt x="3650107" y="0"/>
                  </a:lnTo>
                  <a:cubicBezTo>
                    <a:pt x="3664077" y="0"/>
                    <a:pt x="3675507" y="11976"/>
                    <a:pt x="3675507" y="26612"/>
                  </a:cubicBezTo>
                  <a:lnTo>
                    <a:pt x="3675507" y="1167352"/>
                  </a:lnTo>
                  <a:cubicBezTo>
                    <a:pt x="3675507" y="1181989"/>
                    <a:pt x="3664077" y="1193964"/>
                    <a:pt x="3650107" y="1193964"/>
                  </a:cubicBezTo>
                  <a:lnTo>
                    <a:pt x="25400" y="1193964"/>
                  </a:lnTo>
                  <a:cubicBezTo>
                    <a:pt x="11430" y="1193964"/>
                    <a:pt x="0" y="1181989"/>
                    <a:pt x="0" y="1167352"/>
                  </a:cubicBezTo>
                  <a:lnTo>
                    <a:pt x="0" y="26612"/>
                  </a:lnTo>
                  <a:cubicBezTo>
                    <a:pt x="0" y="11976"/>
                    <a:pt x="11430" y="0"/>
                    <a:pt x="25400" y="0"/>
                  </a:cubicBezTo>
                  <a:moveTo>
                    <a:pt x="25400" y="53225"/>
                  </a:moveTo>
                  <a:lnTo>
                    <a:pt x="25400" y="26612"/>
                  </a:lnTo>
                  <a:lnTo>
                    <a:pt x="50800" y="26612"/>
                  </a:lnTo>
                  <a:lnTo>
                    <a:pt x="50800" y="1167352"/>
                  </a:lnTo>
                  <a:lnTo>
                    <a:pt x="25400" y="1167352"/>
                  </a:lnTo>
                  <a:lnTo>
                    <a:pt x="25400" y="1140739"/>
                  </a:lnTo>
                  <a:lnTo>
                    <a:pt x="3650107" y="1140739"/>
                  </a:lnTo>
                  <a:lnTo>
                    <a:pt x="3650107" y="1167352"/>
                  </a:lnTo>
                  <a:lnTo>
                    <a:pt x="3624707" y="1167352"/>
                  </a:lnTo>
                  <a:lnTo>
                    <a:pt x="3624707" y="26612"/>
                  </a:lnTo>
                  <a:lnTo>
                    <a:pt x="3650107" y="26612"/>
                  </a:lnTo>
                  <a:lnTo>
                    <a:pt x="3650107" y="53225"/>
                  </a:lnTo>
                  <a:lnTo>
                    <a:pt x="25400" y="53225"/>
                  </a:lnTo>
                  <a:close/>
                </a:path>
              </a:pathLst>
            </a:custGeom>
            <a:solidFill>
              <a:srgbClr val="00A7E2"/>
            </a:solidFill>
          </p:spPr>
        </p:sp>
        <p:sp>
          <p:nvSpPr>
            <p:cNvPr id="89" name="TextBox 89"/>
            <p:cNvSpPr txBox="1"/>
            <p:nvPr/>
          </p:nvSpPr>
          <p:spPr>
            <a:xfrm>
              <a:off x="0" y="-19050"/>
              <a:ext cx="3675548" cy="1213024"/>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Be able to explain the choice to continue with this third party</a:t>
              </a:r>
            </a:p>
          </p:txBody>
        </p:sp>
      </p:grpSp>
      <p:grpSp>
        <p:nvGrpSpPr>
          <p:cNvPr id="90" name="Group 90"/>
          <p:cNvGrpSpPr/>
          <p:nvPr/>
        </p:nvGrpSpPr>
        <p:grpSpPr>
          <a:xfrm>
            <a:off x="10328722" y="2737234"/>
            <a:ext cx="2214591" cy="834777"/>
            <a:chOff x="0" y="0"/>
            <a:chExt cx="2952788" cy="1113036"/>
          </a:xfrm>
        </p:grpSpPr>
        <p:sp>
          <p:nvSpPr>
            <p:cNvPr id="91" name="Freeform 91"/>
            <p:cNvSpPr/>
            <p:nvPr/>
          </p:nvSpPr>
          <p:spPr>
            <a:xfrm>
              <a:off x="25400" y="25400"/>
              <a:ext cx="2901950" cy="1062228"/>
            </a:xfrm>
            <a:custGeom>
              <a:avLst/>
              <a:gdLst/>
              <a:ahLst/>
              <a:cxnLst/>
              <a:rect l="l" t="t" r="r" b="b"/>
              <a:pathLst>
                <a:path w="2901950" h="1062228">
                  <a:moveTo>
                    <a:pt x="0" y="0"/>
                  </a:moveTo>
                  <a:lnTo>
                    <a:pt x="2901950" y="0"/>
                  </a:lnTo>
                  <a:lnTo>
                    <a:pt x="2901950" y="1062228"/>
                  </a:lnTo>
                  <a:lnTo>
                    <a:pt x="0" y="1062228"/>
                  </a:lnTo>
                  <a:close/>
                </a:path>
              </a:pathLst>
            </a:custGeom>
            <a:solidFill>
              <a:srgbClr val="FFFFFF"/>
            </a:solidFill>
          </p:spPr>
        </p:sp>
        <p:sp>
          <p:nvSpPr>
            <p:cNvPr id="92" name="Freeform 92"/>
            <p:cNvSpPr/>
            <p:nvPr/>
          </p:nvSpPr>
          <p:spPr>
            <a:xfrm>
              <a:off x="0" y="0"/>
              <a:ext cx="2952750" cy="1113028"/>
            </a:xfrm>
            <a:custGeom>
              <a:avLst/>
              <a:gdLst/>
              <a:ahLst/>
              <a:cxnLst/>
              <a:rect l="l" t="t" r="r" b="b"/>
              <a:pathLst>
                <a:path w="2952750" h="1113028">
                  <a:moveTo>
                    <a:pt x="25400" y="0"/>
                  </a:moveTo>
                  <a:lnTo>
                    <a:pt x="2927350" y="0"/>
                  </a:lnTo>
                  <a:cubicBezTo>
                    <a:pt x="2941320" y="0"/>
                    <a:pt x="2952750" y="11430"/>
                    <a:pt x="2952750" y="25400"/>
                  </a:cubicBezTo>
                  <a:lnTo>
                    <a:pt x="2952750" y="1087628"/>
                  </a:lnTo>
                  <a:cubicBezTo>
                    <a:pt x="2952750" y="1101598"/>
                    <a:pt x="2941320" y="1113028"/>
                    <a:pt x="2927350" y="1113028"/>
                  </a:cubicBezTo>
                  <a:lnTo>
                    <a:pt x="25400" y="1113028"/>
                  </a:lnTo>
                  <a:cubicBezTo>
                    <a:pt x="11430" y="1113028"/>
                    <a:pt x="0" y="1101598"/>
                    <a:pt x="0" y="1087628"/>
                  </a:cubicBezTo>
                  <a:lnTo>
                    <a:pt x="0" y="25400"/>
                  </a:lnTo>
                  <a:cubicBezTo>
                    <a:pt x="0" y="11430"/>
                    <a:pt x="11430" y="0"/>
                    <a:pt x="25400" y="0"/>
                  </a:cubicBezTo>
                  <a:moveTo>
                    <a:pt x="25400" y="50800"/>
                  </a:moveTo>
                  <a:lnTo>
                    <a:pt x="25400" y="25400"/>
                  </a:lnTo>
                  <a:lnTo>
                    <a:pt x="50800" y="25400"/>
                  </a:lnTo>
                  <a:lnTo>
                    <a:pt x="50800" y="1087628"/>
                  </a:lnTo>
                  <a:lnTo>
                    <a:pt x="25400" y="1087628"/>
                  </a:lnTo>
                  <a:lnTo>
                    <a:pt x="25400" y="1062228"/>
                  </a:lnTo>
                  <a:lnTo>
                    <a:pt x="2927350" y="1062228"/>
                  </a:lnTo>
                  <a:lnTo>
                    <a:pt x="2927350" y="1087628"/>
                  </a:lnTo>
                  <a:lnTo>
                    <a:pt x="2901950" y="1087628"/>
                  </a:lnTo>
                  <a:lnTo>
                    <a:pt x="2901950" y="25400"/>
                  </a:lnTo>
                  <a:lnTo>
                    <a:pt x="2927350" y="25400"/>
                  </a:lnTo>
                  <a:lnTo>
                    <a:pt x="2927350" y="50800"/>
                  </a:lnTo>
                  <a:lnTo>
                    <a:pt x="25400" y="50800"/>
                  </a:lnTo>
                  <a:close/>
                </a:path>
              </a:pathLst>
            </a:custGeom>
            <a:solidFill>
              <a:srgbClr val="00A7E2"/>
            </a:solidFill>
          </p:spPr>
        </p:sp>
        <p:sp>
          <p:nvSpPr>
            <p:cNvPr id="93" name="TextBox 93"/>
            <p:cNvSpPr txBox="1"/>
            <p:nvPr/>
          </p:nvSpPr>
          <p:spPr>
            <a:xfrm>
              <a:off x="0" y="-19050"/>
              <a:ext cx="2952788" cy="1132086"/>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that influence mitigate the risk?</a:t>
              </a:r>
            </a:p>
          </p:txBody>
        </p:sp>
      </p:grpSp>
      <p:grpSp>
        <p:nvGrpSpPr>
          <p:cNvPr id="94" name="Group 94"/>
          <p:cNvGrpSpPr/>
          <p:nvPr/>
        </p:nvGrpSpPr>
        <p:grpSpPr>
          <a:xfrm>
            <a:off x="10354436" y="4455122"/>
            <a:ext cx="2214591" cy="834777"/>
            <a:chOff x="0" y="0"/>
            <a:chExt cx="2952788" cy="1113036"/>
          </a:xfrm>
        </p:grpSpPr>
        <p:sp>
          <p:nvSpPr>
            <p:cNvPr id="95" name="Freeform 95"/>
            <p:cNvSpPr/>
            <p:nvPr/>
          </p:nvSpPr>
          <p:spPr>
            <a:xfrm>
              <a:off x="25400" y="25400"/>
              <a:ext cx="2901950" cy="1062228"/>
            </a:xfrm>
            <a:custGeom>
              <a:avLst/>
              <a:gdLst/>
              <a:ahLst/>
              <a:cxnLst/>
              <a:rect l="l" t="t" r="r" b="b"/>
              <a:pathLst>
                <a:path w="2901950" h="1062228">
                  <a:moveTo>
                    <a:pt x="0" y="0"/>
                  </a:moveTo>
                  <a:lnTo>
                    <a:pt x="2901950" y="0"/>
                  </a:lnTo>
                  <a:lnTo>
                    <a:pt x="2901950" y="1062228"/>
                  </a:lnTo>
                  <a:lnTo>
                    <a:pt x="0" y="1062228"/>
                  </a:lnTo>
                  <a:close/>
                </a:path>
              </a:pathLst>
            </a:custGeom>
            <a:solidFill>
              <a:srgbClr val="FFFFFF"/>
            </a:solidFill>
          </p:spPr>
        </p:sp>
        <p:sp>
          <p:nvSpPr>
            <p:cNvPr id="96" name="Freeform 96"/>
            <p:cNvSpPr/>
            <p:nvPr/>
          </p:nvSpPr>
          <p:spPr>
            <a:xfrm>
              <a:off x="0" y="0"/>
              <a:ext cx="2952750" cy="1113028"/>
            </a:xfrm>
            <a:custGeom>
              <a:avLst/>
              <a:gdLst/>
              <a:ahLst/>
              <a:cxnLst/>
              <a:rect l="l" t="t" r="r" b="b"/>
              <a:pathLst>
                <a:path w="2952750" h="1113028">
                  <a:moveTo>
                    <a:pt x="25400" y="0"/>
                  </a:moveTo>
                  <a:lnTo>
                    <a:pt x="2927350" y="0"/>
                  </a:lnTo>
                  <a:cubicBezTo>
                    <a:pt x="2941320" y="0"/>
                    <a:pt x="2952750" y="11430"/>
                    <a:pt x="2952750" y="25400"/>
                  </a:cubicBezTo>
                  <a:lnTo>
                    <a:pt x="2952750" y="1087628"/>
                  </a:lnTo>
                  <a:cubicBezTo>
                    <a:pt x="2952750" y="1101598"/>
                    <a:pt x="2941320" y="1113028"/>
                    <a:pt x="2927350" y="1113028"/>
                  </a:cubicBezTo>
                  <a:lnTo>
                    <a:pt x="25400" y="1113028"/>
                  </a:lnTo>
                  <a:cubicBezTo>
                    <a:pt x="11430" y="1113028"/>
                    <a:pt x="0" y="1101598"/>
                    <a:pt x="0" y="1087628"/>
                  </a:cubicBezTo>
                  <a:lnTo>
                    <a:pt x="0" y="25400"/>
                  </a:lnTo>
                  <a:cubicBezTo>
                    <a:pt x="0" y="11430"/>
                    <a:pt x="11430" y="0"/>
                    <a:pt x="25400" y="0"/>
                  </a:cubicBezTo>
                  <a:moveTo>
                    <a:pt x="25400" y="50800"/>
                  </a:moveTo>
                  <a:lnTo>
                    <a:pt x="25400" y="25400"/>
                  </a:lnTo>
                  <a:lnTo>
                    <a:pt x="50800" y="25400"/>
                  </a:lnTo>
                  <a:lnTo>
                    <a:pt x="50800" y="1087628"/>
                  </a:lnTo>
                  <a:lnTo>
                    <a:pt x="25400" y="1087628"/>
                  </a:lnTo>
                  <a:lnTo>
                    <a:pt x="25400" y="1062228"/>
                  </a:lnTo>
                  <a:lnTo>
                    <a:pt x="2927350" y="1062228"/>
                  </a:lnTo>
                  <a:lnTo>
                    <a:pt x="2927350" y="1087628"/>
                  </a:lnTo>
                  <a:lnTo>
                    <a:pt x="2901950" y="1087628"/>
                  </a:lnTo>
                  <a:lnTo>
                    <a:pt x="2901950" y="25400"/>
                  </a:lnTo>
                  <a:lnTo>
                    <a:pt x="2927350" y="25400"/>
                  </a:lnTo>
                  <a:lnTo>
                    <a:pt x="2927350" y="50800"/>
                  </a:lnTo>
                  <a:lnTo>
                    <a:pt x="25400" y="50800"/>
                  </a:lnTo>
                  <a:close/>
                </a:path>
              </a:pathLst>
            </a:custGeom>
            <a:solidFill>
              <a:srgbClr val="00A7E2"/>
            </a:solidFill>
          </p:spPr>
        </p:sp>
        <p:sp>
          <p:nvSpPr>
            <p:cNvPr id="97" name="TextBox 97"/>
            <p:cNvSpPr txBox="1"/>
            <p:nvPr/>
          </p:nvSpPr>
          <p:spPr>
            <a:xfrm>
              <a:off x="0" y="-19050"/>
              <a:ext cx="2952788" cy="1132086"/>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that influence mitigate the risk?</a:t>
              </a:r>
            </a:p>
          </p:txBody>
        </p:sp>
      </p:grpSp>
      <p:grpSp>
        <p:nvGrpSpPr>
          <p:cNvPr id="98" name="Group 98"/>
          <p:cNvGrpSpPr/>
          <p:nvPr/>
        </p:nvGrpSpPr>
        <p:grpSpPr>
          <a:xfrm>
            <a:off x="10387381" y="6148520"/>
            <a:ext cx="2214591" cy="834777"/>
            <a:chOff x="0" y="0"/>
            <a:chExt cx="2952788" cy="1113036"/>
          </a:xfrm>
        </p:grpSpPr>
        <p:sp>
          <p:nvSpPr>
            <p:cNvPr id="99" name="Freeform 99"/>
            <p:cNvSpPr/>
            <p:nvPr/>
          </p:nvSpPr>
          <p:spPr>
            <a:xfrm>
              <a:off x="25400" y="25400"/>
              <a:ext cx="2901950" cy="1062228"/>
            </a:xfrm>
            <a:custGeom>
              <a:avLst/>
              <a:gdLst/>
              <a:ahLst/>
              <a:cxnLst/>
              <a:rect l="l" t="t" r="r" b="b"/>
              <a:pathLst>
                <a:path w="2901950" h="1062228">
                  <a:moveTo>
                    <a:pt x="0" y="0"/>
                  </a:moveTo>
                  <a:lnTo>
                    <a:pt x="2901950" y="0"/>
                  </a:lnTo>
                  <a:lnTo>
                    <a:pt x="2901950" y="1062228"/>
                  </a:lnTo>
                  <a:lnTo>
                    <a:pt x="0" y="1062228"/>
                  </a:lnTo>
                  <a:close/>
                </a:path>
              </a:pathLst>
            </a:custGeom>
            <a:solidFill>
              <a:srgbClr val="FFFFFF"/>
            </a:solidFill>
          </p:spPr>
        </p:sp>
        <p:sp>
          <p:nvSpPr>
            <p:cNvPr id="100" name="Freeform 100"/>
            <p:cNvSpPr/>
            <p:nvPr/>
          </p:nvSpPr>
          <p:spPr>
            <a:xfrm>
              <a:off x="0" y="0"/>
              <a:ext cx="2952750" cy="1113028"/>
            </a:xfrm>
            <a:custGeom>
              <a:avLst/>
              <a:gdLst/>
              <a:ahLst/>
              <a:cxnLst/>
              <a:rect l="l" t="t" r="r" b="b"/>
              <a:pathLst>
                <a:path w="2952750" h="1113028">
                  <a:moveTo>
                    <a:pt x="25400" y="0"/>
                  </a:moveTo>
                  <a:lnTo>
                    <a:pt x="2927350" y="0"/>
                  </a:lnTo>
                  <a:cubicBezTo>
                    <a:pt x="2941320" y="0"/>
                    <a:pt x="2952750" y="11430"/>
                    <a:pt x="2952750" y="25400"/>
                  </a:cubicBezTo>
                  <a:lnTo>
                    <a:pt x="2952750" y="1087628"/>
                  </a:lnTo>
                  <a:cubicBezTo>
                    <a:pt x="2952750" y="1101598"/>
                    <a:pt x="2941320" y="1113028"/>
                    <a:pt x="2927350" y="1113028"/>
                  </a:cubicBezTo>
                  <a:lnTo>
                    <a:pt x="25400" y="1113028"/>
                  </a:lnTo>
                  <a:cubicBezTo>
                    <a:pt x="11430" y="1113028"/>
                    <a:pt x="0" y="1101598"/>
                    <a:pt x="0" y="1087628"/>
                  </a:cubicBezTo>
                  <a:lnTo>
                    <a:pt x="0" y="25400"/>
                  </a:lnTo>
                  <a:cubicBezTo>
                    <a:pt x="0" y="11430"/>
                    <a:pt x="11430" y="0"/>
                    <a:pt x="25400" y="0"/>
                  </a:cubicBezTo>
                  <a:moveTo>
                    <a:pt x="25400" y="50800"/>
                  </a:moveTo>
                  <a:lnTo>
                    <a:pt x="25400" y="25400"/>
                  </a:lnTo>
                  <a:lnTo>
                    <a:pt x="50800" y="25400"/>
                  </a:lnTo>
                  <a:lnTo>
                    <a:pt x="50800" y="1087628"/>
                  </a:lnTo>
                  <a:lnTo>
                    <a:pt x="25400" y="1087628"/>
                  </a:lnTo>
                  <a:lnTo>
                    <a:pt x="25400" y="1062228"/>
                  </a:lnTo>
                  <a:lnTo>
                    <a:pt x="2927350" y="1062228"/>
                  </a:lnTo>
                  <a:lnTo>
                    <a:pt x="2927350" y="1087628"/>
                  </a:lnTo>
                  <a:lnTo>
                    <a:pt x="2901950" y="1087628"/>
                  </a:lnTo>
                  <a:lnTo>
                    <a:pt x="2901950" y="25400"/>
                  </a:lnTo>
                  <a:lnTo>
                    <a:pt x="2927350" y="25400"/>
                  </a:lnTo>
                  <a:lnTo>
                    <a:pt x="2927350" y="50800"/>
                  </a:lnTo>
                  <a:lnTo>
                    <a:pt x="25400" y="50800"/>
                  </a:lnTo>
                  <a:close/>
                </a:path>
              </a:pathLst>
            </a:custGeom>
            <a:solidFill>
              <a:srgbClr val="00A7E2"/>
            </a:solidFill>
          </p:spPr>
        </p:sp>
        <p:sp>
          <p:nvSpPr>
            <p:cNvPr id="101" name="TextBox 101"/>
            <p:cNvSpPr txBox="1"/>
            <p:nvPr/>
          </p:nvSpPr>
          <p:spPr>
            <a:xfrm>
              <a:off x="0" y="-19050"/>
              <a:ext cx="2952788" cy="1132086"/>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Can that influence mitigate the risk?</a:t>
              </a:r>
            </a:p>
          </p:txBody>
        </p:sp>
      </p:grpSp>
      <p:grpSp>
        <p:nvGrpSpPr>
          <p:cNvPr id="102" name="Group 102"/>
          <p:cNvGrpSpPr/>
          <p:nvPr/>
        </p:nvGrpSpPr>
        <p:grpSpPr>
          <a:xfrm>
            <a:off x="13767710" y="2737234"/>
            <a:ext cx="1443941" cy="771006"/>
            <a:chOff x="0" y="0"/>
            <a:chExt cx="1925254" cy="1028008"/>
          </a:xfrm>
        </p:grpSpPr>
        <p:sp>
          <p:nvSpPr>
            <p:cNvPr id="103" name="Freeform 103"/>
            <p:cNvSpPr/>
            <p:nvPr/>
          </p:nvSpPr>
          <p:spPr>
            <a:xfrm>
              <a:off x="25400" y="25400"/>
              <a:ext cx="1874520" cy="977265"/>
            </a:xfrm>
            <a:custGeom>
              <a:avLst/>
              <a:gdLst/>
              <a:ahLst/>
              <a:cxnLst/>
              <a:rect l="l" t="t" r="r" b="b"/>
              <a:pathLst>
                <a:path w="1874520" h="977265">
                  <a:moveTo>
                    <a:pt x="0" y="162814"/>
                  </a:moveTo>
                  <a:cubicBezTo>
                    <a:pt x="0" y="72898"/>
                    <a:pt x="74676" y="0"/>
                    <a:pt x="166878" y="0"/>
                  </a:cubicBezTo>
                  <a:lnTo>
                    <a:pt x="1707642" y="0"/>
                  </a:lnTo>
                  <a:cubicBezTo>
                    <a:pt x="1799717" y="0"/>
                    <a:pt x="1874520" y="72898"/>
                    <a:pt x="1874520" y="162814"/>
                  </a:cubicBezTo>
                  <a:lnTo>
                    <a:pt x="1874520" y="814324"/>
                  </a:lnTo>
                  <a:cubicBezTo>
                    <a:pt x="1874520" y="904240"/>
                    <a:pt x="1799844" y="977138"/>
                    <a:pt x="1707642" y="977138"/>
                  </a:cubicBezTo>
                  <a:lnTo>
                    <a:pt x="166878" y="977138"/>
                  </a:lnTo>
                  <a:cubicBezTo>
                    <a:pt x="74676" y="977265"/>
                    <a:pt x="0" y="904240"/>
                    <a:pt x="0" y="814324"/>
                  </a:cubicBezTo>
                  <a:close/>
                </a:path>
              </a:pathLst>
            </a:custGeom>
            <a:solidFill>
              <a:srgbClr val="FFFFFF"/>
            </a:solidFill>
          </p:spPr>
        </p:sp>
        <p:sp>
          <p:nvSpPr>
            <p:cNvPr id="104" name="Freeform 104"/>
            <p:cNvSpPr/>
            <p:nvPr/>
          </p:nvSpPr>
          <p:spPr>
            <a:xfrm>
              <a:off x="0" y="0"/>
              <a:ext cx="1925320" cy="1028065"/>
            </a:xfrm>
            <a:custGeom>
              <a:avLst/>
              <a:gdLst/>
              <a:ahLst/>
              <a:cxnLst/>
              <a:rect l="l" t="t" r="r" b="b"/>
              <a:pathLst>
                <a:path w="1925320" h="1028065">
                  <a:moveTo>
                    <a:pt x="0" y="188214"/>
                  </a:moveTo>
                  <a:cubicBezTo>
                    <a:pt x="0" y="83693"/>
                    <a:pt x="86614" y="0"/>
                    <a:pt x="192278" y="0"/>
                  </a:cubicBezTo>
                  <a:lnTo>
                    <a:pt x="1733042" y="0"/>
                  </a:lnTo>
                  <a:lnTo>
                    <a:pt x="1733042" y="25400"/>
                  </a:lnTo>
                  <a:lnTo>
                    <a:pt x="1733042" y="0"/>
                  </a:lnTo>
                  <a:cubicBezTo>
                    <a:pt x="1838579" y="0"/>
                    <a:pt x="1925320" y="83693"/>
                    <a:pt x="1925320" y="188214"/>
                  </a:cubicBezTo>
                  <a:lnTo>
                    <a:pt x="1899920" y="188214"/>
                  </a:lnTo>
                  <a:lnTo>
                    <a:pt x="1925320" y="188214"/>
                  </a:lnTo>
                  <a:lnTo>
                    <a:pt x="1925320" y="839724"/>
                  </a:lnTo>
                  <a:lnTo>
                    <a:pt x="1899920" y="839724"/>
                  </a:lnTo>
                  <a:lnTo>
                    <a:pt x="1925320" y="839724"/>
                  </a:lnTo>
                  <a:cubicBezTo>
                    <a:pt x="1925320" y="944245"/>
                    <a:pt x="1838706" y="1027938"/>
                    <a:pt x="1733042" y="1027938"/>
                  </a:cubicBezTo>
                  <a:lnTo>
                    <a:pt x="1733042" y="1002538"/>
                  </a:lnTo>
                  <a:lnTo>
                    <a:pt x="1733042" y="1027938"/>
                  </a:lnTo>
                  <a:lnTo>
                    <a:pt x="192278" y="1027938"/>
                  </a:lnTo>
                  <a:lnTo>
                    <a:pt x="192278" y="1002538"/>
                  </a:lnTo>
                  <a:lnTo>
                    <a:pt x="192278" y="1027938"/>
                  </a:lnTo>
                  <a:cubicBezTo>
                    <a:pt x="86614" y="1028065"/>
                    <a:pt x="0" y="944245"/>
                    <a:pt x="0" y="839724"/>
                  </a:cubicBezTo>
                  <a:lnTo>
                    <a:pt x="0" y="188214"/>
                  </a:lnTo>
                  <a:lnTo>
                    <a:pt x="25400" y="188214"/>
                  </a:lnTo>
                  <a:lnTo>
                    <a:pt x="0" y="188214"/>
                  </a:lnTo>
                  <a:moveTo>
                    <a:pt x="50800" y="188214"/>
                  </a:moveTo>
                  <a:lnTo>
                    <a:pt x="50800" y="839724"/>
                  </a:lnTo>
                  <a:lnTo>
                    <a:pt x="25400" y="839724"/>
                  </a:lnTo>
                  <a:lnTo>
                    <a:pt x="50800" y="839724"/>
                  </a:lnTo>
                  <a:cubicBezTo>
                    <a:pt x="50800" y="915035"/>
                    <a:pt x="113538" y="977138"/>
                    <a:pt x="192278" y="977138"/>
                  </a:cubicBezTo>
                  <a:lnTo>
                    <a:pt x="1733042" y="977138"/>
                  </a:lnTo>
                  <a:cubicBezTo>
                    <a:pt x="1811782" y="977138"/>
                    <a:pt x="1874520" y="915035"/>
                    <a:pt x="1874520" y="839724"/>
                  </a:cubicBezTo>
                  <a:lnTo>
                    <a:pt x="1874520" y="188214"/>
                  </a:lnTo>
                  <a:cubicBezTo>
                    <a:pt x="1874393" y="112903"/>
                    <a:pt x="1811655" y="50800"/>
                    <a:pt x="1733042" y="50800"/>
                  </a:cubicBezTo>
                  <a:lnTo>
                    <a:pt x="192278" y="50800"/>
                  </a:lnTo>
                  <a:lnTo>
                    <a:pt x="192278" y="25400"/>
                  </a:lnTo>
                  <a:lnTo>
                    <a:pt x="192278" y="50800"/>
                  </a:lnTo>
                  <a:cubicBezTo>
                    <a:pt x="113538" y="50800"/>
                    <a:pt x="50800" y="112903"/>
                    <a:pt x="50800" y="188214"/>
                  </a:cubicBezTo>
                  <a:close/>
                </a:path>
              </a:pathLst>
            </a:custGeom>
            <a:solidFill>
              <a:srgbClr val="00A7E2"/>
            </a:solidFill>
          </p:spPr>
        </p:sp>
        <p:sp>
          <p:nvSpPr>
            <p:cNvPr id="105" name="TextBox 105"/>
            <p:cNvSpPr txBox="1"/>
            <p:nvPr/>
          </p:nvSpPr>
          <p:spPr>
            <a:xfrm>
              <a:off x="0" y="-19050"/>
              <a:ext cx="1925254" cy="1047058"/>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Is this sufficient?</a:t>
              </a:r>
            </a:p>
          </p:txBody>
        </p:sp>
      </p:grpSp>
      <p:grpSp>
        <p:nvGrpSpPr>
          <p:cNvPr id="106" name="Group 106"/>
          <p:cNvGrpSpPr/>
          <p:nvPr/>
        </p:nvGrpSpPr>
        <p:grpSpPr>
          <a:xfrm>
            <a:off x="13842817" y="4481548"/>
            <a:ext cx="1443941" cy="771006"/>
            <a:chOff x="0" y="0"/>
            <a:chExt cx="1925254" cy="1028008"/>
          </a:xfrm>
        </p:grpSpPr>
        <p:sp>
          <p:nvSpPr>
            <p:cNvPr id="107" name="Freeform 107"/>
            <p:cNvSpPr/>
            <p:nvPr/>
          </p:nvSpPr>
          <p:spPr>
            <a:xfrm>
              <a:off x="25400" y="25400"/>
              <a:ext cx="1874520" cy="977265"/>
            </a:xfrm>
            <a:custGeom>
              <a:avLst/>
              <a:gdLst/>
              <a:ahLst/>
              <a:cxnLst/>
              <a:rect l="l" t="t" r="r" b="b"/>
              <a:pathLst>
                <a:path w="1874520" h="977265">
                  <a:moveTo>
                    <a:pt x="0" y="162814"/>
                  </a:moveTo>
                  <a:cubicBezTo>
                    <a:pt x="0" y="72898"/>
                    <a:pt x="74676" y="0"/>
                    <a:pt x="166878" y="0"/>
                  </a:cubicBezTo>
                  <a:lnTo>
                    <a:pt x="1707642" y="0"/>
                  </a:lnTo>
                  <a:cubicBezTo>
                    <a:pt x="1799717" y="0"/>
                    <a:pt x="1874520" y="72898"/>
                    <a:pt x="1874520" y="162814"/>
                  </a:cubicBezTo>
                  <a:lnTo>
                    <a:pt x="1874520" y="814324"/>
                  </a:lnTo>
                  <a:cubicBezTo>
                    <a:pt x="1874520" y="904240"/>
                    <a:pt x="1799844" y="977138"/>
                    <a:pt x="1707642" y="977138"/>
                  </a:cubicBezTo>
                  <a:lnTo>
                    <a:pt x="166878" y="977138"/>
                  </a:lnTo>
                  <a:cubicBezTo>
                    <a:pt x="74676" y="977265"/>
                    <a:pt x="0" y="904240"/>
                    <a:pt x="0" y="814324"/>
                  </a:cubicBezTo>
                  <a:close/>
                </a:path>
              </a:pathLst>
            </a:custGeom>
            <a:solidFill>
              <a:srgbClr val="FFFFFF"/>
            </a:solidFill>
          </p:spPr>
        </p:sp>
        <p:sp>
          <p:nvSpPr>
            <p:cNvPr id="108" name="Freeform 108"/>
            <p:cNvSpPr/>
            <p:nvPr/>
          </p:nvSpPr>
          <p:spPr>
            <a:xfrm>
              <a:off x="0" y="0"/>
              <a:ext cx="1925320" cy="1028065"/>
            </a:xfrm>
            <a:custGeom>
              <a:avLst/>
              <a:gdLst/>
              <a:ahLst/>
              <a:cxnLst/>
              <a:rect l="l" t="t" r="r" b="b"/>
              <a:pathLst>
                <a:path w="1925320" h="1028065">
                  <a:moveTo>
                    <a:pt x="0" y="188214"/>
                  </a:moveTo>
                  <a:cubicBezTo>
                    <a:pt x="0" y="83693"/>
                    <a:pt x="86614" y="0"/>
                    <a:pt x="192278" y="0"/>
                  </a:cubicBezTo>
                  <a:lnTo>
                    <a:pt x="1733042" y="0"/>
                  </a:lnTo>
                  <a:lnTo>
                    <a:pt x="1733042" y="25400"/>
                  </a:lnTo>
                  <a:lnTo>
                    <a:pt x="1733042" y="0"/>
                  </a:lnTo>
                  <a:cubicBezTo>
                    <a:pt x="1838579" y="0"/>
                    <a:pt x="1925320" y="83693"/>
                    <a:pt x="1925320" y="188214"/>
                  </a:cubicBezTo>
                  <a:lnTo>
                    <a:pt x="1899920" y="188214"/>
                  </a:lnTo>
                  <a:lnTo>
                    <a:pt x="1925320" y="188214"/>
                  </a:lnTo>
                  <a:lnTo>
                    <a:pt x="1925320" y="839724"/>
                  </a:lnTo>
                  <a:lnTo>
                    <a:pt x="1899920" y="839724"/>
                  </a:lnTo>
                  <a:lnTo>
                    <a:pt x="1925320" y="839724"/>
                  </a:lnTo>
                  <a:cubicBezTo>
                    <a:pt x="1925320" y="944245"/>
                    <a:pt x="1838706" y="1027938"/>
                    <a:pt x="1733042" y="1027938"/>
                  </a:cubicBezTo>
                  <a:lnTo>
                    <a:pt x="1733042" y="1002538"/>
                  </a:lnTo>
                  <a:lnTo>
                    <a:pt x="1733042" y="1027938"/>
                  </a:lnTo>
                  <a:lnTo>
                    <a:pt x="192278" y="1027938"/>
                  </a:lnTo>
                  <a:lnTo>
                    <a:pt x="192278" y="1002538"/>
                  </a:lnTo>
                  <a:lnTo>
                    <a:pt x="192278" y="1027938"/>
                  </a:lnTo>
                  <a:cubicBezTo>
                    <a:pt x="86614" y="1028065"/>
                    <a:pt x="0" y="944245"/>
                    <a:pt x="0" y="839724"/>
                  </a:cubicBezTo>
                  <a:lnTo>
                    <a:pt x="0" y="188214"/>
                  </a:lnTo>
                  <a:lnTo>
                    <a:pt x="25400" y="188214"/>
                  </a:lnTo>
                  <a:lnTo>
                    <a:pt x="0" y="188214"/>
                  </a:lnTo>
                  <a:moveTo>
                    <a:pt x="50800" y="188214"/>
                  </a:moveTo>
                  <a:lnTo>
                    <a:pt x="50800" y="839724"/>
                  </a:lnTo>
                  <a:lnTo>
                    <a:pt x="25400" y="839724"/>
                  </a:lnTo>
                  <a:lnTo>
                    <a:pt x="50800" y="839724"/>
                  </a:lnTo>
                  <a:cubicBezTo>
                    <a:pt x="50800" y="915035"/>
                    <a:pt x="113538" y="977138"/>
                    <a:pt x="192278" y="977138"/>
                  </a:cubicBezTo>
                  <a:lnTo>
                    <a:pt x="1733042" y="977138"/>
                  </a:lnTo>
                  <a:cubicBezTo>
                    <a:pt x="1811782" y="977138"/>
                    <a:pt x="1874520" y="915035"/>
                    <a:pt x="1874520" y="839724"/>
                  </a:cubicBezTo>
                  <a:lnTo>
                    <a:pt x="1874520" y="188214"/>
                  </a:lnTo>
                  <a:cubicBezTo>
                    <a:pt x="1874393" y="112903"/>
                    <a:pt x="1811655" y="50800"/>
                    <a:pt x="1733042" y="50800"/>
                  </a:cubicBezTo>
                  <a:lnTo>
                    <a:pt x="192278" y="50800"/>
                  </a:lnTo>
                  <a:lnTo>
                    <a:pt x="192278" y="25400"/>
                  </a:lnTo>
                  <a:lnTo>
                    <a:pt x="192278" y="50800"/>
                  </a:lnTo>
                  <a:cubicBezTo>
                    <a:pt x="113538" y="50800"/>
                    <a:pt x="50800" y="112903"/>
                    <a:pt x="50800" y="188214"/>
                  </a:cubicBezTo>
                  <a:close/>
                </a:path>
              </a:pathLst>
            </a:custGeom>
            <a:solidFill>
              <a:srgbClr val="00A7E2"/>
            </a:solidFill>
          </p:spPr>
        </p:sp>
        <p:sp>
          <p:nvSpPr>
            <p:cNvPr id="109" name="TextBox 109"/>
            <p:cNvSpPr txBox="1"/>
            <p:nvPr/>
          </p:nvSpPr>
          <p:spPr>
            <a:xfrm>
              <a:off x="0" y="-19050"/>
              <a:ext cx="1925254" cy="1047058"/>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Is this sufficient?</a:t>
              </a:r>
            </a:p>
          </p:txBody>
        </p:sp>
      </p:grpSp>
      <p:grpSp>
        <p:nvGrpSpPr>
          <p:cNvPr id="110" name="Group 110"/>
          <p:cNvGrpSpPr/>
          <p:nvPr/>
        </p:nvGrpSpPr>
        <p:grpSpPr>
          <a:xfrm>
            <a:off x="13866411" y="6169004"/>
            <a:ext cx="1443941" cy="771006"/>
            <a:chOff x="0" y="0"/>
            <a:chExt cx="1925254" cy="1028008"/>
          </a:xfrm>
        </p:grpSpPr>
        <p:sp>
          <p:nvSpPr>
            <p:cNvPr id="111" name="Freeform 111"/>
            <p:cNvSpPr/>
            <p:nvPr/>
          </p:nvSpPr>
          <p:spPr>
            <a:xfrm>
              <a:off x="25400" y="25400"/>
              <a:ext cx="1874520" cy="977265"/>
            </a:xfrm>
            <a:custGeom>
              <a:avLst/>
              <a:gdLst/>
              <a:ahLst/>
              <a:cxnLst/>
              <a:rect l="l" t="t" r="r" b="b"/>
              <a:pathLst>
                <a:path w="1874520" h="977265">
                  <a:moveTo>
                    <a:pt x="0" y="162814"/>
                  </a:moveTo>
                  <a:cubicBezTo>
                    <a:pt x="0" y="72898"/>
                    <a:pt x="74676" y="0"/>
                    <a:pt x="166878" y="0"/>
                  </a:cubicBezTo>
                  <a:lnTo>
                    <a:pt x="1707642" y="0"/>
                  </a:lnTo>
                  <a:cubicBezTo>
                    <a:pt x="1799717" y="0"/>
                    <a:pt x="1874520" y="72898"/>
                    <a:pt x="1874520" y="162814"/>
                  </a:cubicBezTo>
                  <a:lnTo>
                    <a:pt x="1874520" y="814324"/>
                  </a:lnTo>
                  <a:cubicBezTo>
                    <a:pt x="1874520" y="904240"/>
                    <a:pt x="1799844" y="977138"/>
                    <a:pt x="1707642" y="977138"/>
                  </a:cubicBezTo>
                  <a:lnTo>
                    <a:pt x="166878" y="977138"/>
                  </a:lnTo>
                  <a:cubicBezTo>
                    <a:pt x="74676" y="977265"/>
                    <a:pt x="0" y="904240"/>
                    <a:pt x="0" y="814324"/>
                  </a:cubicBezTo>
                  <a:close/>
                </a:path>
              </a:pathLst>
            </a:custGeom>
            <a:solidFill>
              <a:srgbClr val="FFFFFF"/>
            </a:solidFill>
          </p:spPr>
        </p:sp>
        <p:sp>
          <p:nvSpPr>
            <p:cNvPr id="112" name="Freeform 112"/>
            <p:cNvSpPr/>
            <p:nvPr/>
          </p:nvSpPr>
          <p:spPr>
            <a:xfrm>
              <a:off x="0" y="0"/>
              <a:ext cx="1925320" cy="1028065"/>
            </a:xfrm>
            <a:custGeom>
              <a:avLst/>
              <a:gdLst/>
              <a:ahLst/>
              <a:cxnLst/>
              <a:rect l="l" t="t" r="r" b="b"/>
              <a:pathLst>
                <a:path w="1925320" h="1028065">
                  <a:moveTo>
                    <a:pt x="0" y="188214"/>
                  </a:moveTo>
                  <a:cubicBezTo>
                    <a:pt x="0" y="83693"/>
                    <a:pt x="86614" y="0"/>
                    <a:pt x="192278" y="0"/>
                  </a:cubicBezTo>
                  <a:lnTo>
                    <a:pt x="1733042" y="0"/>
                  </a:lnTo>
                  <a:lnTo>
                    <a:pt x="1733042" y="25400"/>
                  </a:lnTo>
                  <a:lnTo>
                    <a:pt x="1733042" y="0"/>
                  </a:lnTo>
                  <a:cubicBezTo>
                    <a:pt x="1838579" y="0"/>
                    <a:pt x="1925320" y="83693"/>
                    <a:pt x="1925320" y="188214"/>
                  </a:cubicBezTo>
                  <a:lnTo>
                    <a:pt x="1899920" y="188214"/>
                  </a:lnTo>
                  <a:lnTo>
                    <a:pt x="1925320" y="188214"/>
                  </a:lnTo>
                  <a:lnTo>
                    <a:pt x="1925320" y="839724"/>
                  </a:lnTo>
                  <a:lnTo>
                    <a:pt x="1899920" y="839724"/>
                  </a:lnTo>
                  <a:lnTo>
                    <a:pt x="1925320" y="839724"/>
                  </a:lnTo>
                  <a:cubicBezTo>
                    <a:pt x="1925320" y="944245"/>
                    <a:pt x="1838706" y="1027938"/>
                    <a:pt x="1733042" y="1027938"/>
                  </a:cubicBezTo>
                  <a:lnTo>
                    <a:pt x="1733042" y="1002538"/>
                  </a:lnTo>
                  <a:lnTo>
                    <a:pt x="1733042" y="1027938"/>
                  </a:lnTo>
                  <a:lnTo>
                    <a:pt x="192278" y="1027938"/>
                  </a:lnTo>
                  <a:lnTo>
                    <a:pt x="192278" y="1002538"/>
                  </a:lnTo>
                  <a:lnTo>
                    <a:pt x="192278" y="1027938"/>
                  </a:lnTo>
                  <a:cubicBezTo>
                    <a:pt x="86614" y="1028065"/>
                    <a:pt x="0" y="944245"/>
                    <a:pt x="0" y="839724"/>
                  </a:cubicBezTo>
                  <a:lnTo>
                    <a:pt x="0" y="188214"/>
                  </a:lnTo>
                  <a:lnTo>
                    <a:pt x="25400" y="188214"/>
                  </a:lnTo>
                  <a:lnTo>
                    <a:pt x="0" y="188214"/>
                  </a:lnTo>
                  <a:moveTo>
                    <a:pt x="50800" y="188214"/>
                  </a:moveTo>
                  <a:lnTo>
                    <a:pt x="50800" y="839724"/>
                  </a:lnTo>
                  <a:lnTo>
                    <a:pt x="25400" y="839724"/>
                  </a:lnTo>
                  <a:lnTo>
                    <a:pt x="50800" y="839724"/>
                  </a:lnTo>
                  <a:cubicBezTo>
                    <a:pt x="50800" y="915035"/>
                    <a:pt x="113538" y="977138"/>
                    <a:pt x="192278" y="977138"/>
                  </a:cubicBezTo>
                  <a:lnTo>
                    <a:pt x="1733042" y="977138"/>
                  </a:lnTo>
                  <a:cubicBezTo>
                    <a:pt x="1811782" y="977138"/>
                    <a:pt x="1874520" y="915035"/>
                    <a:pt x="1874520" y="839724"/>
                  </a:cubicBezTo>
                  <a:lnTo>
                    <a:pt x="1874520" y="188214"/>
                  </a:lnTo>
                  <a:cubicBezTo>
                    <a:pt x="1874393" y="112903"/>
                    <a:pt x="1811655" y="50800"/>
                    <a:pt x="1733042" y="50800"/>
                  </a:cubicBezTo>
                  <a:lnTo>
                    <a:pt x="192278" y="50800"/>
                  </a:lnTo>
                  <a:lnTo>
                    <a:pt x="192278" y="25400"/>
                  </a:lnTo>
                  <a:lnTo>
                    <a:pt x="192278" y="50800"/>
                  </a:lnTo>
                  <a:cubicBezTo>
                    <a:pt x="113538" y="50800"/>
                    <a:pt x="50800" y="112903"/>
                    <a:pt x="50800" y="188214"/>
                  </a:cubicBezTo>
                  <a:close/>
                </a:path>
              </a:pathLst>
            </a:custGeom>
            <a:solidFill>
              <a:srgbClr val="00A7E2"/>
            </a:solidFill>
          </p:spPr>
        </p:sp>
        <p:sp>
          <p:nvSpPr>
            <p:cNvPr id="113" name="TextBox 113"/>
            <p:cNvSpPr txBox="1"/>
            <p:nvPr/>
          </p:nvSpPr>
          <p:spPr>
            <a:xfrm>
              <a:off x="0" y="-19050"/>
              <a:ext cx="1925254" cy="1047058"/>
            </a:xfrm>
            <a:prstGeom prst="rect">
              <a:avLst/>
            </a:prstGeom>
          </p:spPr>
          <p:txBody>
            <a:bodyPr lIns="50800" tIns="50800" rIns="50800" bIns="50800" rtlCol="0" anchor="ctr"/>
            <a:lstStyle/>
            <a:p>
              <a:pPr marL="0" lvl="1" indent="0" algn="ctr">
                <a:lnSpc>
                  <a:spcPts val="1980"/>
                </a:lnSpc>
                <a:spcBef>
                  <a:spcPct val="0"/>
                </a:spcBef>
              </a:pPr>
              <a:r>
                <a:rPr lang="en-US" sz="1650">
                  <a:solidFill>
                    <a:srgbClr val="2E2B21"/>
                  </a:solidFill>
                  <a:latin typeface="Arial 2 Bold"/>
                </a:rPr>
                <a:t>Is this sufficient?</a:t>
              </a:r>
            </a:p>
          </p:txBody>
        </p:sp>
      </p:grpSp>
      <p:sp>
        <p:nvSpPr>
          <p:cNvPr id="114" name="AutoShape 114"/>
          <p:cNvSpPr/>
          <p:nvPr/>
        </p:nvSpPr>
        <p:spPr>
          <a:xfrm>
            <a:off x="9367401" y="3228808"/>
            <a:ext cx="961321" cy="4763"/>
          </a:xfrm>
          <a:prstGeom prst="line">
            <a:avLst/>
          </a:prstGeom>
          <a:ln w="38100" cap="rnd">
            <a:solidFill>
              <a:srgbClr val="17396C"/>
            </a:solidFill>
            <a:prstDash val="solid"/>
            <a:headEnd type="none" w="sm" len="sm"/>
            <a:tailEnd type="triangle" w="lg" len="med"/>
          </a:ln>
        </p:spPr>
      </p:sp>
      <p:sp>
        <p:nvSpPr>
          <p:cNvPr id="115" name="AutoShape 115"/>
          <p:cNvSpPr/>
          <p:nvPr/>
        </p:nvSpPr>
        <p:spPr>
          <a:xfrm>
            <a:off x="9425966" y="6460183"/>
            <a:ext cx="961321" cy="4763"/>
          </a:xfrm>
          <a:prstGeom prst="line">
            <a:avLst/>
          </a:prstGeom>
          <a:ln w="38100" cap="rnd">
            <a:solidFill>
              <a:srgbClr val="17396C"/>
            </a:solidFill>
            <a:prstDash val="solid"/>
            <a:headEnd type="none" w="sm" len="sm"/>
            <a:tailEnd type="triangle" w="lg" len="med"/>
          </a:ln>
        </p:spPr>
      </p:sp>
      <p:sp>
        <p:nvSpPr>
          <p:cNvPr id="116" name="AutoShape 116"/>
          <p:cNvSpPr/>
          <p:nvPr/>
        </p:nvSpPr>
        <p:spPr>
          <a:xfrm>
            <a:off x="9367307" y="1587186"/>
            <a:ext cx="961321" cy="4763"/>
          </a:xfrm>
          <a:prstGeom prst="line">
            <a:avLst/>
          </a:prstGeom>
          <a:ln w="38100" cap="rnd">
            <a:solidFill>
              <a:srgbClr val="17396C"/>
            </a:solidFill>
            <a:prstDash val="solid"/>
            <a:headEnd type="none" w="sm" len="sm"/>
            <a:tailEnd type="triangle" w="lg" len="med"/>
          </a:ln>
        </p:spPr>
      </p:sp>
      <p:sp>
        <p:nvSpPr>
          <p:cNvPr id="117" name="AutoShape 117"/>
          <p:cNvSpPr/>
          <p:nvPr/>
        </p:nvSpPr>
        <p:spPr>
          <a:xfrm>
            <a:off x="9393021" y="4849657"/>
            <a:ext cx="961321" cy="4763"/>
          </a:xfrm>
          <a:prstGeom prst="line">
            <a:avLst/>
          </a:prstGeom>
          <a:ln w="38100" cap="rnd">
            <a:solidFill>
              <a:srgbClr val="17396C"/>
            </a:solidFill>
            <a:prstDash val="solid"/>
            <a:headEnd type="none" w="sm" len="sm"/>
            <a:tailEnd type="triangle" w="lg" len="med"/>
          </a:ln>
        </p:spPr>
      </p:sp>
      <p:sp>
        <p:nvSpPr>
          <p:cNvPr id="118" name="AutoShape 118"/>
          <p:cNvSpPr/>
          <p:nvPr/>
        </p:nvSpPr>
        <p:spPr>
          <a:xfrm flipH="1">
            <a:off x="7767353" y="2872225"/>
            <a:ext cx="3237" cy="190026"/>
          </a:xfrm>
          <a:prstGeom prst="line">
            <a:avLst/>
          </a:prstGeom>
          <a:ln w="38100" cap="rnd">
            <a:solidFill>
              <a:srgbClr val="17396C"/>
            </a:solidFill>
            <a:prstDash val="solid"/>
            <a:headEnd type="none" w="sm" len="sm"/>
            <a:tailEnd type="triangle" w="lg" len="med"/>
          </a:ln>
        </p:spPr>
      </p:sp>
      <p:sp>
        <p:nvSpPr>
          <p:cNvPr id="119" name="AutoShape 119"/>
          <p:cNvSpPr/>
          <p:nvPr/>
        </p:nvSpPr>
        <p:spPr>
          <a:xfrm flipH="1">
            <a:off x="9104426" y="2872874"/>
            <a:ext cx="3237" cy="190026"/>
          </a:xfrm>
          <a:prstGeom prst="line">
            <a:avLst/>
          </a:prstGeom>
          <a:ln w="38100" cap="rnd">
            <a:solidFill>
              <a:srgbClr val="17396C"/>
            </a:solidFill>
            <a:prstDash val="solid"/>
            <a:headEnd type="none" w="sm" len="sm"/>
            <a:tailEnd type="triangle" w="lg" len="med"/>
          </a:ln>
        </p:spPr>
      </p:sp>
      <p:sp>
        <p:nvSpPr>
          <p:cNvPr id="120" name="AutoShape 120"/>
          <p:cNvSpPr/>
          <p:nvPr/>
        </p:nvSpPr>
        <p:spPr>
          <a:xfrm flipH="1">
            <a:off x="7767353" y="3413227"/>
            <a:ext cx="3237" cy="190026"/>
          </a:xfrm>
          <a:prstGeom prst="line">
            <a:avLst/>
          </a:prstGeom>
          <a:ln w="38100" cap="rnd">
            <a:solidFill>
              <a:srgbClr val="17396C"/>
            </a:solidFill>
            <a:prstDash val="solid"/>
            <a:headEnd type="none" w="sm" len="sm"/>
            <a:tailEnd type="triangle" w="lg" len="med"/>
          </a:ln>
        </p:spPr>
      </p:sp>
      <p:sp>
        <p:nvSpPr>
          <p:cNvPr id="121" name="AutoShape 121"/>
          <p:cNvSpPr/>
          <p:nvPr/>
        </p:nvSpPr>
        <p:spPr>
          <a:xfrm flipH="1">
            <a:off x="9083760" y="1741566"/>
            <a:ext cx="1619" cy="235179"/>
          </a:xfrm>
          <a:prstGeom prst="line">
            <a:avLst/>
          </a:prstGeom>
          <a:ln w="38100" cap="rnd">
            <a:solidFill>
              <a:srgbClr val="17396C"/>
            </a:solidFill>
            <a:prstDash val="solid"/>
            <a:headEnd type="none" w="sm" len="sm"/>
            <a:tailEnd type="triangle" w="lg" len="med"/>
          </a:ln>
        </p:spPr>
      </p:sp>
      <p:sp>
        <p:nvSpPr>
          <p:cNvPr id="122" name="AutoShape 122"/>
          <p:cNvSpPr/>
          <p:nvPr/>
        </p:nvSpPr>
        <p:spPr>
          <a:xfrm flipH="1">
            <a:off x="7767353" y="1786526"/>
            <a:ext cx="3237" cy="190026"/>
          </a:xfrm>
          <a:prstGeom prst="line">
            <a:avLst/>
          </a:prstGeom>
          <a:ln w="38100" cap="rnd">
            <a:solidFill>
              <a:srgbClr val="17396C"/>
            </a:solidFill>
            <a:prstDash val="solid"/>
            <a:headEnd type="none" w="sm" len="sm"/>
            <a:tailEnd type="triangle" w="lg" len="med"/>
          </a:ln>
        </p:spPr>
      </p:sp>
      <p:sp>
        <p:nvSpPr>
          <p:cNvPr id="123" name="AutoShape 123"/>
          <p:cNvSpPr/>
          <p:nvPr/>
        </p:nvSpPr>
        <p:spPr>
          <a:xfrm flipH="1">
            <a:off x="7767353" y="1202389"/>
            <a:ext cx="3237" cy="190026"/>
          </a:xfrm>
          <a:prstGeom prst="line">
            <a:avLst/>
          </a:prstGeom>
          <a:ln w="38100" cap="rnd">
            <a:solidFill>
              <a:srgbClr val="17396C"/>
            </a:solidFill>
            <a:prstDash val="solid"/>
            <a:headEnd type="none" w="sm" len="sm"/>
            <a:tailEnd type="triangle" w="lg" len="med"/>
          </a:ln>
        </p:spPr>
      </p:sp>
      <p:sp>
        <p:nvSpPr>
          <p:cNvPr id="124" name="AutoShape 124"/>
          <p:cNvSpPr/>
          <p:nvPr/>
        </p:nvSpPr>
        <p:spPr>
          <a:xfrm flipH="1">
            <a:off x="7767353" y="4482576"/>
            <a:ext cx="3237" cy="190026"/>
          </a:xfrm>
          <a:prstGeom prst="line">
            <a:avLst/>
          </a:prstGeom>
          <a:ln w="38100" cap="rnd">
            <a:solidFill>
              <a:srgbClr val="17396C"/>
            </a:solidFill>
            <a:prstDash val="solid"/>
            <a:headEnd type="none" w="sm" len="sm"/>
            <a:tailEnd type="triangle" w="lg" len="med"/>
          </a:ln>
        </p:spPr>
      </p:sp>
      <p:sp>
        <p:nvSpPr>
          <p:cNvPr id="125" name="AutoShape 125"/>
          <p:cNvSpPr/>
          <p:nvPr/>
        </p:nvSpPr>
        <p:spPr>
          <a:xfrm flipH="1">
            <a:off x="9104426" y="4490694"/>
            <a:ext cx="3237" cy="190026"/>
          </a:xfrm>
          <a:prstGeom prst="line">
            <a:avLst/>
          </a:prstGeom>
          <a:ln w="38100" cap="rnd">
            <a:solidFill>
              <a:srgbClr val="17396C"/>
            </a:solidFill>
            <a:prstDash val="solid"/>
            <a:headEnd type="none" w="sm" len="sm"/>
            <a:tailEnd type="triangle" w="lg" len="med"/>
          </a:ln>
        </p:spPr>
      </p:sp>
      <p:sp>
        <p:nvSpPr>
          <p:cNvPr id="126" name="AutoShape 126"/>
          <p:cNvSpPr/>
          <p:nvPr/>
        </p:nvSpPr>
        <p:spPr>
          <a:xfrm flipH="1">
            <a:off x="7767353" y="5005539"/>
            <a:ext cx="3237" cy="190026"/>
          </a:xfrm>
          <a:prstGeom prst="line">
            <a:avLst/>
          </a:prstGeom>
          <a:ln w="38100" cap="rnd">
            <a:solidFill>
              <a:srgbClr val="17396C"/>
            </a:solidFill>
            <a:prstDash val="solid"/>
            <a:headEnd type="none" w="sm" len="sm"/>
            <a:tailEnd type="triangle" w="lg" len="med"/>
          </a:ln>
        </p:spPr>
      </p:sp>
      <p:sp>
        <p:nvSpPr>
          <p:cNvPr id="127" name="AutoShape 127"/>
          <p:cNvSpPr/>
          <p:nvPr/>
        </p:nvSpPr>
        <p:spPr>
          <a:xfrm flipH="1">
            <a:off x="7767353" y="6091694"/>
            <a:ext cx="3237" cy="190026"/>
          </a:xfrm>
          <a:prstGeom prst="line">
            <a:avLst/>
          </a:prstGeom>
          <a:ln w="38100" cap="rnd">
            <a:solidFill>
              <a:srgbClr val="17396C"/>
            </a:solidFill>
            <a:prstDash val="solid"/>
            <a:headEnd type="none" w="sm" len="sm"/>
            <a:tailEnd type="triangle" w="lg" len="med"/>
          </a:ln>
        </p:spPr>
      </p:sp>
      <p:sp>
        <p:nvSpPr>
          <p:cNvPr id="128" name="AutoShape 128"/>
          <p:cNvSpPr/>
          <p:nvPr/>
        </p:nvSpPr>
        <p:spPr>
          <a:xfrm flipH="1">
            <a:off x="9142381" y="6088322"/>
            <a:ext cx="3237" cy="190026"/>
          </a:xfrm>
          <a:prstGeom prst="line">
            <a:avLst/>
          </a:prstGeom>
          <a:ln w="38100" cap="rnd">
            <a:solidFill>
              <a:srgbClr val="17396C"/>
            </a:solidFill>
            <a:prstDash val="solid"/>
            <a:headEnd type="none" w="sm" len="sm"/>
            <a:tailEnd type="triangle" w="lg" len="med"/>
          </a:ln>
        </p:spPr>
      </p:sp>
      <p:sp>
        <p:nvSpPr>
          <p:cNvPr id="129" name="AutoShape 129"/>
          <p:cNvSpPr/>
          <p:nvPr/>
        </p:nvSpPr>
        <p:spPr>
          <a:xfrm flipH="1">
            <a:off x="7767353" y="6614563"/>
            <a:ext cx="1619" cy="193076"/>
          </a:xfrm>
          <a:prstGeom prst="line">
            <a:avLst/>
          </a:prstGeom>
          <a:ln w="38100" cap="rnd">
            <a:solidFill>
              <a:srgbClr val="17396C"/>
            </a:solidFill>
            <a:prstDash val="solid"/>
            <a:headEnd type="none" w="sm" len="sm"/>
            <a:tailEnd type="triangle" w="lg" len="med"/>
          </a:ln>
        </p:spPr>
      </p:sp>
      <p:sp>
        <p:nvSpPr>
          <p:cNvPr id="130" name="AutoShape 130"/>
          <p:cNvSpPr/>
          <p:nvPr/>
        </p:nvSpPr>
        <p:spPr>
          <a:xfrm flipH="1">
            <a:off x="7786403" y="7784047"/>
            <a:ext cx="3237" cy="190026"/>
          </a:xfrm>
          <a:prstGeom prst="line">
            <a:avLst/>
          </a:prstGeom>
          <a:ln w="38100" cap="rnd">
            <a:solidFill>
              <a:srgbClr val="17396C"/>
            </a:solidFill>
            <a:prstDash val="solid"/>
            <a:headEnd type="none" w="sm" len="sm"/>
            <a:tailEnd type="triangle" w="lg" len="med"/>
          </a:ln>
        </p:spPr>
      </p:sp>
      <p:sp>
        <p:nvSpPr>
          <p:cNvPr id="131" name="AutoShape 131"/>
          <p:cNvSpPr/>
          <p:nvPr/>
        </p:nvSpPr>
        <p:spPr>
          <a:xfrm flipH="1">
            <a:off x="7767353" y="8432944"/>
            <a:ext cx="3237" cy="190026"/>
          </a:xfrm>
          <a:prstGeom prst="line">
            <a:avLst/>
          </a:prstGeom>
          <a:ln w="38100" cap="rnd">
            <a:solidFill>
              <a:srgbClr val="17396C"/>
            </a:solidFill>
            <a:prstDash val="solid"/>
            <a:headEnd type="none" w="sm" len="sm"/>
            <a:tailEnd type="triangle" w="lg" len="med"/>
          </a:ln>
        </p:spPr>
      </p:sp>
      <p:sp>
        <p:nvSpPr>
          <p:cNvPr id="132" name="AutoShape 132"/>
          <p:cNvSpPr/>
          <p:nvPr/>
        </p:nvSpPr>
        <p:spPr>
          <a:xfrm flipH="1">
            <a:off x="9142381" y="7951418"/>
            <a:ext cx="3237" cy="190026"/>
          </a:xfrm>
          <a:prstGeom prst="line">
            <a:avLst/>
          </a:prstGeom>
          <a:ln w="38100" cap="rnd">
            <a:solidFill>
              <a:srgbClr val="17396C"/>
            </a:solidFill>
            <a:prstDash val="solid"/>
            <a:headEnd type="none" w="sm" len="sm"/>
            <a:tailEnd type="triangle" w="lg" len="med"/>
          </a:ln>
        </p:spPr>
      </p:sp>
      <p:sp>
        <p:nvSpPr>
          <p:cNvPr id="133" name="AutoShape 133"/>
          <p:cNvSpPr/>
          <p:nvPr/>
        </p:nvSpPr>
        <p:spPr>
          <a:xfrm flipH="1">
            <a:off x="9083760" y="1760616"/>
            <a:ext cx="1619" cy="216129"/>
          </a:xfrm>
          <a:prstGeom prst="line">
            <a:avLst/>
          </a:prstGeom>
          <a:ln w="38100" cap="rnd">
            <a:solidFill>
              <a:srgbClr val="17396C"/>
            </a:solidFill>
            <a:prstDash val="solid"/>
            <a:headEnd type="none" w="sm" len="sm"/>
            <a:tailEnd type="triangle" w="lg" len="med"/>
          </a:ln>
        </p:spPr>
      </p:sp>
      <p:sp>
        <p:nvSpPr>
          <p:cNvPr id="134" name="AutoShape 134"/>
          <p:cNvSpPr/>
          <p:nvPr/>
        </p:nvSpPr>
        <p:spPr>
          <a:xfrm flipH="1">
            <a:off x="11520499" y="3572153"/>
            <a:ext cx="1619" cy="216129"/>
          </a:xfrm>
          <a:prstGeom prst="line">
            <a:avLst/>
          </a:prstGeom>
          <a:ln w="38100" cap="rnd">
            <a:solidFill>
              <a:srgbClr val="17396C"/>
            </a:solidFill>
            <a:prstDash val="solid"/>
            <a:headEnd type="none" w="sm" len="sm"/>
            <a:tailEnd type="triangle" w="lg" len="med"/>
          </a:ln>
        </p:spPr>
      </p:sp>
      <p:sp>
        <p:nvSpPr>
          <p:cNvPr id="135" name="AutoShape 135"/>
          <p:cNvSpPr/>
          <p:nvPr/>
        </p:nvSpPr>
        <p:spPr>
          <a:xfrm flipH="1">
            <a:off x="11581875" y="7002343"/>
            <a:ext cx="1619" cy="216129"/>
          </a:xfrm>
          <a:prstGeom prst="line">
            <a:avLst/>
          </a:prstGeom>
          <a:ln w="38100" cap="rnd">
            <a:solidFill>
              <a:srgbClr val="17396C"/>
            </a:solidFill>
            <a:prstDash val="solid"/>
            <a:headEnd type="none" w="sm" len="sm"/>
            <a:tailEnd type="triangle" w="lg" len="med"/>
          </a:ln>
        </p:spPr>
      </p:sp>
      <p:sp>
        <p:nvSpPr>
          <p:cNvPr id="136" name="AutoShape 136"/>
          <p:cNvSpPr/>
          <p:nvPr/>
        </p:nvSpPr>
        <p:spPr>
          <a:xfrm flipV="1">
            <a:off x="12555014" y="1521799"/>
            <a:ext cx="281601" cy="0"/>
          </a:xfrm>
          <a:prstGeom prst="line">
            <a:avLst/>
          </a:prstGeom>
          <a:ln w="38100" cap="rnd">
            <a:solidFill>
              <a:srgbClr val="17396C"/>
            </a:solidFill>
            <a:prstDash val="solid"/>
            <a:headEnd type="none" w="sm" len="sm"/>
            <a:tailEnd type="triangle" w="lg" len="med"/>
          </a:ln>
        </p:spPr>
      </p:sp>
      <p:sp>
        <p:nvSpPr>
          <p:cNvPr id="137" name="AutoShape 137"/>
          <p:cNvSpPr/>
          <p:nvPr/>
        </p:nvSpPr>
        <p:spPr>
          <a:xfrm flipV="1">
            <a:off x="13437571" y="1521799"/>
            <a:ext cx="281601" cy="0"/>
          </a:xfrm>
          <a:prstGeom prst="line">
            <a:avLst/>
          </a:prstGeom>
          <a:ln w="38100" cap="rnd">
            <a:solidFill>
              <a:srgbClr val="17396C"/>
            </a:solidFill>
            <a:prstDash val="solid"/>
            <a:headEnd type="none" w="sm" len="sm"/>
            <a:tailEnd type="triangle" w="lg" len="med"/>
          </a:ln>
        </p:spPr>
      </p:sp>
      <p:sp>
        <p:nvSpPr>
          <p:cNvPr id="138" name="AutoShape 138"/>
          <p:cNvSpPr/>
          <p:nvPr/>
        </p:nvSpPr>
        <p:spPr>
          <a:xfrm>
            <a:off x="14209977" y="3600811"/>
            <a:ext cx="794908" cy="0"/>
          </a:xfrm>
          <a:prstGeom prst="line">
            <a:avLst/>
          </a:prstGeom>
          <a:ln w="38100" cap="flat">
            <a:solidFill>
              <a:srgbClr val="17396C"/>
            </a:solidFill>
            <a:prstDash val="solid"/>
            <a:headEnd type="none" w="sm" len="sm"/>
            <a:tailEnd type="none" w="sm" len="sm"/>
          </a:ln>
        </p:spPr>
      </p:sp>
      <p:sp>
        <p:nvSpPr>
          <p:cNvPr id="139" name="AutoShape 139"/>
          <p:cNvSpPr/>
          <p:nvPr/>
        </p:nvSpPr>
        <p:spPr>
          <a:xfrm flipV="1">
            <a:off x="14607431" y="3508240"/>
            <a:ext cx="0" cy="92572"/>
          </a:xfrm>
          <a:prstGeom prst="line">
            <a:avLst/>
          </a:prstGeom>
          <a:ln w="38100" cap="flat">
            <a:solidFill>
              <a:srgbClr val="17396C"/>
            </a:solidFill>
            <a:prstDash val="solid"/>
            <a:headEnd type="none" w="sm" len="sm"/>
            <a:tailEnd type="none" w="sm" len="sm"/>
          </a:ln>
        </p:spPr>
      </p:sp>
      <p:sp>
        <p:nvSpPr>
          <p:cNvPr id="140" name="AutoShape 140"/>
          <p:cNvSpPr/>
          <p:nvPr/>
        </p:nvSpPr>
        <p:spPr>
          <a:xfrm flipH="1">
            <a:off x="14209168" y="3581904"/>
            <a:ext cx="1619" cy="216129"/>
          </a:xfrm>
          <a:prstGeom prst="line">
            <a:avLst/>
          </a:prstGeom>
          <a:ln w="38100" cap="rnd">
            <a:solidFill>
              <a:srgbClr val="17396C"/>
            </a:solidFill>
            <a:prstDash val="solid"/>
            <a:headEnd type="none" w="sm" len="sm"/>
            <a:tailEnd type="triangle" w="lg" len="med"/>
          </a:ln>
        </p:spPr>
      </p:sp>
      <p:sp>
        <p:nvSpPr>
          <p:cNvPr id="141" name="AutoShape 141"/>
          <p:cNvSpPr/>
          <p:nvPr/>
        </p:nvSpPr>
        <p:spPr>
          <a:xfrm flipH="1">
            <a:off x="14984217" y="3581904"/>
            <a:ext cx="1619" cy="216129"/>
          </a:xfrm>
          <a:prstGeom prst="line">
            <a:avLst/>
          </a:prstGeom>
          <a:ln w="38100" cap="rnd">
            <a:solidFill>
              <a:srgbClr val="17396C"/>
            </a:solidFill>
            <a:prstDash val="solid"/>
            <a:headEnd type="none" w="sm" len="sm"/>
            <a:tailEnd type="triangle" w="lg" len="med"/>
          </a:ln>
        </p:spPr>
      </p:sp>
      <p:sp>
        <p:nvSpPr>
          <p:cNvPr id="142" name="AutoShape 142"/>
          <p:cNvSpPr/>
          <p:nvPr/>
        </p:nvSpPr>
        <p:spPr>
          <a:xfrm>
            <a:off x="14289442" y="7091358"/>
            <a:ext cx="794908" cy="0"/>
          </a:xfrm>
          <a:prstGeom prst="line">
            <a:avLst/>
          </a:prstGeom>
          <a:ln w="38100" cap="flat">
            <a:solidFill>
              <a:srgbClr val="17396C"/>
            </a:solidFill>
            <a:prstDash val="solid"/>
            <a:headEnd type="none" w="sm" len="sm"/>
            <a:tailEnd type="none" w="sm" len="sm"/>
          </a:ln>
        </p:spPr>
      </p:sp>
      <p:sp>
        <p:nvSpPr>
          <p:cNvPr id="143" name="AutoShape 143"/>
          <p:cNvSpPr/>
          <p:nvPr/>
        </p:nvSpPr>
        <p:spPr>
          <a:xfrm flipH="1" flipV="1">
            <a:off x="14686896" y="6938430"/>
            <a:ext cx="0" cy="152928"/>
          </a:xfrm>
          <a:prstGeom prst="line">
            <a:avLst/>
          </a:prstGeom>
          <a:ln w="38100" cap="flat">
            <a:solidFill>
              <a:srgbClr val="17396C"/>
            </a:solidFill>
            <a:prstDash val="solid"/>
            <a:headEnd type="none" w="sm" len="sm"/>
            <a:tailEnd type="none" w="sm" len="sm"/>
          </a:ln>
        </p:spPr>
      </p:sp>
      <p:sp>
        <p:nvSpPr>
          <p:cNvPr id="144" name="AutoShape 144"/>
          <p:cNvSpPr/>
          <p:nvPr/>
        </p:nvSpPr>
        <p:spPr>
          <a:xfrm flipH="1">
            <a:off x="14288633" y="7072451"/>
            <a:ext cx="1619" cy="216129"/>
          </a:xfrm>
          <a:prstGeom prst="line">
            <a:avLst/>
          </a:prstGeom>
          <a:ln w="38100" cap="rnd">
            <a:solidFill>
              <a:srgbClr val="17396C"/>
            </a:solidFill>
            <a:prstDash val="solid"/>
            <a:headEnd type="none" w="sm" len="sm"/>
            <a:tailEnd type="triangle" w="lg" len="med"/>
          </a:ln>
        </p:spPr>
      </p:sp>
      <p:sp>
        <p:nvSpPr>
          <p:cNvPr id="145" name="AutoShape 145"/>
          <p:cNvSpPr/>
          <p:nvPr/>
        </p:nvSpPr>
        <p:spPr>
          <a:xfrm flipH="1">
            <a:off x="15063682" y="7072451"/>
            <a:ext cx="1619" cy="216129"/>
          </a:xfrm>
          <a:prstGeom prst="line">
            <a:avLst/>
          </a:prstGeom>
          <a:ln w="38100" cap="rnd">
            <a:solidFill>
              <a:srgbClr val="17396C"/>
            </a:solidFill>
            <a:prstDash val="solid"/>
            <a:headEnd type="none" w="sm" len="sm"/>
            <a:tailEnd type="triangle" w="lg" len="med"/>
          </a:ln>
        </p:spPr>
      </p:sp>
      <p:grpSp>
        <p:nvGrpSpPr>
          <p:cNvPr id="146" name="Group 146"/>
          <p:cNvGrpSpPr/>
          <p:nvPr/>
        </p:nvGrpSpPr>
        <p:grpSpPr>
          <a:xfrm>
            <a:off x="12876893" y="3038764"/>
            <a:ext cx="563744" cy="341988"/>
            <a:chOff x="0" y="0"/>
            <a:chExt cx="751658" cy="455984"/>
          </a:xfrm>
        </p:grpSpPr>
        <p:sp>
          <p:nvSpPr>
            <p:cNvPr id="147" name="Freeform 147"/>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148" name="Freeform 148"/>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149" name="TextBox 149"/>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sp>
        <p:nvSpPr>
          <p:cNvPr id="150" name="AutoShape 150"/>
          <p:cNvSpPr/>
          <p:nvPr/>
        </p:nvSpPr>
        <p:spPr>
          <a:xfrm flipV="1">
            <a:off x="12581279" y="3209758"/>
            <a:ext cx="281601" cy="0"/>
          </a:xfrm>
          <a:prstGeom prst="line">
            <a:avLst/>
          </a:prstGeom>
          <a:ln w="38100" cap="rnd">
            <a:solidFill>
              <a:srgbClr val="17396C"/>
            </a:solidFill>
            <a:prstDash val="solid"/>
            <a:headEnd type="none" w="sm" len="sm"/>
            <a:tailEnd type="triangle" w="lg" len="med"/>
          </a:ln>
        </p:spPr>
      </p:sp>
      <p:sp>
        <p:nvSpPr>
          <p:cNvPr id="151" name="AutoShape 151"/>
          <p:cNvSpPr/>
          <p:nvPr/>
        </p:nvSpPr>
        <p:spPr>
          <a:xfrm flipV="1">
            <a:off x="13463836" y="3209758"/>
            <a:ext cx="281601" cy="0"/>
          </a:xfrm>
          <a:prstGeom prst="line">
            <a:avLst/>
          </a:prstGeom>
          <a:ln w="38100" cap="rnd">
            <a:solidFill>
              <a:srgbClr val="17396C"/>
            </a:solidFill>
            <a:prstDash val="solid"/>
            <a:headEnd type="none" w="sm" len="sm"/>
            <a:tailEnd type="triangle" w="lg" len="med"/>
          </a:ln>
        </p:spPr>
      </p:sp>
      <p:grpSp>
        <p:nvGrpSpPr>
          <p:cNvPr id="152" name="Group 152"/>
          <p:cNvGrpSpPr/>
          <p:nvPr/>
        </p:nvGrpSpPr>
        <p:grpSpPr>
          <a:xfrm>
            <a:off x="12931005" y="4701517"/>
            <a:ext cx="563744" cy="341988"/>
            <a:chOff x="0" y="0"/>
            <a:chExt cx="751658" cy="455984"/>
          </a:xfrm>
        </p:grpSpPr>
        <p:sp>
          <p:nvSpPr>
            <p:cNvPr id="153" name="Freeform 153"/>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154" name="Freeform 154"/>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155" name="TextBox 155"/>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sp>
        <p:nvSpPr>
          <p:cNvPr id="156" name="AutoShape 156"/>
          <p:cNvSpPr/>
          <p:nvPr/>
        </p:nvSpPr>
        <p:spPr>
          <a:xfrm flipV="1">
            <a:off x="12635391" y="4872511"/>
            <a:ext cx="281601" cy="0"/>
          </a:xfrm>
          <a:prstGeom prst="line">
            <a:avLst/>
          </a:prstGeom>
          <a:ln w="38100" cap="rnd">
            <a:solidFill>
              <a:srgbClr val="17396C"/>
            </a:solidFill>
            <a:prstDash val="solid"/>
            <a:headEnd type="none" w="sm" len="sm"/>
            <a:tailEnd type="triangle" w="lg" len="med"/>
          </a:ln>
        </p:spPr>
      </p:sp>
      <p:sp>
        <p:nvSpPr>
          <p:cNvPr id="157" name="AutoShape 157"/>
          <p:cNvSpPr/>
          <p:nvPr/>
        </p:nvSpPr>
        <p:spPr>
          <a:xfrm flipV="1">
            <a:off x="13517948" y="4872511"/>
            <a:ext cx="281601" cy="0"/>
          </a:xfrm>
          <a:prstGeom prst="line">
            <a:avLst/>
          </a:prstGeom>
          <a:ln w="38100" cap="rnd">
            <a:solidFill>
              <a:srgbClr val="17396C"/>
            </a:solidFill>
            <a:prstDash val="solid"/>
            <a:headEnd type="none" w="sm" len="sm"/>
            <a:tailEnd type="triangle" w="lg" len="med"/>
          </a:ln>
        </p:spPr>
      </p:sp>
      <p:grpSp>
        <p:nvGrpSpPr>
          <p:cNvPr id="158" name="Group 158"/>
          <p:cNvGrpSpPr/>
          <p:nvPr/>
        </p:nvGrpSpPr>
        <p:grpSpPr>
          <a:xfrm>
            <a:off x="12973370" y="6383513"/>
            <a:ext cx="563744" cy="341988"/>
            <a:chOff x="0" y="0"/>
            <a:chExt cx="751658" cy="455984"/>
          </a:xfrm>
        </p:grpSpPr>
        <p:sp>
          <p:nvSpPr>
            <p:cNvPr id="159" name="Freeform 159"/>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160" name="Freeform 160"/>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161" name="TextBox 161"/>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sp>
        <p:nvSpPr>
          <p:cNvPr id="162" name="AutoShape 162"/>
          <p:cNvSpPr/>
          <p:nvPr/>
        </p:nvSpPr>
        <p:spPr>
          <a:xfrm flipV="1">
            <a:off x="12677756" y="6554507"/>
            <a:ext cx="281601" cy="0"/>
          </a:xfrm>
          <a:prstGeom prst="line">
            <a:avLst/>
          </a:prstGeom>
          <a:ln w="38100" cap="rnd">
            <a:solidFill>
              <a:srgbClr val="17396C"/>
            </a:solidFill>
            <a:prstDash val="solid"/>
            <a:headEnd type="none" w="sm" len="sm"/>
            <a:tailEnd type="triangle" w="lg" len="med"/>
          </a:ln>
        </p:spPr>
      </p:sp>
      <p:sp>
        <p:nvSpPr>
          <p:cNvPr id="163" name="AutoShape 163"/>
          <p:cNvSpPr/>
          <p:nvPr/>
        </p:nvSpPr>
        <p:spPr>
          <a:xfrm flipV="1">
            <a:off x="13560312" y="6554507"/>
            <a:ext cx="281601" cy="0"/>
          </a:xfrm>
          <a:prstGeom prst="line">
            <a:avLst/>
          </a:prstGeom>
          <a:ln w="38100" cap="rnd">
            <a:solidFill>
              <a:srgbClr val="17396C"/>
            </a:solidFill>
            <a:prstDash val="solid"/>
            <a:headEnd type="none" w="sm" len="sm"/>
            <a:tailEnd type="triangle" w="lg" len="med"/>
          </a:ln>
        </p:spPr>
      </p:sp>
      <p:sp>
        <p:nvSpPr>
          <p:cNvPr id="164" name="AutoShape 164"/>
          <p:cNvSpPr/>
          <p:nvPr/>
        </p:nvSpPr>
        <p:spPr>
          <a:xfrm flipV="1">
            <a:off x="11520414" y="4104730"/>
            <a:ext cx="895" cy="260533"/>
          </a:xfrm>
          <a:prstGeom prst="line">
            <a:avLst/>
          </a:prstGeom>
          <a:ln w="38100" cap="flat">
            <a:solidFill>
              <a:srgbClr val="17396C"/>
            </a:solidFill>
            <a:prstDash val="sysDot"/>
            <a:headEnd type="none" w="sm" len="sm"/>
            <a:tailEnd type="none" w="sm" len="sm"/>
          </a:ln>
        </p:spPr>
      </p:sp>
      <p:sp>
        <p:nvSpPr>
          <p:cNvPr id="165" name="AutoShape 165"/>
          <p:cNvSpPr/>
          <p:nvPr/>
        </p:nvSpPr>
        <p:spPr>
          <a:xfrm flipV="1">
            <a:off x="14189671" y="4183856"/>
            <a:ext cx="895" cy="164842"/>
          </a:xfrm>
          <a:prstGeom prst="line">
            <a:avLst/>
          </a:prstGeom>
          <a:ln w="38100" cap="flat">
            <a:solidFill>
              <a:srgbClr val="17396C"/>
            </a:solidFill>
            <a:prstDash val="sysDot"/>
            <a:headEnd type="none" w="sm" len="sm"/>
            <a:tailEnd type="none" w="sm" len="sm"/>
          </a:ln>
        </p:spPr>
      </p:sp>
      <p:sp>
        <p:nvSpPr>
          <p:cNvPr id="166" name="AutoShape 166"/>
          <p:cNvSpPr/>
          <p:nvPr/>
        </p:nvSpPr>
        <p:spPr>
          <a:xfrm flipH="1">
            <a:off x="9743509" y="4327230"/>
            <a:ext cx="4466387" cy="19048"/>
          </a:xfrm>
          <a:prstGeom prst="line">
            <a:avLst/>
          </a:prstGeom>
          <a:ln w="38100" cap="flat">
            <a:solidFill>
              <a:srgbClr val="17396C"/>
            </a:solidFill>
            <a:prstDash val="sysDot"/>
            <a:headEnd type="none" w="sm" len="sm"/>
            <a:tailEnd type="arrow" w="med" len="sm"/>
          </a:ln>
        </p:spPr>
      </p:sp>
      <p:grpSp>
        <p:nvGrpSpPr>
          <p:cNvPr id="167" name="Group 167"/>
          <p:cNvGrpSpPr/>
          <p:nvPr/>
        </p:nvGrpSpPr>
        <p:grpSpPr>
          <a:xfrm>
            <a:off x="14633551" y="2168591"/>
            <a:ext cx="533695" cy="323760"/>
            <a:chOff x="0" y="0"/>
            <a:chExt cx="711594" cy="431680"/>
          </a:xfrm>
        </p:grpSpPr>
        <p:sp>
          <p:nvSpPr>
            <p:cNvPr id="168" name="Freeform 168"/>
            <p:cNvSpPr/>
            <p:nvPr/>
          </p:nvSpPr>
          <p:spPr>
            <a:xfrm>
              <a:off x="24046" y="24046"/>
              <a:ext cx="663554" cy="383656"/>
            </a:xfrm>
            <a:custGeom>
              <a:avLst/>
              <a:gdLst/>
              <a:ahLst/>
              <a:cxnLst/>
              <a:rect l="l" t="t" r="r" b="b"/>
              <a:pathLst>
                <a:path w="663554" h="383656">
                  <a:moveTo>
                    <a:pt x="0" y="63963"/>
                  </a:moveTo>
                  <a:cubicBezTo>
                    <a:pt x="0" y="28615"/>
                    <a:pt x="30058" y="0"/>
                    <a:pt x="67089" y="0"/>
                  </a:cubicBezTo>
                  <a:lnTo>
                    <a:pt x="596465" y="0"/>
                  </a:lnTo>
                  <a:cubicBezTo>
                    <a:pt x="633496" y="0"/>
                    <a:pt x="663554" y="28615"/>
                    <a:pt x="663554" y="63963"/>
                  </a:cubicBezTo>
                  <a:lnTo>
                    <a:pt x="663554" y="319694"/>
                  </a:lnTo>
                  <a:cubicBezTo>
                    <a:pt x="663554" y="355042"/>
                    <a:pt x="633496" y="383657"/>
                    <a:pt x="596465" y="383657"/>
                  </a:cubicBezTo>
                  <a:lnTo>
                    <a:pt x="67089" y="383657"/>
                  </a:lnTo>
                  <a:cubicBezTo>
                    <a:pt x="30058" y="383536"/>
                    <a:pt x="0" y="354921"/>
                    <a:pt x="0" y="319694"/>
                  </a:cubicBezTo>
                  <a:close/>
                </a:path>
              </a:pathLst>
            </a:custGeom>
            <a:solidFill>
              <a:srgbClr val="004C98"/>
            </a:solidFill>
          </p:spPr>
        </p:sp>
        <p:sp>
          <p:nvSpPr>
            <p:cNvPr id="169" name="Freeform 169"/>
            <p:cNvSpPr/>
            <p:nvPr/>
          </p:nvSpPr>
          <p:spPr>
            <a:xfrm>
              <a:off x="0" y="0"/>
              <a:ext cx="711649" cy="431753"/>
            </a:xfrm>
            <a:custGeom>
              <a:avLst/>
              <a:gdLst/>
              <a:ahLst/>
              <a:cxnLst/>
              <a:rect l="l" t="t" r="r" b="b"/>
              <a:pathLst>
                <a:path w="711649" h="431753">
                  <a:moveTo>
                    <a:pt x="0" y="88009"/>
                  </a:moveTo>
                  <a:cubicBezTo>
                    <a:pt x="0" y="38354"/>
                    <a:pt x="41961" y="0"/>
                    <a:pt x="91135" y="0"/>
                  </a:cubicBezTo>
                  <a:lnTo>
                    <a:pt x="620511" y="0"/>
                  </a:lnTo>
                  <a:lnTo>
                    <a:pt x="620511" y="24046"/>
                  </a:lnTo>
                  <a:lnTo>
                    <a:pt x="620511" y="0"/>
                  </a:lnTo>
                  <a:cubicBezTo>
                    <a:pt x="669685" y="0"/>
                    <a:pt x="711649" y="38354"/>
                    <a:pt x="711649" y="88009"/>
                  </a:cubicBezTo>
                  <a:lnTo>
                    <a:pt x="687600" y="88009"/>
                  </a:lnTo>
                  <a:lnTo>
                    <a:pt x="711649" y="88009"/>
                  </a:lnTo>
                  <a:lnTo>
                    <a:pt x="711649" y="343740"/>
                  </a:lnTo>
                  <a:lnTo>
                    <a:pt x="687600" y="343740"/>
                  </a:lnTo>
                  <a:lnTo>
                    <a:pt x="711649" y="343740"/>
                  </a:lnTo>
                  <a:cubicBezTo>
                    <a:pt x="711649" y="393395"/>
                    <a:pt x="669685" y="431753"/>
                    <a:pt x="620511" y="431753"/>
                  </a:cubicBezTo>
                  <a:lnTo>
                    <a:pt x="620511" y="407703"/>
                  </a:lnTo>
                  <a:lnTo>
                    <a:pt x="620511" y="431753"/>
                  </a:lnTo>
                  <a:lnTo>
                    <a:pt x="91135" y="431753"/>
                  </a:lnTo>
                  <a:lnTo>
                    <a:pt x="91135" y="407703"/>
                  </a:lnTo>
                  <a:lnTo>
                    <a:pt x="91135" y="431753"/>
                  </a:lnTo>
                  <a:cubicBezTo>
                    <a:pt x="41961" y="431628"/>
                    <a:pt x="0" y="393395"/>
                    <a:pt x="0" y="343740"/>
                  </a:cubicBezTo>
                  <a:lnTo>
                    <a:pt x="0" y="88009"/>
                  </a:lnTo>
                  <a:lnTo>
                    <a:pt x="24046" y="88009"/>
                  </a:lnTo>
                  <a:lnTo>
                    <a:pt x="0" y="88009"/>
                  </a:lnTo>
                  <a:moveTo>
                    <a:pt x="48092" y="88009"/>
                  </a:moveTo>
                  <a:lnTo>
                    <a:pt x="48092" y="343740"/>
                  </a:lnTo>
                  <a:lnTo>
                    <a:pt x="24046" y="343740"/>
                  </a:lnTo>
                  <a:lnTo>
                    <a:pt x="48092" y="343740"/>
                  </a:lnTo>
                  <a:cubicBezTo>
                    <a:pt x="48092" y="364660"/>
                    <a:pt x="66247" y="383656"/>
                    <a:pt x="91135" y="383656"/>
                  </a:cubicBezTo>
                  <a:lnTo>
                    <a:pt x="620511" y="383656"/>
                  </a:lnTo>
                  <a:cubicBezTo>
                    <a:pt x="645399" y="383656"/>
                    <a:pt x="663554" y="364780"/>
                    <a:pt x="663554" y="343740"/>
                  </a:cubicBezTo>
                  <a:lnTo>
                    <a:pt x="663554" y="88009"/>
                  </a:lnTo>
                  <a:cubicBezTo>
                    <a:pt x="663554" y="66969"/>
                    <a:pt x="645278" y="48092"/>
                    <a:pt x="620511" y="48092"/>
                  </a:cubicBezTo>
                  <a:lnTo>
                    <a:pt x="91135" y="48092"/>
                  </a:lnTo>
                  <a:lnTo>
                    <a:pt x="91135" y="24046"/>
                  </a:lnTo>
                  <a:lnTo>
                    <a:pt x="91135" y="48092"/>
                  </a:lnTo>
                  <a:cubicBezTo>
                    <a:pt x="66247" y="48092"/>
                    <a:pt x="48092" y="66969"/>
                    <a:pt x="48092" y="88009"/>
                  </a:cubicBezTo>
                  <a:close/>
                </a:path>
              </a:pathLst>
            </a:custGeom>
            <a:solidFill>
              <a:srgbClr val="004C98"/>
            </a:solidFill>
          </p:spPr>
        </p:sp>
        <p:sp>
          <p:nvSpPr>
            <p:cNvPr id="170" name="TextBox 170"/>
            <p:cNvSpPr txBox="1"/>
            <p:nvPr/>
          </p:nvSpPr>
          <p:spPr>
            <a:xfrm>
              <a:off x="0" y="0"/>
              <a:ext cx="711594" cy="431680"/>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sp>
        <p:nvSpPr>
          <p:cNvPr id="171" name="AutoShape 171"/>
          <p:cNvSpPr/>
          <p:nvPr/>
        </p:nvSpPr>
        <p:spPr>
          <a:xfrm flipH="1">
            <a:off x="11601734" y="1942046"/>
            <a:ext cx="1532" cy="204609"/>
          </a:xfrm>
          <a:prstGeom prst="line">
            <a:avLst/>
          </a:prstGeom>
          <a:ln w="38100" cap="rnd">
            <a:solidFill>
              <a:srgbClr val="17396C"/>
            </a:solidFill>
            <a:prstDash val="solid"/>
            <a:headEnd type="none" w="sm" len="sm"/>
            <a:tailEnd type="triangle" w="lg" len="med"/>
          </a:ln>
        </p:spPr>
      </p:sp>
      <p:sp>
        <p:nvSpPr>
          <p:cNvPr id="172" name="AutoShape 172"/>
          <p:cNvSpPr/>
          <p:nvPr/>
        </p:nvSpPr>
        <p:spPr>
          <a:xfrm>
            <a:off x="14147860" y="1969176"/>
            <a:ext cx="752539" cy="0"/>
          </a:xfrm>
          <a:prstGeom prst="line">
            <a:avLst/>
          </a:prstGeom>
          <a:ln w="38100" cap="flat">
            <a:solidFill>
              <a:srgbClr val="17396C"/>
            </a:solidFill>
            <a:prstDash val="solid"/>
            <a:headEnd type="none" w="sm" len="sm"/>
            <a:tailEnd type="none" w="sm" len="sm"/>
          </a:ln>
        </p:spPr>
      </p:sp>
      <p:sp>
        <p:nvSpPr>
          <p:cNvPr id="173" name="AutoShape 173"/>
          <p:cNvSpPr/>
          <p:nvPr/>
        </p:nvSpPr>
        <p:spPr>
          <a:xfrm flipV="1">
            <a:off x="14524130" y="1881539"/>
            <a:ext cx="0" cy="87637"/>
          </a:xfrm>
          <a:prstGeom prst="line">
            <a:avLst/>
          </a:prstGeom>
          <a:ln w="38100" cap="flat">
            <a:solidFill>
              <a:srgbClr val="17396C"/>
            </a:solidFill>
            <a:prstDash val="solid"/>
            <a:headEnd type="none" w="sm" len="sm"/>
            <a:tailEnd type="none" w="sm" len="sm"/>
          </a:ln>
        </p:spPr>
      </p:sp>
      <p:sp>
        <p:nvSpPr>
          <p:cNvPr id="174" name="AutoShape 174"/>
          <p:cNvSpPr/>
          <p:nvPr/>
        </p:nvSpPr>
        <p:spPr>
          <a:xfrm flipH="1">
            <a:off x="14147094" y="1951277"/>
            <a:ext cx="1532" cy="204609"/>
          </a:xfrm>
          <a:prstGeom prst="line">
            <a:avLst/>
          </a:prstGeom>
          <a:ln w="38100" cap="rnd">
            <a:solidFill>
              <a:srgbClr val="17396C"/>
            </a:solidFill>
            <a:prstDash val="solid"/>
            <a:headEnd type="none" w="sm" len="sm"/>
            <a:tailEnd type="triangle" w="lg" len="med"/>
          </a:ln>
        </p:spPr>
      </p:sp>
      <p:sp>
        <p:nvSpPr>
          <p:cNvPr id="175" name="AutoShape 175"/>
          <p:cNvSpPr/>
          <p:nvPr/>
        </p:nvSpPr>
        <p:spPr>
          <a:xfrm flipH="1">
            <a:off x="14880833" y="1951277"/>
            <a:ext cx="1532" cy="204609"/>
          </a:xfrm>
          <a:prstGeom prst="line">
            <a:avLst/>
          </a:prstGeom>
          <a:ln w="38100" cap="rnd">
            <a:solidFill>
              <a:srgbClr val="17396C"/>
            </a:solidFill>
            <a:prstDash val="solid"/>
            <a:headEnd type="none" w="sm" len="sm"/>
            <a:tailEnd type="triangle" w="lg" len="med"/>
          </a:ln>
        </p:spPr>
      </p:sp>
      <p:sp>
        <p:nvSpPr>
          <p:cNvPr id="176" name="AutoShape 176"/>
          <p:cNvSpPr/>
          <p:nvPr/>
        </p:nvSpPr>
        <p:spPr>
          <a:xfrm flipV="1">
            <a:off x="11601653" y="2446235"/>
            <a:ext cx="847" cy="246646"/>
          </a:xfrm>
          <a:prstGeom prst="line">
            <a:avLst/>
          </a:prstGeom>
          <a:ln w="38100" cap="flat">
            <a:solidFill>
              <a:srgbClr val="17396C"/>
            </a:solidFill>
            <a:prstDash val="sysDot"/>
            <a:headEnd type="none" w="sm" len="sm"/>
            <a:tailEnd type="none" w="sm" len="sm"/>
          </a:ln>
        </p:spPr>
      </p:sp>
      <p:sp>
        <p:nvSpPr>
          <p:cNvPr id="177" name="AutoShape 177"/>
          <p:cNvSpPr/>
          <p:nvPr/>
        </p:nvSpPr>
        <p:spPr>
          <a:xfrm flipV="1">
            <a:off x="14128045" y="2521143"/>
            <a:ext cx="1439" cy="128093"/>
          </a:xfrm>
          <a:prstGeom prst="line">
            <a:avLst/>
          </a:prstGeom>
          <a:ln w="38100" cap="flat">
            <a:solidFill>
              <a:srgbClr val="17396C"/>
            </a:solidFill>
            <a:prstDash val="sysDot"/>
            <a:headEnd type="none" w="sm" len="sm"/>
            <a:tailEnd type="none" w="sm" len="sm"/>
          </a:ln>
        </p:spPr>
      </p:sp>
      <p:sp>
        <p:nvSpPr>
          <p:cNvPr id="178" name="AutoShape 178"/>
          <p:cNvSpPr/>
          <p:nvPr/>
        </p:nvSpPr>
        <p:spPr>
          <a:xfrm flipH="1">
            <a:off x="9777224" y="2668286"/>
            <a:ext cx="4228324" cy="18033"/>
          </a:xfrm>
          <a:prstGeom prst="line">
            <a:avLst/>
          </a:prstGeom>
          <a:ln w="38100" cap="flat">
            <a:solidFill>
              <a:srgbClr val="17396C"/>
            </a:solidFill>
            <a:prstDash val="sysDot"/>
            <a:headEnd type="none" w="sm" len="sm"/>
            <a:tailEnd type="arrow" w="med" len="sm"/>
          </a:ln>
        </p:spPr>
      </p:sp>
      <p:grpSp>
        <p:nvGrpSpPr>
          <p:cNvPr id="179" name="Group 179"/>
          <p:cNvGrpSpPr/>
          <p:nvPr/>
        </p:nvGrpSpPr>
        <p:grpSpPr>
          <a:xfrm>
            <a:off x="11067520" y="5481330"/>
            <a:ext cx="867630" cy="341988"/>
            <a:chOff x="0" y="0"/>
            <a:chExt cx="1156840" cy="455984"/>
          </a:xfrm>
        </p:grpSpPr>
        <p:sp>
          <p:nvSpPr>
            <p:cNvPr id="180" name="Freeform 180"/>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181" name="Freeform 181"/>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182" name="TextBox 182"/>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183" name="Group 183"/>
          <p:cNvGrpSpPr/>
          <p:nvPr/>
        </p:nvGrpSpPr>
        <p:grpSpPr>
          <a:xfrm>
            <a:off x="13699199" y="5511047"/>
            <a:ext cx="867630" cy="341988"/>
            <a:chOff x="0" y="0"/>
            <a:chExt cx="1156840" cy="455984"/>
          </a:xfrm>
        </p:grpSpPr>
        <p:sp>
          <p:nvSpPr>
            <p:cNvPr id="184" name="Freeform 184"/>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185" name="Freeform 185"/>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186" name="TextBox 186"/>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187" name="Group 187"/>
          <p:cNvGrpSpPr/>
          <p:nvPr/>
        </p:nvGrpSpPr>
        <p:grpSpPr>
          <a:xfrm>
            <a:off x="14703041" y="5511047"/>
            <a:ext cx="563744" cy="341988"/>
            <a:chOff x="0" y="0"/>
            <a:chExt cx="751658" cy="455984"/>
          </a:xfrm>
        </p:grpSpPr>
        <p:sp>
          <p:nvSpPr>
            <p:cNvPr id="188" name="Freeform 188"/>
            <p:cNvSpPr/>
            <p:nvPr/>
          </p:nvSpPr>
          <p:spPr>
            <a:xfrm>
              <a:off x="25400" y="25400"/>
              <a:ext cx="700913" cy="405257"/>
            </a:xfrm>
            <a:custGeom>
              <a:avLst/>
              <a:gdLst/>
              <a:ahLst/>
              <a:cxnLst/>
              <a:rect l="l" t="t" r="r" b="b"/>
              <a:pathLst>
                <a:path w="700913" h="405257">
                  <a:moveTo>
                    <a:pt x="0" y="67564"/>
                  </a:moveTo>
                  <a:cubicBezTo>
                    <a:pt x="0" y="30226"/>
                    <a:pt x="31750" y="0"/>
                    <a:pt x="70866" y="0"/>
                  </a:cubicBezTo>
                  <a:lnTo>
                    <a:pt x="630047" y="0"/>
                  </a:lnTo>
                  <a:cubicBezTo>
                    <a:pt x="669163" y="0"/>
                    <a:pt x="700913" y="30226"/>
                    <a:pt x="700913" y="67564"/>
                  </a:cubicBezTo>
                  <a:lnTo>
                    <a:pt x="700913" y="337693"/>
                  </a:lnTo>
                  <a:cubicBezTo>
                    <a:pt x="700913" y="375031"/>
                    <a:pt x="669163" y="405257"/>
                    <a:pt x="630047" y="405257"/>
                  </a:cubicBezTo>
                  <a:lnTo>
                    <a:pt x="70866" y="405257"/>
                  </a:lnTo>
                  <a:cubicBezTo>
                    <a:pt x="31750" y="405130"/>
                    <a:pt x="0" y="374904"/>
                    <a:pt x="0" y="337693"/>
                  </a:cubicBezTo>
                  <a:close/>
                </a:path>
              </a:pathLst>
            </a:custGeom>
            <a:solidFill>
              <a:srgbClr val="004C98"/>
            </a:solidFill>
          </p:spPr>
        </p:sp>
        <p:sp>
          <p:nvSpPr>
            <p:cNvPr id="189" name="Freeform 189"/>
            <p:cNvSpPr/>
            <p:nvPr/>
          </p:nvSpPr>
          <p:spPr>
            <a:xfrm>
              <a:off x="0" y="0"/>
              <a:ext cx="751713" cy="456057"/>
            </a:xfrm>
            <a:custGeom>
              <a:avLst/>
              <a:gdLst/>
              <a:ahLst/>
              <a:cxnLst/>
              <a:rect l="l" t="t" r="r" b="b"/>
              <a:pathLst>
                <a:path w="751713" h="456057">
                  <a:moveTo>
                    <a:pt x="0" y="92964"/>
                  </a:moveTo>
                  <a:cubicBezTo>
                    <a:pt x="0" y="40513"/>
                    <a:pt x="44323" y="0"/>
                    <a:pt x="96266" y="0"/>
                  </a:cubicBezTo>
                  <a:lnTo>
                    <a:pt x="655447" y="0"/>
                  </a:lnTo>
                  <a:lnTo>
                    <a:pt x="655447" y="25400"/>
                  </a:lnTo>
                  <a:lnTo>
                    <a:pt x="655447" y="0"/>
                  </a:lnTo>
                  <a:cubicBezTo>
                    <a:pt x="707390" y="0"/>
                    <a:pt x="751713" y="40513"/>
                    <a:pt x="751713" y="92964"/>
                  </a:cubicBezTo>
                  <a:lnTo>
                    <a:pt x="726313" y="92964"/>
                  </a:lnTo>
                  <a:lnTo>
                    <a:pt x="751713" y="92964"/>
                  </a:lnTo>
                  <a:lnTo>
                    <a:pt x="751713" y="363093"/>
                  </a:lnTo>
                  <a:lnTo>
                    <a:pt x="726313" y="363093"/>
                  </a:lnTo>
                  <a:lnTo>
                    <a:pt x="751713" y="363093"/>
                  </a:lnTo>
                  <a:cubicBezTo>
                    <a:pt x="751713" y="415544"/>
                    <a:pt x="707390" y="456057"/>
                    <a:pt x="655447" y="456057"/>
                  </a:cubicBezTo>
                  <a:lnTo>
                    <a:pt x="655447" y="430657"/>
                  </a:lnTo>
                  <a:lnTo>
                    <a:pt x="655447" y="456057"/>
                  </a:lnTo>
                  <a:lnTo>
                    <a:pt x="96266" y="456057"/>
                  </a:lnTo>
                  <a:lnTo>
                    <a:pt x="96266" y="430657"/>
                  </a:lnTo>
                  <a:lnTo>
                    <a:pt x="96266" y="456057"/>
                  </a:lnTo>
                  <a:cubicBezTo>
                    <a:pt x="44323" y="455930"/>
                    <a:pt x="0" y="415544"/>
                    <a:pt x="0" y="363093"/>
                  </a:cubicBezTo>
                  <a:lnTo>
                    <a:pt x="0" y="92964"/>
                  </a:lnTo>
                  <a:lnTo>
                    <a:pt x="25400" y="92964"/>
                  </a:lnTo>
                  <a:lnTo>
                    <a:pt x="0" y="92964"/>
                  </a:lnTo>
                  <a:moveTo>
                    <a:pt x="50800" y="92964"/>
                  </a:moveTo>
                  <a:lnTo>
                    <a:pt x="50800" y="363093"/>
                  </a:lnTo>
                  <a:lnTo>
                    <a:pt x="25400" y="363093"/>
                  </a:lnTo>
                  <a:lnTo>
                    <a:pt x="50800" y="363093"/>
                  </a:lnTo>
                  <a:cubicBezTo>
                    <a:pt x="50800" y="385191"/>
                    <a:pt x="69977" y="405257"/>
                    <a:pt x="96266" y="405257"/>
                  </a:cubicBezTo>
                  <a:lnTo>
                    <a:pt x="655447" y="405257"/>
                  </a:lnTo>
                  <a:cubicBezTo>
                    <a:pt x="681736" y="405257"/>
                    <a:pt x="700913" y="385318"/>
                    <a:pt x="700913" y="363093"/>
                  </a:cubicBezTo>
                  <a:lnTo>
                    <a:pt x="700913" y="92964"/>
                  </a:lnTo>
                  <a:cubicBezTo>
                    <a:pt x="700913" y="70739"/>
                    <a:pt x="681609" y="50800"/>
                    <a:pt x="655447" y="50800"/>
                  </a:cubicBezTo>
                  <a:lnTo>
                    <a:pt x="96266" y="50800"/>
                  </a:lnTo>
                  <a:lnTo>
                    <a:pt x="96266" y="25400"/>
                  </a:lnTo>
                  <a:lnTo>
                    <a:pt x="96266" y="50800"/>
                  </a:lnTo>
                  <a:cubicBezTo>
                    <a:pt x="69977" y="50800"/>
                    <a:pt x="50800" y="70739"/>
                    <a:pt x="50800" y="92964"/>
                  </a:cubicBezTo>
                  <a:close/>
                </a:path>
              </a:pathLst>
            </a:custGeom>
            <a:solidFill>
              <a:srgbClr val="004C98"/>
            </a:solidFill>
          </p:spPr>
        </p:sp>
        <p:sp>
          <p:nvSpPr>
            <p:cNvPr id="190" name="TextBox 190"/>
            <p:cNvSpPr txBox="1"/>
            <p:nvPr/>
          </p:nvSpPr>
          <p:spPr>
            <a:xfrm>
              <a:off x="0" y="0"/>
              <a:ext cx="751658" cy="455984"/>
            </a:xfrm>
            <a:prstGeom prst="rect">
              <a:avLst/>
            </a:prstGeom>
          </p:spPr>
          <p:txBody>
            <a:bodyPr lIns="50800" tIns="50800" rIns="50800" bIns="50800" rtlCol="0" anchor="ctr"/>
            <a:lstStyle/>
            <a:p>
              <a:pPr algn="ctr">
                <a:lnSpc>
                  <a:spcPts val="1260"/>
                </a:lnSpc>
              </a:pPr>
              <a:r>
                <a:rPr lang="en-US" sz="1050" spc="15">
                  <a:solidFill>
                    <a:srgbClr val="FFFFFF"/>
                  </a:solidFill>
                  <a:latin typeface="Montserrat 2 Bold"/>
                </a:rPr>
                <a:t>YES</a:t>
              </a:r>
            </a:p>
          </p:txBody>
        </p:sp>
      </p:grpSp>
      <p:sp>
        <p:nvSpPr>
          <p:cNvPr id="191" name="AutoShape 191"/>
          <p:cNvSpPr/>
          <p:nvPr/>
        </p:nvSpPr>
        <p:spPr>
          <a:xfrm flipH="1">
            <a:off x="11500526" y="5271746"/>
            <a:ext cx="1619" cy="216129"/>
          </a:xfrm>
          <a:prstGeom prst="line">
            <a:avLst/>
          </a:prstGeom>
          <a:ln w="38100" cap="rnd">
            <a:solidFill>
              <a:srgbClr val="17396C"/>
            </a:solidFill>
            <a:prstDash val="solid"/>
            <a:headEnd type="none" w="sm" len="sm"/>
            <a:tailEnd type="triangle" w="lg" len="med"/>
          </a:ln>
        </p:spPr>
      </p:sp>
      <p:sp>
        <p:nvSpPr>
          <p:cNvPr id="192" name="AutoShape 192"/>
          <p:cNvSpPr/>
          <p:nvPr/>
        </p:nvSpPr>
        <p:spPr>
          <a:xfrm flipH="1">
            <a:off x="14189195" y="5281497"/>
            <a:ext cx="1619" cy="216129"/>
          </a:xfrm>
          <a:prstGeom prst="line">
            <a:avLst/>
          </a:prstGeom>
          <a:ln w="38100" cap="rnd">
            <a:solidFill>
              <a:srgbClr val="17396C"/>
            </a:solidFill>
            <a:prstDash val="solid"/>
            <a:headEnd type="none" w="sm" len="sm"/>
            <a:tailEnd type="triangle" w="lg" len="med"/>
          </a:ln>
        </p:spPr>
      </p:sp>
      <p:sp>
        <p:nvSpPr>
          <p:cNvPr id="193" name="AutoShape 193"/>
          <p:cNvSpPr/>
          <p:nvPr/>
        </p:nvSpPr>
        <p:spPr>
          <a:xfrm flipH="1">
            <a:off x="14964245" y="5281497"/>
            <a:ext cx="1619" cy="216129"/>
          </a:xfrm>
          <a:prstGeom prst="line">
            <a:avLst/>
          </a:prstGeom>
          <a:ln w="38100" cap="rnd">
            <a:solidFill>
              <a:srgbClr val="17396C"/>
            </a:solidFill>
            <a:prstDash val="solid"/>
            <a:headEnd type="none" w="sm" len="sm"/>
            <a:tailEnd type="triangle" w="lg" len="med"/>
          </a:ln>
        </p:spPr>
      </p:sp>
      <p:sp>
        <p:nvSpPr>
          <p:cNvPr id="194" name="AutoShape 194"/>
          <p:cNvSpPr/>
          <p:nvPr/>
        </p:nvSpPr>
        <p:spPr>
          <a:xfrm flipV="1">
            <a:off x="11500441" y="5804323"/>
            <a:ext cx="895" cy="260533"/>
          </a:xfrm>
          <a:prstGeom prst="line">
            <a:avLst/>
          </a:prstGeom>
          <a:ln w="38100" cap="flat">
            <a:solidFill>
              <a:srgbClr val="17396C"/>
            </a:solidFill>
            <a:prstDash val="sysDot"/>
            <a:headEnd type="none" w="sm" len="sm"/>
            <a:tailEnd type="none" w="sm" len="sm"/>
          </a:ln>
        </p:spPr>
      </p:sp>
      <p:sp>
        <p:nvSpPr>
          <p:cNvPr id="195" name="AutoShape 195"/>
          <p:cNvSpPr/>
          <p:nvPr/>
        </p:nvSpPr>
        <p:spPr>
          <a:xfrm flipV="1">
            <a:off x="14169699" y="5883449"/>
            <a:ext cx="895" cy="164842"/>
          </a:xfrm>
          <a:prstGeom prst="line">
            <a:avLst/>
          </a:prstGeom>
          <a:ln w="38100" cap="flat">
            <a:solidFill>
              <a:srgbClr val="17396C"/>
            </a:solidFill>
            <a:prstDash val="sysDot"/>
            <a:headEnd type="none" w="sm" len="sm"/>
            <a:tailEnd type="none" w="sm" len="sm"/>
          </a:ln>
        </p:spPr>
      </p:sp>
      <p:sp>
        <p:nvSpPr>
          <p:cNvPr id="196" name="AutoShape 196"/>
          <p:cNvSpPr/>
          <p:nvPr/>
        </p:nvSpPr>
        <p:spPr>
          <a:xfrm flipH="1">
            <a:off x="9723536" y="6026823"/>
            <a:ext cx="4466387" cy="19048"/>
          </a:xfrm>
          <a:prstGeom prst="line">
            <a:avLst/>
          </a:prstGeom>
          <a:ln w="38100" cap="flat">
            <a:solidFill>
              <a:srgbClr val="17396C"/>
            </a:solidFill>
            <a:prstDash val="sysDot"/>
            <a:headEnd type="none" w="sm" len="sm"/>
            <a:tailEnd type="arrow" w="med" len="sm"/>
          </a:ln>
        </p:spPr>
      </p:sp>
      <p:sp>
        <p:nvSpPr>
          <p:cNvPr id="197" name="AutoShape 197"/>
          <p:cNvSpPr/>
          <p:nvPr/>
        </p:nvSpPr>
        <p:spPr>
          <a:xfrm>
            <a:off x="14190927" y="5300404"/>
            <a:ext cx="794908" cy="0"/>
          </a:xfrm>
          <a:prstGeom prst="line">
            <a:avLst/>
          </a:prstGeom>
          <a:ln w="38100" cap="flat">
            <a:solidFill>
              <a:srgbClr val="17396C"/>
            </a:solidFill>
            <a:prstDash val="solid"/>
            <a:headEnd type="none" w="sm" len="sm"/>
            <a:tailEnd type="none" w="sm" len="sm"/>
          </a:ln>
        </p:spPr>
      </p:sp>
      <p:sp>
        <p:nvSpPr>
          <p:cNvPr id="198" name="AutoShape 198"/>
          <p:cNvSpPr/>
          <p:nvPr/>
        </p:nvSpPr>
        <p:spPr>
          <a:xfrm flipV="1">
            <a:off x="14588381" y="5207833"/>
            <a:ext cx="0" cy="92572"/>
          </a:xfrm>
          <a:prstGeom prst="line">
            <a:avLst/>
          </a:prstGeom>
          <a:ln w="38100" cap="flat">
            <a:solidFill>
              <a:srgbClr val="17396C"/>
            </a:solidFill>
            <a:prstDash val="solid"/>
            <a:headEnd type="none" w="sm" len="sm"/>
            <a:tailEnd type="none" w="sm" len="sm"/>
          </a:ln>
        </p:spPr>
      </p:sp>
      <p:sp>
        <p:nvSpPr>
          <p:cNvPr id="199" name="AutoShape 199"/>
          <p:cNvSpPr/>
          <p:nvPr/>
        </p:nvSpPr>
        <p:spPr>
          <a:xfrm flipH="1">
            <a:off x="14965167" y="5281497"/>
            <a:ext cx="1619" cy="216129"/>
          </a:xfrm>
          <a:prstGeom prst="line">
            <a:avLst/>
          </a:prstGeom>
          <a:ln w="38100" cap="rnd">
            <a:solidFill>
              <a:srgbClr val="17396C"/>
            </a:solidFill>
            <a:prstDash val="solid"/>
            <a:headEnd type="none" w="sm" len="sm"/>
            <a:tailEnd type="triangle" w="lg" len="med"/>
          </a:ln>
        </p:spPr>
      </p:sp>
      <p:sp>
        <p:nvSpPr>
          <p:cNvPr id="200" name="AutoShape 200"/>
          <p:cNvSpPr/>
          <p:nvPr/>
        </p:nvSpPr>
        <p:spPr>
          <a:xfrm flipV="1">
            <a:off x="11650667" y="7618462"/>
            <a:ext cx="895" cy="260533"/>
          </a:xfrm>
          <a:prstGeom prst="line">
            <a:avLst/>
          </a:prstGeom>
          <a:ln w="38100" cap="flat">
            <a:solidFill>
              <a:srgbClr val="17396C"/>
            </a:solidFill>
            <a:prstDash val="sysDot"/>
            <a:headEnd type="none" w="sm" len="sm"/>
            <a:tailEnd type="none" w="sm" len="sm"/>
          </a:ln>
        </p:spPr>
      </p:sp>
      <p:sp>
        <p:nvSpPr>
          <p:cNvPr id="201" name="AutoShape 201"/>
          <p:cNvSpPr/>
          <p:nvPr/>
        </p:nvSpPr>
        <p:spPr>
          <a:xfrm flipV="1">
            <a:off x="14319925" y="7697588"/>
            <a:ext cx="895" cy="164842"/>
          </a:xfrm>
          <a:prstGeom prst="line">
            <a:avLst/>
          </a:prstGeom>
          <a:ln w="38100" cap="flat">
            <a:solidFill>
              <a:srgbClr val="17396C"/>
            </a:solidFill>
            <a:prstDash val="sysDot"/>
            <a:headEnd type="none" w="sm" len="sm"/>
            <a:tailEnd type="none" w="sm" len="sm"/>
          </a:ln>
        </p:spPr>
      </p:sp>
      <p:sp>
        <p:nvSpPr>
          <p:cNvPr id="202" name="AutoShape 202"/>
          <p:cNvSpPr/>
          <p:nvPr/>
        </p:nvSpPr>
        <p:spPr>
          <a:xfrm flipH="1">
            <a:off x="9873763" y="7840963"/>
            <a:ext cx="4466387" cy="19048"/>
          </a:xfrm>
          <a:prstGeom prst="line">
            <a:avLst/>
          </a:prstGeom>
          <a:ln w="38100" cap="flat">
            <a:solidFill>
              <a:srgbClr val="17396C"/>
            </a:solidFill>
            <a:prstDash val="sysDot"/>
            <a:headEnd type="none" w="sm" len="sm"/>
            <a:tailEnd type="arrow" w="med" len="sm"/>
          </a:ln>
        </p:spPr>
      </p:sp>
      <p:sp>
        <p:nvSpPr>
          <p:cNvPr id="203" name="Freeform 203"/>
          <p:cNvSpPr/>
          <p:nvPr/>
        </p:nvSpPr>
        <p:spPr>
          <a:xfrm>
            <a:off x="1105645" y="4925897"/>
            <a:ext cx="4247535" cy="41148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4" name="Group 204"/>
          <p:cNvGrpSpPr/>
          <p:nvPr/>
        </p:nvGrpSpPr>
        <p:grpSpPr>
          <a:xfrm>
            <a:off x="546545" y="1201651"/>
            <a:ext cx="5145955" cy="3531175"/>
            <a:chOff x="0" y="0"/>
            <a:chExt cx="4759805" cy="3266197"/>
          </a:xfrm>
        </p:grpSpPr>
        <p:sp>
          <p:nvSpPr>
            <p:cNvPr id="205" name="Freeform 205"/>
            <p:cNvSpPr/>
            <p:nvPr/>
          </p:nvSpPr>
          <p:spPr>
            <a:xfrm>
              <a:off x="0" y="0"/>
              <a:ext cx="4759805" cy="3266197"/>
            </a:xfrm>
            <a:custGeom>
              <a:avLst/>
              <a:gdLst/>
              <a:ahLst/>
              <a:cxnLst/>
              <a:rect l="l" t="t" r="r" b="b"/>
              <a:pathLst>
                <a:path w="4759805" h="3266197">
                  <a:moveTo>
                    <a:pt x="4635345" y="3266197"/>
                  </a:moveTo>
                  <a:lnTo>
                    <a:pt x="124460" y="3266197"/>
                  </a:lnTo>
                  <a:cubicBezTo>
                    <a:pt x="55880" y="3266197"/>
                    <a:pt x="0" y="3210317"/>
                    <a:pt x="0" y="3141737"/>
                  </a:cubicBezTo>
                  <a:lnTo>
                    <a:pt x="0" y="124460"/>
                  </a:lnTo>
                  <a:cubicBezTo>
                    <a:pt x="0" y="55880"/>
                    <a:pt x="55880" y="0"/>
                    <a:pt x="124460" y="0"/>
                  </a:cubicBezTo>
                  <a:lnTo>
                    <a:pt x="4635345" y="0"/>
                  </a:lnTo>
                  <a:cubicBezTo>
                    <a:pt x="4703925" y="0"/>
                    <a:pt x="4759805" y="55880"/>
                    <a:pt x="4759805" y="124460"/>
                  </a:cubicBezTo>
                  <a:lnTo>
                    <a:pt x="4759805" y="3141737"/>
                  </a:lnTo>
                  <a:cubicBezTo>
                    <a:pt x="4759805" y="3210317"/>
                    <a:pt x="4703925" y="3266197"/>
                    <a:pt x="4635345" y="3266197"/>
                  </a:cubicBezTo>
                  <a:close/>
                </a:path>
              </a:pathLst>
            </a:custGeom>
            <a:solidFill>
              <a:srgbClr val="5FC3F6"/>
            </a:solidFill>
          </p:spPr>
        </p:sp>
      </p:grpSp>
      <p:sp>
        <p:nvSpPr>
          <p:cNvPr id="206" name="TextBox 206"/>
          <p:cNvSpPr txBox="1"/>
          <p:nvPr/>
        </p:nvSpPr>
        <p:spPr>
          <a:xfrm>
            <a:off x="867045" y="1767825"/>
            <a:ext cx="4486135" cy="1933575"/>
          </a:xfrm>
          <a:prstGeom prst="rect">
            <a:avLst/>
          </a:prstGeom>
        </p:spPr>
        <p:txBody>
          <a:bodyPr lIns="0" tIns="0" rIns="0" bIns="0" rtlCol="0" anchor="t">
            <a:spAutoFit/>
          </a:bodyPr>
          <a:lstStyle/>
          <a:p>
            <a:pPr algn="ctr">
              <a:lnSpc>
                <a:spcPts val="5040"/>
              </a:lnSpc>
            </a:pPr>
            <a:r>
              <a:rPr lang="en-US" sz="4200">
                <a:solidFill>
                  <a:srgbClr val="002E5A"/>
                </a:solidFill>
                <a:latin typeface="Arial 2"/>
              </a:rPr>
              <a:t>Decision tree for using and building leverage</a:t>
            </a:r>
          </a:p>
        </p:txBody>
      </p:sp>
      <p:sp>
        <p:nvSpPr>
          <p:cNvPr id="207" name="TextBox 207"/>
          <p:cNvSpPr txBox="1"/>
          <p:nvPr/>
        </p:nvSpPr>
        <p:spPr>
          <a:xfrm>
            <a:off x="11562826" y="8940838"/>
            <a:ext cx="6571761" cy="851246"/>
          </a:xfrm>
          <a:prstGeom prst="rect">
            <a:avLst/>
          </a:prstGeom>
        </p:spPr>
        <p:txBody>
          <a:bodyPr lIns="0" tIns="0" rIns="0" bIns="0" rtlCol="0" anchor="t">
            <a:spAutoFit/>
          </a:bodyPr>
          <a:lstStyle/>
          <a:p>
            <a:pPr>
              <a:lnSpc>
                <a:spcPts val="1638"/>
              </a:lnSpc>
            </a:pPr>
            <a:r>
              <a:rPr lang="en-US" sz="1365">
                <a:solidFill>
                  <a:srgbClr val="002E5A"/>
                </a:solidFill>
                <a:latin typeface="Arial 2"/>
              </a:rPr>
              <a:t>Souce: Shift, Oxfam and Global Compact Network Netherlands. Doing Business with Respect for Human Rights: A Guidance Tool for Companies (2016). Available at aim-progress.com/storage/resources/business-respect-human-rights-full.pdf </a:t>
            </a:r>
          </a:p>
          <a:p>
            <a:pPr algn="l">
              <a:lnSpc>
                <a:spcPts val="1638"/>
              </a:lnSpc>
            </a:pPr>
            <a:endParaRPr lang="en-US" sz="1365">
              <a:solidFill>
                <a:srgbClr val="002E5A"/>
              </a:solidFill>
              <a:latin typeface="Arial 2"/>
            </a:endParaRPr>
          </a:p>
        </p:txBody>
      </p:sp>
      <p:sp>
        <p:nvSpPr>
          <p:cNvPr id="208" name="AutoShape 208"/>
          <p:cNvSpPr/>
          <p:nvPr/>
        </p:nvSpPr>
        <p:spPr>
          <a:xfrm flipV="1">
            <a:off x="11672814" y="4257130"/>
            <a:ext cx="895" cy="260533"/>
          </a:xfrm>
          <a:prstGeom prst="line">
            <a:avLst/>
          </a:prstGeom>
          <a:ln w="38100" cap="flat">
            <a:solidFill>
              <a:srgbClr val="17396C"/>
            </a:solidFill>
            <a:prstDash val="sysDot"/>
            <a:headEnd type="none" w="sm" len="sm"/>
            <a:tailEnd type="none" w="sm" len="sm"/>
          </a:ln>
        </p:spPr>
      </p:sp>
      <p:grpSp>
        <p:nvGrpSpPr>
          <p:cNvPr id="209" name="Group 209"/>
          <p:cNvGrpSpPr/>
          <p:nvPr/>
        </p:nvGrpSpPr>
        <p:grpSpPr>
          <a:xfrm>
            <a:off x="7335802" y="4682467"/>
            <a:ext cx="867630" cy="341988"/>
            <a:chOff x="0" y="0"/>
            <a:chExt cx="1156840" cy="455984"/>
          </a:xfrm>
        </p:grpSpPr>
        <p:sp>
          <p:nvSpPr>
            <p:cNvPr id="210" name="Freeform 210"/>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11" name="Freeform 211"/>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12" name="TextBox 212"/>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213" name="Group 213"/>
          <p:cNvGrpSpPr/>
          <p:nvPr/>
        </p:nvGrpSpPr>
        <p:grpSpPr>
          <a:xfrm>
            <a:off x="7314491" y="6270139"/>
            <a:ext cx="867630" cy="341988"/>
            <a:chOff x="0" y="0"/>
            <a:chExt cx="1156840" cy="455984"/>
          </a:xfrm>
        </p:grpSpPr>
        <p:sp>
          <p:nvSpPr>
            <p:cNvPr id="214" name="Freeform 214"/>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15" name="Freeform 215"/>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16" name="TextBox 216"/>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217" name="Group 217"/>
          <p:cNvGrpSpPr/>
          <p:nvPr/>
        </p:nvGrpSpPr>
        <p:grpSpPr>
          <a:xfrm>
            <a:off x="7334348" y="8046432"/>
            <a:ext cx="867630" cy="341988"/>
            <a:chOff x="0" y="0"/>
            <a:chExt cx="1156840" cy="455984"/>
          </a:xfrm>
        </p:grpSpPr>
        <p:sp>
          <p:nvSpPr>
            <p:cNvPr id="218" name="Freeform 218"/>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19" name="Freeform 219"/>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20" name="TextBox 220"/>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221" name="Group 221"/>
          <p:cNvGrpSpPr/>
          <p:nvPr/>
        </p:nvGrpSpPr>
        <p:grpSpPr>
          <a:xfrm>
            <a:off x="11197802" y="2168591"/>
            <a:ext cx="867630" cy="341988"/>
            <a:chOff x="0" y="0"/>
            <a:chExt cx="1156840" cy="455984"/>
          </a:xfrm>
        </p:grpSpPr>
        <p:sp>
          <p:nvSpPr>
            <p:cNvPr id="222" name="Freeform 222"/>
            <p:cNvSpPr/>
            <p:nvPr/>
          </p:nvSpPr>
          <p:spPr>
            <a:xfrm>
              <a:off x="25400" y="25400"/>
              <a:ext cx="1106043" cy="405257"/>
            </a:xfrm>
            <a:custGeom>
              <a:avLst/>
              <a:gdLst/>
              <a:ahLst/>
              <a:cxnLst/>
              <a:rect l="l" t="t" r="r" b="b"/>
              <a:pathLst>
                <a:path w="1106043" h="405257">
                  <a:moveTo>
                    <a:pt x="0" y="67564"/>
                  </a:moveTo>
                  <a:cubicBezTo>
                    <a:pt x="0" y="30226"/>
                    <a:pt x="32512" y="0"/>
                    <a:pt x="72644" y="0"/>
                  </a:cubicBezTo>
                  <a:lnTo>
                    <a:pt x="1033399" y="0"/>
                  </a:lnTo>
                  <a:cubicBezTo>
                    <a:pt x="1073531" y="0"/>
                    <a:pt x="1106043" y="30226"/>
                    <a:pt x="1106043" y="67564"/>
                  </a:cubicBezTo>
                  <a:lnTo>
                    <a:pt x="1106043" y="337693"/>
                  </a:lnTo>
                  <a:cubicBezTo>
                    <a:pt x="1106043" y="375031"/>
                    <a:pt x="1073531" y="405257"/>
                    <a:pt x="1033399" y="405257"/>
                  </a:cubicBezTo>
                  <a:lnTo>
                    <a:pt x="72644" y="405257"/>
                  </a:lnTo>
                  <a:cubicBezTo>
                    <a:pt x="32512" y="405130"/>
                    <a:pt x="0" y="374904"/>
                    <a:pt x="0" y="337693"/>
                  </a:cubicBezTo>
                  <a:close/>
                </a:path>
              </a:pathLst>
            </a:custGeom>
            <a:solidFill>
              <a:srgbClr val="CD3737"/>
            </a:solidFill>
          </p:spPr>
        </p:sp>
        <p:sp>
          <p:nvSpPr>
            <p:cNvPr id="223" name="Freeform 223"/>
            <p:cNvSpPr/>
            <p:nvPr/>
          </p:nvSpPr>
          <p:spPr>
            <a:xfrm>
              <a:off x="0" y="0"/>
              <a:ext cx="1156843" cy="456057"/>
            </a:xfrm>
            <a:custGeom>
              <a:avLst/>
              <a:gdLst/>
              <a:ahLst/>
              <a:cxnLst/>
              <a:rect l="l" t="t" r="r" b="b"/>
              <a:pathLst>
                <a:path w="1156843" h="456057">
                  <a:moveTo>
                    <a:pt x="0" y="92964"/>
                  </a:moveTo>
                  <a:cubicBezTo>
                    <a:pt x="0" y="39878"/>
                    <a:pt x="45720" y="0"/>
                    <a:pt x="98044" y="0"/>
                  </a:cubicBezTo>
                  <a:lnTo>
                    <a:pt x="1058799" y="0"/>
                  </a:lnTo>
                  <a:lnTo>
                    <a:pt x="1058799" y="25400"/>
                  </a:lnTo>
                  <a:lnTo>
                    <a:pt x="1058799" y="0"/>
                  </a:lnTo>
                  <a:cubicBezTo>
                    <a:pt x="1111123" y="0"/>
                    <a:pt x="1156843" y="39878"/>
                    <a:pt x="1156843" y="92964"/>
                  </a:cubicBezTo>
                  <a:lnTo>
                    <a:pt x="1131443" y="92964"/>
                  </a:lnTo>
                  <a:lnTo>
                    <a:pt x="1156843" y="92964"/>
                  </a:lnTo>
                  <a:lnTo>
                    <a:pt x="1156843" y="363093"/>
                  </a:lnTo>
                  <a:lnTo>
                    <a:pt x="1131443" y="363093"/>
                  </a:lnTo>
                  <a:lnTo>
                    <a:pt x="1156843" y="363093"/>
                  </a:lnTo>
                  <a:cubicBezTo>
                    <a:pt x="1156843" y="416179"/>
                    <a:pt x="1111123" y="456057"/>
                    <a:pt x="1058799" y="456057"/>
                  </a:cubicBezTo>
                  <a:lnTo>
                    <a:pt x="1058799" y="430657"/>
                  </a:lnTo>
                  <a:lnTo>
                    <a:pt x="1058799" y="456057"/>
                  </a:lnTo>
                  <a:lnTo>
                    <a:pt x="98044" y="456057"/>
                  </a:lnTo>
                  <a:lnTo>
                    <a:pt x="98044" y="430657"/>
                  </a:lnTo>
                  <a:lnTo>
                    <a:pt x="98044" y="456057"/>
                  </a:lnTo>
                  <a:cubicBezTo>
                    <a:pt x="45720" y="455930"/>
                    <a:pt x="0" y="416052"/>
                    <a:pt x="0" y="363093"/>
                  </a:cubicBezTo>
                  <a:lnTo>
                    <a:pt x="0" y="92964"/>
                  </a:lnTo>
                  <a:lnTo>
                    <a:pt x="25400" y="92964"/>
                  </a:lnTo>
                  <a:lnTo>
                    <a:pt x="0" y="92964"/>
                  </a:lnTo>
                  <a:moveTo>
                    <a:pt x="50800" y="92964"/>
                  </a:moveTo>
                  <a:lnTo>
                    <a:pt x="50800" y="363093"/>
                  </a:lnTo>
                  <a:lnTo>
                    <a:pt x="25400" y="363093"/>
                  </a:lnTo>
                  <a:lnTo>
                    <a:pt x="50800" y="363093"/>
                  </a:lnTo>
                  <a:cubicBezTo>
                    <a:pt x="50800" y="384683"/>
                    <a:pt x="70231" y="405257"/>
                    <a:pt x="98044" y="405257"/>
                  </a:cubicBezTo>
                  <a:lnTo>
                    <a:pt x="1058799" y="405257"/>
                  </a:lnTo>
                  <a:cubicBezTo>
                    <a:pt x="1086739" y="405257"/>
                    <a:pt x="1106043" y="384683"/>
                    <a:pt x="1106043" y="363093"/>
                  </a:cubicBezTo>
                  <a:lnTo>
                    <a:pt x="1106043" y="92964"/>
                  </a:lnTo>
                  <a:cubicBezTo>
                    <a:pt x="1106043" y="71374"/>
                    <a:pt x="1086612" y="50800"/>
                    <a:pt x="1058799" y="50800"/>
                  </a:cubicBezTo>
                  <a:lnTo>
                    <a:pt x="98044" y="50800"/>
                  </a:lnTo>
                  <a:lnTo>
                    <a:pt x="98044" y="25400"/>
                  </a:lnTo>
                  <a:lnTo>
                    <a:pt x="98044" y="50800"/>
                  </a:lnTo>
                  <a:cubicBezTo>
                    <a:pt x="70231" y="50800"/>
                    <a:pt x="50800" y="71374"/>
                    <a:pt x="50800" y="92964"/>
                  </a:cubicBezTo>
                  <a:close/>
                </a:path>
              </a:pathLst>
            </a:custGeom>
            <a:solidFill>
              <a:srgbClr val="CD3737"/>
            </a:solidFill>
          </p:spPr>
        </p:sp>
        <p:sp>
          <p:nvSpPr>
            <p:cNvPr id="224" name="TextBox 224"/>
            <p:cNvSpPr txBox="1"/>
            <p:nvPr/>
          </p:nvSpPr>
          <p:spPr>
            <a:xfrm>
              <a:off x="0" y="0"/>
              <a:ext cx="1156840" cy="455984"/>
            </a:xfrm>
            <a:prstGeom prst="rect">
              <a:avLst/>
            </a:prstGeom>
          </p:spPr>
          <p:txBody>
            <a:bodyPr lIns="50800" tIns="50800" rIns="50800" bIns="50800" rtlCol="0" anchor="ctr"/>
            <a:lstStyle/>
            <a:p>
              <a:pPr algn="ctr">
                <a:lnSpc>
                  <a:spcPts val="1080"/>
                </a:lnSpc>
              </a:pPr>
              <a:r>
                <a:rPr lang="en-US" sz="900" spc="13">
                  <a:solidFill>
                    <a:srgbClr val="FFFFFF"/>
                  </a:solidFill>
                  <a:latin typeface="Montserrat 2 Bold"/>
                </a:rPr>
                <a:t>NO</a:t>
              </a:r>
            </a:p>
          </p:txBody>
        </p:sp>
      </p:grpSp>
      <p:grpSp>
        <p:nvGrpSpPr>
          <p:cNvPr id="225" name="Group 225"/>
          <p:cNvGrpSpPr/>
          <p:nvPr/>
        </p:nvGrpSpPr>
        <p:grpSpPr>
          <a:xfrm>
            <a:off x="9144000" y="9710823"/>
            <a:ext cx="9144000" cy="572824"/>
            <a:chOff x="0" y="0"/>
            <a:chExt cx="21473312" cy="1345192"/>
          </a:xfrm>
        </p:grpSpPr>
        <p:sp>
          <p:nvSpPr>
            <p:cNvPr id="226" name="Freeform 22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27" name="TextBox 22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28" name="Group 228"/>
          <p:cNvGrpSpPr/>
          <p:nvPr/>
        </p:nvGrpSpPr>
        <p:grpSpPr>
          <a:xfrm>
            <a:off x="0" y="9710823"/>
            <a:ext cx="9144000" cy="576177"/>
            <a:chOff x="0" y="0"/>
            <a:chExt cx="21473312" cy="1353065"/>
          </a:xfrm>
        </p:grpSpPr>
        <p:sp>
          <p:nvSpPr>
            <p:cNvPr id="229" name="Freeform 22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30" name="TextBox 23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7355823" y="5445713"/>
            <a:ext cx="9726168" cy="3922014"/>
          </a:xfrm>
          <a:prstGeom prst="rect">
            <a:avLst/>
          </a:prstGeom>
        </p:spPr>
        <p:txBody>
          <a:bodyPr lIns="0" tIns="0" rIns="0" bIns="0" rtlCol="0" anchor="t">
            <a:spAutoFit/>
          </a:bodyPr>
          <a:lstStyle/>
          <a:p>
            <a:pPr marL="617220" lvl="1" indent="-308610" algn="l">
              <a:lnSpc>
                <a:spcPts val="3888"/>
              </a:lnSpc>
              <a:buFont typeface="Arial"/>
              <a:buChar char="•"/>
            </a:pPr>
            <a:r>
              <a:rPr lang="en-US" sz="3600">
                <a:solidFill>
                  <a:srgbClr val="193C6A"/>
                </a:solidFill>
                <a:latin typeface="Arial 2"/>
              </a:rPr>
              <a:t>Assigning responsibility for addressing risks and impacts to the appropriate unit within the business enterprise  </a:t>
            </a:r>
          </a:p>
          <a:p>
            <a:pPr marL="617220" lvl="1" indent="-308610" algn="l">
              <a:lnSpc>
                <a:spcPts val="3888"/>
              </a:lnSpc>
              <a:buFont typeface="Arial"/>
              <a:buChar char="•"/>
            </a:pPr>
            <a:r>
              <a:rPr lang="en-US" sz="3600">
                <a:solidFill>
                  <a:srgbClr val="193C6A"/>
                </a:solidFill>
                <a:latin typeface="Arial 2"/>
              </a:rPr>
              <a:t>Ensuring efforts to address risks and impacts are: Supported by budget allocations, subject to oversight and compliance measures , aligned with internal decision-making processe</a:t>
            </a:r>
          </a:p>
        </p:txBody>
      </p:sp>
      <p:sp>
        <p:nvSpPr>
          <p:cNvPr id="3" name="TextBox 3"/>
          <p:cNvSpPr txBox="1"/>
          <p:nvPr/>
        </p:nvSpPr>
        <p:spPr>
          <a:xfrm>
            <a:off x="7355823" y="9732706"/>
            <a:ext cx="8669337" cy="247650"/>
          </a:xfrm>
          <a:prstGeom prst="rect">
            <a:avLst/>
          </a:prstGeom>
        </p:spPr>
        <p:txBody>
          <a:bodyPr lIns="0" tIns="0" rIns="0" bIns="0" rtlCol="0" anchor="t">
            <a:spAutoFit/>
          </a:bodyPr>
          <a:lstStyle/>
          <a:p>
            <a:pPr algn="r">
              <a:lnSpc>
                <a:spcPts val="1800"/>
              </a:lnSpc>
            </a:pPr>
            <a:r>
              <a:rPr lang="en-US" sz="1500">
                <a:solidFill>
                  <a:srgbClr val="193C6A"/>
                </a:solidFill>
                <a:latin typeface="Arial 2"/>
              </a:rPr>
              <a:t>Nguyễn Ngọc Hiên - hiennn@neu.edu.vn</a:t>
            </a:r>
          </a:p>
        </p:txBody>
      </p:sp>
      <p:sp>
        <p:nvSpPr>
          <p:cNvPr id="4" name="TextBox 4"/>
          <p:cNvSpPr txBox="1"/>
          <p:nvPr/>
        </p:nvSpPr>
        <p:spPr>
          <a:xfrm>
            <a:off x="7355823" y="9732706"/>
            <a:ext cx="8669337" cy="247650"/>
          </a:xfrm>
          <a:prstGeom prst="rect">
            <a:avLst/>
          </a:prstGeom>
        </p:spPr>
        <p:txBody>
          <a:bodyPr lIns="0" tIns="0" rIns="0" bIns="0" rtlCol="0" anchor="t">
            <a:spAutoFit/>
          </a:bodyPr>
          <a:lstStyle/>
          <a:p>
            <a:pPr algn="r">
              <a:lnSpc>
                <a:spcPts val="1800"/>
              </a:lnSpc>
            </a:pPr>
            <a:r>
              <a:rPr lang="en-US" sz="1500">
                <a:solidFill>
                  <a:srgbClr val="193C6A"/>
                </a:solidFill>
                <a:latin typeface="Arial 2"/>
              </a:rPr>
              <a:t>Nguyen Ngoc Hien - hiennn@neu.edu.vn</a:t>
            </a:r>
          </a:p>
        </p:txBody>
      </p:sp>
      <p:sp>
        <p:nvSpPr>
          <p:cNvPr id="5" name="TextBox 5"/>
          <p:cNvSpPr txBox="1"/>
          <p:nvPr/>
        </p:nvSpPr>
        <p:spPr>
          <a:xfrm>
            <a:off x="7355823" y="9732706"/>
            <a:ext cx="8669337" cy="247650"/>
          </a:xfrm>
          <a:prstGeom prst="rect">
            <a:avLst/>
          </a:prstGeom>
        </p:spPr>
        <p:txBody>
          <a:bodyPr lIns="0" tIns="0" rIns="0" bIns="0" rtlCol="0" anchor="t">
            <a:spAutoFit/>
          </a:bodyPr>
          <a:lstStyle/>
          <a:p>
            <a:pPr algn="r">
              <a:lnSpc>
                <a:spcPts val="1800"/>
              </a:lnSpc>
            </a:pPr>
            <a:r>
              <a:rPr lang="en-US" sz="1500">
                <a:solidFill>
                  <a:srgbClr val="193C6A"/>
                </a:solidFill>
                <a:latin typeface="Arial 2"/>
              </a:rPr>
              <a:t>Nguyễn Ngọc Hiên - hiennn@neu.edu.vn</a:t>
            </a:r>
          </a:p>
        </p:txBody>
      </p:sp>
      <p:grpSp>
        <p:nvGrpSpPr>
          <p:cNvPr id="6" name="Group 6"/>
          <p:cNvGrpSpPr/>
          <p:nvPr/>
        </p:nvGrpSpPr>
        <p:grpSpPr>
          <a:xfrm>
            <a:off x="0" y="0"/>
            <a:ext cx="6529402" cy="10000588"/>
            <a:chOff x="0" y="0"/>
            <a:chExt cx="1719678" cy="2633900"/>
          </a:xfrm>
        </p:grpSpPr>
        <p:sp>
          <p:nvSpPr>
            <p:cNvPr id="7" name="Freeform 7"/>
            <p:cNvSpPr/>
            <p:nvPr/>
          </p:nvSpPr>
          <p:spPr>
            <a:xfrm>
              <a:off x="0" y="0"/>
              <a:ext cx="1719678" cy="2633900"/>
            </a:xfrm>
            <a:custGeom>
              <a:avLst/>
              <a:gdLst/>
              <a:ahLst/>
              <a:cxnLst/>
              <a:rect l="l" t="t" r="r" b="b"/>
              <a:pathLst>
                <a:path w="1719678" h="2633900">
                  <a:moveTo>
                    <a:pt x="60471" y="0"/>
                  </a:moveTo>
                  <a:lnTo>
                    <a:pt x="1659207" y="0"/>
                  </a:lnTo>
                  <a:cubicBezTo>
                    <a:pt x="1692604" y="0"/>
                    <a:pt x="1719678" y="27074"/>
                    <a:pt x="1719678" y="60471"/>
                  </a:cubicBezTo>
                  <a:lnTo>
                    <a:pt x="1719678" y="2573429"/>
                  </a:lnTo>
                  <a:cubicBezTo>
                    <a:pt x="1719678" y="2606826"/>
                    <a:pt x="1692604" y="2633900"/>
                    <a:pt x="1659207" y="2633900"/>
                  </a:cubicBezTo>
                  <a:lnTo>
                    <a:pt x="60471" y="2633900"/>
                  </a:lnTo>
                  <a:cubicBezTo>
                    <a:pt x="27074" y="2633900"/>
                    <a:pt x="0" y="2606826"/>
                    <a:pt x="0" y="2573429"/>
                  </a:cubicBezTo>
                  <a:lnTo>
                    <a:pt x="0" y="60471"/>
                  </a:lnTo>
                  <a:cubicBezTo>
                    <a:pt x="0" y="27074"/>
                    <a:pt x="27074" y="0"/>
                    <a:pt x="60471" y="0"/>
                  </a:cubicBezTo>
                  <a:close/>
                </a:path>
              </a:pathLst>
            </a:custGeom>
            <a:solidFill>
              <a:srgbClr val="00A7E2"/>
            </a:solidFill>
          </p:spPr>
        </p:sp>
        <p:sp>
          <p:nvSpPr>
            <p:cNvPr id="8" name="TextBox 8"/>
            <p:cNvSpPr txBox="1"/>
            <p:nvPr/>
          </p:nvSpPr>
          <p:spPr>
            <a:xfrm>
              <a:off x="0" y="-9525"/>
              <a:ext cx="1719678" cy="2643425"/>
            </a:xfrm>
            <a:prstGeom prst="rect">
              <a:avLst/>
            </a:prstGeom>
          </p:spPr>
          <p:txBody>
            <a:bodyPr lIns="50800" tIns="50800" rIns="50800" bIns="50800" rtlCol="0" anchor="ctr"/>
            <a:lstStyle/>
            <a:p>
              <a:pPr algn="ctr">
                <a:lnSpc>
                  <a:spcPts val="2976"/>
                </a:lnSpc>
              </a:pPr>
              <a:endParaRPr/>
            </a:p>
          </p:txBody>
        </p:sp>
      </p:grpSp>
      <p:sp>
        <p:nvSpPr>
          <p:cNvPr id="9" name="Freeform 9"/>
          <p:cNvSpPr/>
          <p:nvPr/>
        </p:nvSpPr>
        <p:spPr>
          <a:xfrm>
            <a:off x="7355823" y="482992"/>
            <a:ext cx="4073652" cy="4114800"/>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08763" y="1965587"/>
            <a:ext cx="5711876" cy="4069160"/>
          </a:xfrm>
          <a:prstGeom prst="rect">
            <a:avLst/>
          </a:prstGeom>
        </p:spPr>
        <p:txBody>
          <a:bodyPr lIns="0" tIns="0" rIns="0" bIns="0" rtlCol="0" anchor="t">
            <a:spAutoFit/>
          </a:bodyPr>
          <a:lstStyle/>
          <a:p>
            <a:pPr>
              <a:lnSpc>
                <a:spcPts val="6086"/>
              </a:lnSpc>
            </a:pPr>
            <a:r>
              <a:rPr lang="en-US" sz="4792" spc="47">
                <a:solidFill>
                  <a:srgbClr val="FFFFFF"/>
                </a:solidFill>
                <a:latin typeface="Arial 1"/>
              </a:rPr>
              <a:t>3.2.2 What does integrating and acting upon findings require?</a:t>
            </a:r>
          </a:p>
          <a:p>
            <a:pPr>
              <a:lnSpc>
                <a:spcPts val="1510"/>
              </a:lnSpc>
            </a:pPr>
            <a:endParaRPr lang="en-US" sz="4792" spc="47">
              <a:solidFill>
                <a:srgbClr val="FFFFFF"/>
              </a:solidFill>
              <a:latin typeface="Arial 1"/>
            </a:endParaRPr>
          </a:p>
        </p:txBody>
      </p:sp>
      <p:grpSp>
        <p:nvGrpSpPr>
          <p:cNvPr id="11" name="Group 11"/>
          <p:cNvGrpSpPr/>
          <p:nvPr/>
        </p:nvGrpSpPr>
        <p:grpSpPr>
          <a:xfrm>
            <a:off x="9144000" y="9710823"/>
            <a:ext cx="9144000" cy="572824"/>
            <a:chOff x="0" y="0"/>
            <a:chExt cx="21473312" cy="1345192"/>
          </a:xfrm>
        </p:grpSpPr>
        <p:sp>
          <p:nvSpPr>
            <p:cNvPr id="12" name="Freeform 12"/>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3" name="TextBox 13"/>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4" name="Group 14"/>
          <p:cNvGrpSpPr/>
          <p:nvPr/>
        </p:nvGrpSpPr>
        <p:grpSpPr>
          <a:xfrm>
            <a:off x="0" y="9710823"/>
            <a:ext cx="9144000" cy="576177"/>
            <a:chOff x="0" y="0"/>
            <a:chExt cx="21473312" cy="1353065"/>
          </a:xfrm>
        </p:grpSpPr>
        <p:sp>
          <p:nvSpPr>
            <p:cNvPr id="15" name="Freeform 1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6" name="TextBox 1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7088594" y="3669387"/>
            <a:ext cx="10170706" cy="5632323"/>
          </a:xfrm>
          <a:prstGeom prst="rect">
            <a:avLst/>
          </a:prstGeom>
        </p:spPr>
        <p:txBody>
          <a:bodyPr lIns="0" tIns="0" rIns="0" bIns="0" rtlCol="0" anchor="t">
            <a:spAutoFit/>
          </a:bodyPr>
          <a:lstStyle/>
          <a:p>
            <a:pPr marL="508635" lvl="1" indent="-254317" algn="l">
              <a:lnSpc>
                <a:spcPts val="3240"/>
              </a:lnSpc>
              <a:buFont typeface="Arial"/>
              <a:buChar char="•"/>
            </a:pPr>
            <a:r>
              <a:rPr lang="en-US" sz="3000">
                <a:solidFill>
                  <a:srgbClr val="193C6A"/>
                </a:solidFill>
                <a:latin typeface="Arial 2"/>
              </a:rPr>
              <a:t>Integration may occur more naturally for small enterprises unencumbered by many departments, units or processes.</a:t>
            </a:r>
          </a:p>
          <a:p>
            <a:pPr marL="508635" lvl="1" indent="-254317" algn="l">
              <a:lnSpc>
                <a:spcPts val="3240"/>
              </a:lnSpc>
              <a:buFont typeface="Arial"/>
              <a:buChar char="•"/>
            </a:pPr>
            <a:r>
              <a:rPr lang="en-US" sz="3000">
                <a:solidFill>
                  <a:srgbClr val="193C6A"/>
                </a:solidFill>
                <a:latin typeface="Arial 2"/>
              </a:rPr>
              <a:t>Large enterprises will require a more systematized approach: </a:t>
            </a:r>
          </a:p>
          <a:p>
            <a:pPr algn="l">
              <a:lnSpc>
                <a:spcPts val="2592"/>
              </a:lnSpc>
            </a:pPr>
            <a:r>
              <a:rPr lang="en-US" sz="2400">
                <a:solidFill>
                  <a:srgbClr val="193C6A"/>
                </a:solidFill>
                <a:latin typeface="Arial 2"/>
              </a:rPr>
              <a:t> + Collaboration between departments </a:t>
            </a:r>
          </a:p>
          <a:p>
            <a:pPr algn="l">
              <a:lnSpc>
                <a:spcPts val="2592"/>
              </a:lnSpc>
            </a:pPr>
            <a:r>
              <a:rPr lang="en-US" sz="2400">
                <a:solidFill>
                  <a:srgbClr val="193C6A"/>
                </a:solidFill>
                <a:latin typeface="Arial 2"/>
              </a:rPr>
              <a:t>– Example 1: human resources works with the legal department on matters related to contracts with recruitment agencies </a:t>
            </a:r>
          </a:p>
          <a:p>
            <a:pPr algn="l">
              <a:lnSpc>
                <a:spcPts val="2592"/>
              </a:lnSpc>
            </a:pPr>
            <a:r>
              <a:rPr lang="en-US" sz="2400">
                <a:solidFill>
                  <a:srgbClr val="193C6A"/>
                </a:solidFill>
                <a:latin typeface="Arial 2"/>
              </a:rPr>
              <a:t>– Example 2: the CSR/sustainability unit works with development teams involved in green-field investments </a:t>
            </a:r>
          </a:p>
          <a:p>
            <a:pPr algn="l">
              <a:lnSpc>
                <a:spcPts val="2592"/>
              </a:lnSpc>
            </a:pPr>
            <a:r>
              <a:rPr lang="en-US" sz="2400">
                <a:solidFill>
                  <a:srgbClr val="193C6A"/>
                </a:solidFill>
                <a:latin typeface="Arial 2"/>
              </a:rPr>
              <a:t> + Developing clear reporting requirements, hosting regular interactions with external experts, and enhancing collective action with industry associations and government departments </a:t>
            </a:r>
          </a:p>
          <a:p>
            <a:pPr algn="l">
              <a:lnSpc>
                <a:spcPts val="2592"/>
              </a:lnSpc>
            </a:pPr>
            <a:r>
              <a:rPr lang="en-US" sz="2400">
                <a:solidFill>
                  <a:srgbClr val="193C6A"/>
                </a:solidFill>
                <a:latin typeface="Arial 2"/>
              </a:rPr>
              <a:t> + Creating incentives for suppliers and other businesses to also respect human rights</a:t>
            </a:r>
          </a:p>
          <a:p>
            <a:pPr algn="l">
              <a:lnSpc>
                <a:spcPts val="2592"/>
              </a:lnSpc>
            </a:pPr>
            <a:endParaRPr lang="en-US" sz="2400">
              <a:solidFill>
                <a:srgbClr val="193C6A"/>
              </a:solidFill>
              <a:latin typeface="Arial 2"/>
            </a:endParaRPr>
          </a:p>
        </p:txBody>
      </p:sp>
      <p:sp>
        <p:nvSpPr>
          <p:cNvPr id="3" name="Freeform 3"/>
          <p:cNvSpPr/>
          <p:nvPr/>
        </p:nvSpPr>
        <p:spPr>
          <a:xfrm>
            <a:off x="1627617" y="4250123"/>
            <a:ext cx="4332959" cy="4356723"/>
          </a:xfrm>
          <a:custGeom>
            <a:avLst/>
            <a:gdLst/>
            <a:ahLst/>
            <a:cxnLst/>
            <a:rect l="l" t="t" r="r" b="b"/>
            <a:pathLst>
              <a:path w="4332959" h="4356723">
                <a:moveTo>
                  <a:pt x="0" y="0"/>
                </a:moveTo>
                <a:lnTo>
                  <a:pt x="4332959" y="0"/>
                </a:lnTo>
                <a:lnTo>
                  <a:pt x="4332959" y="4356723"/>
                </a:lnTo>
                <a:lnTo>
                  <a:pt x="0" y="4356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627617" y="1056874"/>
            <a:ext cx="14397258" cy="1860499"/>
          </a:xfrm>
          <a:prstGeom prst="rect">
            <a:avLst/>
          </a:prstGeom>
        </p:spPr>
        <p:txBody>
          <a:bodyPr lIns="0" tIns="0" rIns="0" bIns="0" rtlCol="0" anchor="t">
            <a:spAutoFit/>
          </a:bodyPr>
          <a:lstStyle/>
          <a:p>
            <a:pPr algn="l">
              <a:lnSpc>
                <a:spcPts val="6998"/>
              </a:lnSpc>
            </a:pPr>
            <a:r>
              <a:rPr lang="en-US" sz="7290">
                <a:solidFill>
                  <a:srgbClr val="193C6A"/>
                </a:solidFill>
                <a:latin typeface="Arial 2"/>
              </a:rPr>
              <a:t>What does integrating and acting upon findings require</a:t>
            </a:r>
          </a:p>
        </p:txBody>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408471" y="971245"/>
            <a:ext cx="15413827" cy="1073925"/>
          </a:xfrm>
          <a:prstGeom prst="rect">
            <a:avLst/>
          </a:prstGeom>
        </p:spPr>
        <p:txBody>
          <a:bodyPr lIns="0" tIns="0" rIns="0" bIns="0" rtlCol="0" anchor="t">
            <a:spAutoFit/>
          </a:bodyPr>
          <a:lstStyle/>
          <a:p>
            <a:pPr marL="0" lvl="0" indent="0" algn="l">
              <a:lnSpc>
                <a:spcPts val="8091"/>
              </a:lnSpc>
            </a:pPr>
            <a:r>
              <a:rPr lang="en-US" sz="7290">
                <a:solidFill>
                  <a:srgbClr val="193C6A"/>
                </a:solidFill>
                <a:latin typeface="Arial 2"/>
              </a:rPr>
              <a:t>Integration and risk mitigation</a:t>
            </a:r>
          </a:p>
        </p:txBody>
      </p:sp>
      <p:graphicFrame>
        <p:nvGraphicFramePr>
          <p:cNvPr id="3" name="Table 3"/>
          <p:cNvGraphicFramePr>
            <a:graphicFrameLocks noGrp="1"/>
          </p:cNvGraphicFramePr>
          <p:nvPr/>
        </p:nvGraphicFramePr>
        <p:xfrm>
          <a:off x="2694078" y="5110545"/>
          <a:ext cx="14762145" cy="4850050"/>
        </p:xfrm>
        <a:graphic>
          <a:graphicData uri="http://schemas.openxmlformats.org/drawingml/2006/table">
            <a:tbl>
              <a:tblPr/>
              <a:tblGrid>
                <a:gridCol w="3053237">
                  <a:extLst>
                    <a:ext uri="{9D8B030D-6E8A-4147-A177-3AD203B41FA5}">
                      <a16:colId xmlns:a16="http://schemas.microsoft.com/office/drawing/2014/main" val="20000"/>
                    </a:ext>
                  </a:extLst>
                </a:gridCol>
                <a:gridCol w="2821366">
                  <a:extLst>
                    <a:ext uri="{9D8B030D-6E8A-4147-A177-3AD203B41FA5}">
                      <a16:colId xmlns:a16="http://schemas.microsoft.com/office/drawing/2014/main" val="20001"/>
                    </a:ext>
                  </a:extLst>
                </a:gridCol>
                <a:gridCol w="2821366">
                  <a:extLst>
                    <a:ext uri="{9D8B030D-6E8A-4147-A177-3AD203B41FA5}">
                      <a16:colId xmlns:a16="http://schemas.microsoft.com/office/drawing/2014/main" val="20002"/>
                    </a:ext>
                  </a:extLst>
                </a:gridCol>
                <a:gridCol w="2987169">
                  <a:extLst>
                    <a:ext uri="{9D8B030D-6E8A-4147-A177-3AD203B41FA5}">
                      <a16:colId xmlns:a16="http://schemas.microsoft.com/office/drawing/2014/main" val="20003"/>
                    </a:ext>
                  </a:extLst>
                </a:gridCol>
                <a:gridCol w="3079006">
                  <a:extLst>
                    <a:ext uri="{9D8B030D-6E8A-4147-A177-3AD203B41FA5}">
                      <a16:colId xmlns:a16="http://schemas.microsoft.com/office/drawing/2014/main" val="20004"/>
                    </a:ext>
                  </a:extLst>
                </a:gridCol>
              </a:tblGrid>
              <a:tr h="4850050">
                <a:tc>
                  <a:txBody>
                    <a:bodyPr/>
                    <a:lstStyle/>
                    <a:p>
                      <a:pPr marL="385766" lvl="1" indent="-192883" algn="l">
                        <a:lnSpc>
                          <a:spcPts val="2557"/>
                        </a:lnSpc>
                        <a:buFont typeface="Arial"/>
                        <a:buChar char="•"/>
                        <a:defRPr/>
                      </a:pPr>
                      <a:r>
                        <a:rPr lang="en-US" sz="2131">
                          <a:solidFill>
                            <a:srgbClr val="2E2B21"/>
                          </a:solidFill>
                          <a:latin typeface="Arial 2"/>
                        </a:rPr>
                        <a:t>Implement at operational level &amp; firm- wide level</a:t>
                      </a:r>
                      <a:endParaRPr lang="en-US" sz="1100"/>
                    </a:p>
                    <a:p>
                      <a:pPr marL="385766" lvl="1" indent="-192883" algn="l">
                        <a:lnSpc>
                          <a:spcPts val="2557"/>
                        </a:lnSpc>
                        <a:buFont typeface="Arial"/>
                        <a:buChar char="•"/>
                      </a:pPr>
                      <a:r>
                        <a:rPr lang="en-US" sz="2131">
                          <a:solidFill>
                            <a:srgbClr val="2E2B21"/>
                          </a:solidFill>
                          <a:latin typeface="Arial 2"/>
                        </a:rPr>
                        <a:t>Clear lines of responsibility: who will be responsible for each risk/impact</a:t>
                      </a:r>
                    </a:p>
                  </a:txBody>
                  <a:tcPr marL="81223" marR="81223" marT="81223" marB="81223" anchor="ctr">
                    <a:lnL w="9222" cap="flat" cmpd="sng" algn="ctr">
                      <a:solidFill>
                        <a:srgbClr val="2E2B21"/>
                      </a:solidFill>
                      <a:prstDash val="solid"/>
                      <a:round/>
                      <a:headEnd type="none" w="med" len="med"/>
                      <a:tailEnd type="none" w="med" len="med"/>
                    </a:lnL>
                    <a:lnR w="9222" cap="flat" cmpd="sng" algn="ctr">
                      <a:solidFill>
                        <a:srgbClr val="2E2B21"/>
                      </a:solidFill>
                      <a:prstDash val="solid"/>
                      <a:round/>
                      <a:headEnd type="none" w="med" len="med"/>
                      <a:tailEnd type="none" w="med" len="med"/>
                    </a:lnR>
                    <a:lnT w="9222" cap="flat" cmpd="sng" algn="ctr">
                      <a:solidFill>
                        <a:srgbClr val="2E2B21"/>
                      </a:solidFill>
                      <a:prstDash val="solid"/>
                      <a:round/>
                      <a:headEnd type="none" w="med" len="med"/>
                      <a:tailEnd type="none" w="med" len="med"/>
                    </a:lnT>
                    <a:lnB w="9222" cap="flat" cmpd="sng" algn="ctr">
                      <a:solidFill>
                        <a:srgbClr val="2E2B21"/>
                      </a:solidFill>
                      <a:prstDash val="solid"/>
                      <a:round/>
                      <a:headEnd type="none" w="med" len="med"/>
                      <a:tailEnd type="none" w="med" len="med"/>
                    </a:lnB>
                    <a:solidFill>
                      <a:srgbClr val="FFFFFF"/>
                    </a:solidFill>
                  </a:tcPr>
                </a:tc>
                <a:tc>
                  <a:txBody>
                    <a:bodyPr/>
                    <a:lstStyle/>
                    <a:p>
                      <a:pPr marL="385766" lvl="1" indent="-192883" algn="l">
                        <a:lnSpc>
                          <a:spcPts val="2557"/>
                        </a:lnSpc>
                        <a:buFont typeface="Arial"/>
                        <a:buChar char="•"/>
                        <a:defRPr/>
                      </a:pPr>
                      <a:r>
                        <a:rPr lang="en-US" sz="2131">
                          <a:solidFill>
                            <a:srgbClr val="2E2B21"/>
                          </a:solidFill>
                          <a:latin typeface="Arial 2"/>
                        </a:rPr>
                        <a:t>“Severity” of impact or potential impact to rights holder is most important</a:t>
                      </a:r>
                      <a:endParaRPr lang="en-US" sz="1100"/>
                    </a:p>
                    <a:p>
                      <a:pPr marL="385766" lvl="1" indent="-192883" algn="l">
                        <a:lnSpc>
                          <a:spcPts val="2557"/>
                        </a:lnSpc>
                        <a:buFont typeface="Arial"/>
                        <a:buChar char="•"/>
                      </a:pPr>
                      <a:r>
                        <a:rPr lang="en-US" sz="2131">
                          <a:solidFill>
                            <a:srgbClr val="2E2B21"/>
                          </a:solidFill>
                          <a:latin typeface="Arial 2"/>
                        </a:rPr>
                        <a:t> Stakeholder engagement is key</a:t>
                      </a:r>
                    </a:p>
                  </a:txBody>
                  <a:tcPr marL="81223" marR="81223" marT="81223" marB="81223" anchor="ctr">
                    <a:lnL w="9222" cap="flat" cmpd="sng" algn="ctr">
                      <a:solidFill>
                        <a:srgbClr val="2E2B21"/>
                      </a:solidFill>
                      <a:prstDash val="solid"/>
                      <a:round/>
                      <a:headEnd type="none" w="med" len="med"/>
                      <a:tailEnd type="none" w="med" len="med"/>
                    </a:lnL>
                    <a:lnR w="9222" cap="flat" cmpd="sng" algn="ctr">
                      <a:solidFill>
                        <a:srgbClr val="2E2B21"/>
                      </a:solidFill>
                      <a:prstDash val="solid"/>
                      <a:round/>
                      <a:headEnd type="none" w="med" len="med"/>
                      <a:tailEnd type="none" w="med" len="med"/>
                    </a:lnR>
                    <a:lnT w="9222" cap="flat" cmpd="sng" algn="ctr">
                      <a:solidFill>
                        <a:srgbClr val="2E2B21"/>
                      </a:solidFill>
                      <a:prstDash val="solid"/>
                      <a:round/>
                      <a:headEnd type="none" w="med" len="med"/>
                      <a:tailEnd type="none" w="med" len="med"/>
                    </a:lnT>
                    <a:lnB w="9222" cap="flat" cmpd="sng" algn="ctr">
                      <a:solidFill>
                        <a:srgbClr val="2E2B21"/>
                      </a:solidFill>
                      <a:prstDash val="solid"/>
                      <a:round/>
                      <a:headEnd type="none" w="med" len="med"/>
                      <a:tailEnd type="none" w="med" len="med"/>
                    </a:lnB>
                    <a:solidFill>
                      <a:srgbClr val="FFFFFF"/>
                    </a:solidFill>
                  </a:tcPr>
                </a:tc>
                <a:tc>
                  <a:txBody>
                    <a:bodyPr/>
                    <a:lstStyle/>
                    <a:p>
                      <a:pPr marL="385766" lvl="1" indent="-192883" algn="l">
                        <a:lnSpc>
                          <a:spcPts val="2557"/>
                        </a:lnSpc>
                        <a:buFont typeface="Arial"/>
                        <a:buChar char="•"/>
                        <a:defRPr/>
                      </a:pPr>
                      <a:r>
                        <a:rPr lang="en-US" sz="2131">
                          <a:solidFill>
                            <a:srgbClr val="2E2B21"/>
                          </a:solidFill>
                          <a:latin typeface="Arial 2"/>
                        </a:rPr>
                        <a:t>Different methods to handle impacts based on level of company involvement </a:t>
                      </a:r>
                      <a:endParaRPr lang="en-US" sz="1100"/>
                    </a:p>
                    <a:p>
                      <a:pPr marL="385766" lvl="1" indent="-192883" algn="l">
                        <a:lnSpc>
                          <a:spcPts val="2557"/>
                        </a:lnSpc>
                        <a:buFont typeface="Arial"/>
                        <a:buChar char="•"/>
                      </a:pPr>
                      <a:r>
                        <a:rPr lang="en-US" sz="2131">
                          <a:solidFill>
                            <a:srgbClr val="2E2B21"/>
                          </a:solidFill>
                          <a:latin typeface="Arial 2"/>
                        </a:rPr>
                        <a:t>Cause </a:t>
                      </a:r>
                    </a:p>
                    <a:p>
                      <a:pPr marL="385766" lvl="1" indent="-192883" algn="l">
                        <a:lnSpc>
                          <a:spcPts val="2557"/>
                        </a:lnSpc>
                        <a:buFont typeface="Arial"/>
                        <a:buChar char="•"/>
                      </a:pPr>
                      <a:r>
                        <a:rPr lang="en-US" sz="2131">
                          <a:solidFill>
                            <a:srgbClr val="2E2B21"/>
                          </a:solidFill>
                          <a:latin typeface="Arial 2"/>
                        </a:rPr>
                        <a:t>Contribute</a:t>
                      </a:r>
                    </a:p>
                    <a:p>
                      <a:pPr marL="385766" lvl="1" indent="-192883" algn="l">
                        <a:lnSpc>
                          <a:spcPts val="2557"/>
                        </a:lnSpc>
                        <a:buFont typeface="Arial"/>
                        <a:buChar char="•"/>
                      </a:pPr>
                      <a:r>
                        <a:rPr lang="en-US" sz="2131">
                          <a:solidFill>
                            <a:srgbClr val="2E2B21"/>
                          </a:solidFill>
                          <a:latin typeface="Arial 2"/>
                        </a:rPr>
                        <a:t> Linked</a:t>
                      </a:r>
                    </a:p>
                  </a:txBody>
                  <a:tcPr marL="81223" marR="81223" marT="81223" marB="81223" anchor="ctr">
                    <a:lnL w="9222" cap="flat" cmpd="sng" algn="ctr">
                      <a:solidFill>
                        <a:srgbClr val="2E2B21"/>
                      </a:solidFill>
                      <a:prstDash val="solid"/>
                      <a:round/>
                      <a:headEnd type="none" w="med" len="med"/>
                      <a:tailEnd type="none" w="med" len="med"/>
                    </a:lnL>
                    <a:lnR w="9222" cap="flat" cmpd="sng" algn="ctr">
                      <a:solidFill>
                        <a:srgbClr val="2E2B21"/>
                      </a:solidFill>
                      <a:prstDash val="solid"/>
                      <a:round/>
                      <a:headEnd type="none" w="med" len="med"/>
                      <a:tailEnd type="none" w="med" len="med"/>
                    </a:lnR>
                    <a:lnT w="9222" cap="flat" cmpd="sng" algn="ctr">
                      <a:solidFill>
                        <a:srgbClr val="2E2B21"/>
                      </a:solidFill>
                      <a:prstDash val="solid"/>
                      <a:round/>
                      <a:headEnd type="none" w="med" len="med"/>
                      <a:tailEnd type="none" w="med" len="med"/>
                    </a:lnT>
                    <a:lnB w="9222" cap="flat" cmpd="sng" algn="ctr">
                      <a:solidFill>
                        <a:srgbClr val="2E2B21"/>
                      </a:solidFill>
                      <a:prstDash val="solid"/>
                      <a:round/>
                      <a:headEnd type="none" w="med" len="med"/>
                      <a:tailEnd type="none" w="med" len="med"/>
                    </a:lnB>
                    <a:solidFill>
                      <a:srgbClr val="FFFFFF"/>
                    </a:solidFill>
                  </a:tcPr>
                </a:tc>
                <a:tc>
                  <a:txBody>
                    <a:bodyPr/>
                    <a:lstStyle/>
                    <a:p>
                      <a:pPr marL="385766" lvl="1" indent="-192883" algn="l">
                        <a:lnSpc>
                          <a:spcPts val="2557"/>
                        </a:lnSpc>
                        <a:buFont typeface="Arial"/>
                        <a:buChar char="•"/>
                        <a:defRPr/>
                      </a:pPr>
                      <a:r>
                        <a:rPr lang="en-US" sz="2131">
                          <a:solidFill>
                            <a:srgbClr val="2E2B21"/>
                          </a:solidFill>
                          <a:latin typeface="Arial 2"/>
                        </a:rPr>
                        <a:t>Leverage with state / local government </a:t>
                      </a:r>
                      <a:endParaRPr lang="en-US" sz="1100"/>
                    </a:p>
                    <a:p>
                      <a:pPr marL="385766" lvl="1" indent="-192883" algn="l">
                        <a:lnSpc>
                          <a:spcPts val="2557"/>
                        </a:lnSpc>
                        <a:buFont typeface="Arial"/>
                        <a:buChar char="•"/>
                      </a:pPr>
                      <a:r>
                        <a:rPr lang="en-US" sz="2131">
                          <a:solidFill>
                            <a:srgbClr val="2E2B21"/>
                          </a:solidFill>
                          <a:latin typeface="Arial 2"/>
                        </a:rPr>
                        <a:t>Leverage with joint ventures</a:t>
                      </a:r>
                    </a:p>
                    <a:p>
                      <a:pPr marL="385766" lvl="1" indent="-192883" algn="l">
                        <a:lnSpc>
                          <a:spcPts val="2557"/>
                        </a:lnSpc>
                        <a:buFont typeface="Arial"/>
                        <a:buChar char="•"/>
                      </a:pPr>
                      <a:r>
                        <a:rPr lang="en-US" sz="2131">
                          <a:solidFill>
                            <a:srgbClr val="2E2B21"/>
                          </a:solidFill>
                          <a:latin typeface="Arial 2"/>
                        </a:rPr>
                        <a:t> Leverage with supplier / contractor / agent / consultant</a:t>
                      </a:r>
                    </a:p>
                    <a:p>
                      <a:pPr marL="385766" lvl="1" indent="-192883" algn="l">
                        <a:lnSpc>
                          <a:spcPts val="2557"/>
                        </a:lnSpc>
                        <a:buFont typeface="Arial"/>
                        <a:buChar char="•"/>
                      </a:pPr>
                      <a:r>
                        <a:rPr lang="en-US" sz="2131">
                          <a:solidFill>
                            <a:srgbClr val="2E2B21"/>
                          </a:solidFill>
                          <a:latin typeface="Arial 2"/>
                        </a:rPr>
                        <a:t>Leverage through other organizations </a:t>
                      </a:r>
                    </a:p>
                  </a:txBody>
                  <a:tcPr marL="81223" marR="81223" marT="81223" marB="81223" anchor="ctr">
                    <a:lnL w="9222" cap="flat" cmpd="sng" algn="ctr">
                      <a:solidFill>
                        <a:srgbClr val="2E2B21"/>
                      </a:solidFill>
                      <a:prstDash val="solid"/>
                      <a:round/>
                      <a:headEnd type="none" w="med" len="med"/>
                      <a:tailEnd type="none" w="med" len="med"/>
                    </a:lnL>
                    <a:lnR w="9222" cap="flat" cmpd="sng" algn="ctr">
                      <a:solidFill>
                        <a:srgbClr val="2E2B21"/>
                      </a:solidFill>
                      <a:prstDash val="solid"/>
                      <a:round/>
                      <a:headEnd type="none" w="med" len="med"/>
                      <a:tailEnd type="none" w="med" len="med"/>
                    </a:lnR>
                    <a:lnT w="9222" cap="flat" cmpd="sng" algn="ctr">
                      <a:solidFill>
                        <a:srgbClr val="2E2B21"/>
                      </a:solidFill>
                      <a:prstDash val="solid"/>
                      <a:round/>
                      <a:headEnd type="none" w="med" len="med"/>
                      <a:tailEnd type="none" w="med" len="med"/>
                    </a:lnT>
                    <a:lnB w="9222" cap="flat" cmpd="sng" algn="ctr">
                      <a:solidFill>
                        <a:srgbClr val="2E2B21"/>
                      </a:solidFill>
                      <a:prstDash val="solid"/>
                      <a:round/>
                      <a:headEnd type="none" w="med" len="med"/>
                      <a:tailEnd type="none" w="med" len="med"/>
                    </a:lnB>
                    <a:solidFill>
                      <a:srgbClr val="FFFFFF"/>
                    </a:solidFill>
                  </a:tcPr>
                </a:tc>
                <a:tc>
                  <a:txBody>
                    <a:bodyPr/>
                    <a:lstStyle/>
                    <a:p>
                      <a:pPr marL="385766" lvl="1" indent="-192883" algn="l">
                        <a:lnSpc>
                          <a:spcPts val="2557"/>
                        </a:lnSpc>
                        <a:buFont typeface="Arial"/>
                        <a:buChar char="•"/>
                        <a:defRPr/>
                      </a:pPr>
                      <a:r>
                        <a:rPr lang="en-US" sz="2131">
                          <a:solidFill>
                            <a:srgbClr val="2E2B21"/>
                          </a:solidFill>
                          <a:latin typeface="Arial 2"/>
                        </a:rPr>
                        <a:t>Preparation of crisis management plans </a:t>
                      </a:r>
                      <a:endParaRPr lang="en-US" sz="1100"/>
                    </a:p>
                    <a:p>
                      <a:pPr marL="385766" lvl="1" indent="-192883" algn="l">
                        <a:lnSpc>
                          <a:spcPts val="2557"/>
                        </a:lnSpc>
                        <a:buFont typeface="Arial"/>
                        <a:buChar char="•"/>
                      </a:pPr>
                      <a:r>
                        <a:rPr lang="en-US" sz="2131">
                          <a:solidFill>
                            <a:srgbClr val="2E2B21"/>
                          </a:solidFill>
                          <a:latin typeface="Arial 2"/>
                        </a:rPr>
                        <a:t>Scope of “highrisk contexts” </a:t>
                      </a:r>
                    </a:p>
                    <a:p>
                      <a:pPr marL="385766" lvl="1" indent="-192883" algn="l">
                        <a:lnSpc>
                          <a:spcPts val="2557"/>
                        </a:lnSpc>
                        <a:buFont typeface="Arial"/>
                        <a:buChar char="•"/>
                      </a:pPr>
                      <a:r>
                        <a:rPr lang="en-US" sz="2131">
                          <a:solidFill>
                            <a:srgbClr val="2E2B21"/>
                          </a:solidFill>
                          <a:latin typeface="Arial 2"/>
                        </a:rPr>
                        <a:t>High social conflict </a:t>
                      </a:r>
                    </a:p>
                    <a:p>
                      <a:pPr marL="385766" lvl="1" indent="-192883" algn="l">
                        <a:lnSpc>
                          <a:spcPts val="2557"/>
                        </a:lnSpc>
                        <a:buFont typeface="Arial"/>
                        <a:buChar char="•"/>
                      </a:pPr>
                      <a:r>
                        <a:rPr lang="en-US" sz="2131">
                          <a:solidFill>
                            <a:srgbClr val="2E2B21"/>
                          </a:solidFill>
                          <a:latin typeface="Arial 2"/>
                        </a:rPr>
                        <a:t>Armed conflict</a:t>
                      </a:r>
                    </a:p>
                  </a:txBody>
                  <a:tcPr marL="81223" marR="81223" marT="81223" marB="81223" anchor="ctr">
                    <a:lnL w="9222" cap="flat" cmpd="sng" algn="ctr">
                      <a:solidFill>
                        <a:srgbClr val="2E2B21"/>
                      </a:solidFill>
                      <a:prstDash val="solid"/>
                      <a:round/>
                      <a:headEnd type="none" w="med" len="med"/>
                      <a:tailEnd type="none" w="med" len="med"/>
                    </a:lnL>
                    <a:lnR w="9222" cap="flat" cmpd="sng" algn="ctr">
                      <a:solidFill>
                        <a:srgbClr val="2E2B21"/>
                      </a:solidFill>
                      <a:prstDash val="solid"/>
                      <a:round/>
                      <a:headEnd type="none" w="med" len="med"/>
                      <a:tailEnd type="none" w="med" len="med"/>
                    </a:lnR>
                    <a:lnT w="9222" cap="flat" cmpd="sng" algn="ctr">
                      <a:solidFill>
                        <a:srgbClr val="2E2B21"/>
                      </a:solidFill>
                      <a:prstDash val="solid"/>
                      <a:round/>
                      <a:headEnd type="none" w="med" len="med"/>
                      <a:tailEnd type="none" w="med" len="med"/>
                    </a:lnT>
                    <a:lnB w="9222" cap="flat" cmpd="sng" algn="ctr">
                      <a:solidFill>
                        <a:srgbClr val="2E2B2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pSp>
        <p:nvGrpSpPr>
          <p:cNvPr id="4" name="Group 4"/>
          <p:cNvGrpSpPr/>
          <p:nvPr/>
        </p:nvGrpSpPr>
        <p:grpSpPr>
          <a:xfrm>
            <a:off x="13563327" y="2598525"/>
            <a:ext cx="2672807" cy="2673239"/>
            <a:chOff x="0" y="0"/>
            <a:chExt cx="3831382" cy="3832002"/>
          </a:xfrm>
        </p:grpSpPr>
        <p:sp>
          <p:nvSpPr>
            <p:cNvPr id="5" name="Freeform 5"/>
            <p:cNvSpPr/>
            <p:nvPr/>
          </p:nvSpPr>
          <p:spPr>
            <a:xfrm>
              <a:off x="15875" y="15875"/>
              <a:ext cx="3799586" cy="3800221"/>
            </a:xfrm>
            <a:custGeom>
              <a:avLst/>
              <a:gdLst/>
              <a:ahLst/>
              <a:cxnLst/>
              <a:rect l="l" t="t" r="r" b="b"/>
              <a:pathLst>
                <a:path w="3799586" h="3800221">
                  <a:moveTo>
                    <a:pt x="0" y="1900174"/>
                  </a:moveTo>
                  <a:cubicBezTo>
                    <a:pt x="0" y="850773"/>
                    <a:pt x="850519" y="0"/>
                    <a:pt x="1899793" y="0"/>
                  </a:cubicBezTo>
                  <a:cubicBezTo>
                    <a:pt x="2949067" y="0"/>
                    <a:pt x="3799586" y="850773"/>
                    <a:pt x="3799586" y="1900174"/>
                  </a:cubicBezTo>
                  <a:cubicBezTo>
                    <a:pt x="3799586" y="2949575"/>
                    <a:pt x="2949067" y="3800221"/>
                    <a:pt x="1899793" y="3800221"/>
                  </a:cubicBezTo>
                  <a:cubicBezTo>
                    <a:pt x="850519" y="3800221"/>
                    <a:pt x="0" y="2949575"/>
                    <a:pt x="0" y="1900174"/>
                  </a:cubicBezTo>
                  <a:close/>
                </a:path>
              </a:pathLst>
            </a:custGeom>
            <a:solidFill>
              <a:srgbClr val="47A7D6"/>
            </a:solidFill>
          </p:spPr>
        </p:sp>
        <p:sp>
          <p:nvSpPr>
            <p:cNvPr id="6" name="Freeform 6"/>
            <p:cNvSpPr/>
            <p:nvPr/>
          </p:nvSpPr>
          <p:spPr>
            <a:xfrm>
              <a:off x="0" y="0"/>
              <a:ext cx="3831336" cy="3832098"/>
            </a:xfrm>
            <a:custGeom>
              <a:avLst/>
              <a:gdLst/>
              <a:ahLst/>
              <a:cxnLst/>
              <a:rect l="l" t="t" r="r" b="b"/>
              <a:pathLst>
                <a:path w="3831336" h="3832098">
                  <a:moveTo>
                    <a:pt x="0" y="1916049"/>
                  </a:moveTo>
                  <a:cubicBezTo>
                    <a:pt x="0" y="857885"/>
                    <a:pt x="857631" y="0"/>
                    <a:pt x="1915668" y="0"/>
                  </a:cubicBezTo>
                  <a:lnTo>
                    <a:pt x="1915668" y="15875"/>
                  </a:lnTo>
                  <a:lnTo>
                    <a:pt x="1915668" y="0"/>
                  </a:lnTo>
                  <a:cubicBezTo>
                    <a:pt x="2973705" y="0"/>
                    <a:pt x="3831336" y="857885"/>
                    <a:pt x="3831336" y="1916049"/>
                  </a:cubicBezTo>
                  <a:lnTo>
                    <a:pt x="3815461" y="1916049"/>
                  </a:lnTo>
                  <a:lnTo>
                    <a:pt x="3831336" y="1916049"/>
                  </a:lnTo>
                  <a:cubicBezTo>
                    <a:pt x="3831336" y="2974213"/>
                    <a:pt x="2973705" y="3832098"/>
                    <a:pt x="1915668" y="3832098"/>
                  </a:cubicBezTo>
                  <a:lnTo>
                    <a:pt x="1915668" y="3816223"/>
                  </a:lnTo>
                  <a:lnTo>
                    <a:pt x="1915668" y="3832098"/>
                  </a:lnTo>
                  <a:cubicBezTo>
                    <a:pt x="857631" y="3831971"/>
                    <a:pt x="0" y="2974213"/>
                    <a:pt x="0" y="1916049"/>
                  </a:cubicBezTo>
                  <a:lnTo>
                    <a:pt x="15875" y="1916049"/>
                  </a:lnTo>
                  <a:lnTo>
                    <a:pt x="31750" y="1916049"/>
                  </a:lnTo>
                  <a:lnTo>
                    <a:pt x="15875" y="1916049"/>
                  </a:lnTo>
                  <a:lnTo>
                    <a:pt x="0" y="1916049"/>
                  </a:lnTo>
                  <a:moveTo>
                    <a:pt x="31750" y="1916049"/>
                  </a:moveTo>
                  <a:cubicBezTo>
                    <a:pt x="31750" y="1924812"/>
                    <a:pt x="24638" y="1931924"/>
                    <a:pt x="15875" y="1931924"/>
                  </a:cubicBezTo>
                  <a:cubicBezTo>
                    <a:pt x="7112" y="1931924"/>
                    <a:pt x="0" y="1924812"/>
                    <a:pt x="0" y="1916049"/>
                  </a:cubicBezTo>
                  <a:cubicBezTo>
                    <a:pt x="0" y="1907286"/>
                    <a:pt x="7112" y="1900174"/>
                    <a:pt x="15875" y="1900174"/>
                  </a:cubicBezTo>
                  <a:cubicBezTo>
                    <a:pt x="24638" y="1900174"/>
                    <a:pt x="31750" y="1907286"/>
                    <a:pt x="31750" y="1916049"/>
                  </a:cubicBezTo>
                  <a:cubicBezTo>
                    <a:pt x="31750" y="2956687"/>
                    <a:pt x="875284" y="3800348"/>
                    <a:pt x="1915668" y="3800348"/>
                  </a:cubicBezTo>
                  <a:cubicBezTo>
                    <a:pt x="2956052" y="3800348"/>
                    <a:pt x="3799586" y="2956687"/>
                    <a:pt x="3799586" y="1916049"/>
                  </a:cubicBezTo>
                  <a:cubicBezTo>
                    <a:pt x="3799586" y="875411"/>
                    <a:pt x="2956179" y="31750"/>
                    <a:pt x="1915668" y="31750"/>
                  </a:cubicBezTo>
                  <a:lnTo>
                    <a:pt x="1915668" y="15875"/>
                  </a:lnTo>
                  <a:lnTo>
                    <a:pt x="1915668" y="31750"/>
                  </a:lnTo>
                  <a:cubicBezTo>
                    <a:pt x="875284" y="31750"/>
                    <a:pt x="31750" y="875411"/>
                    <a:pt x="31750" y="1916049"/>
                  </a:cubicBezTo>
                  <a:close/>
                </a:path>
              </a:pathLst>
            </a:custGeom>
            <a:solidFill>
              <a:srgbClr val="FBFEFD"/>
            </a:solidFill>
          </p:spPr>
        </p:sp>
      </p:grpSp>
      <p:grpSp>
        <p:nvGrpSpPr>
          <p:cNvPr id="7" name="Group 7"/>
          <p:cNvGrpSpPr/>
          <p:nvPr/>
        </p:nvGrpSpPr>
        <p:grpSpPr>
          <a:xfrm>
            <a:off x="13651495" y="2686678"/>
            <a:ext cx="2496472" cy="2496470"/>
            <a:chOff x="0" y="0"/>
            <a:chExt cx="3578612" cy="3578608"/>
          </a:xfrm>
        </p:grpSpPr>
        <p:sp>
          <p:nvSpPr>
            <p:cNvPr id="8" name="Freeform 8"/>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EBF8FB">
                <a:alpha val="89804"/>
              </a:srgbClr>
            </a:solidFill>
          </p:spPr>
        </p:sp>
        <p:sp>
          <p:nvSpPr>
            <p:cNvPr id="9" name="Freeform 9"/>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7A7D6"/>
            </a:solidFill>
          </p:spPr>
        </p:sp>
      </p:grpSp>
      <p:sp>
        <p:nvSpPr>
          <p:cNvPr id="10" name="TextBox 10"/>
          <p:cNvSpPr txBox="1"/>
          <p:nvPr/>
        </p:nvSpPr>
        <p:spPr>
          <a:xfrm>
            <a:off x="14061175" y="3530892"/>
            <a:ext cx="1756649" cy="1068085"/>
          </a:xfrm>
          <a:prstGeom prst="rect">
            <a:avLst/>
          </a:prstGeom>
        </p:spPr>
        <p:txBody>
          <a:bodyPr lIns="0" tIns="0" rIns="0" bIns="0" rtlCol="0" anchor="t">
            <a:spAutoFit/>
          </a:bodyPr>
          <a:lstStyle/>
          <a:p>
            <a:pPr algn="ctr">
              <a:lnSpc>
                <a:spcPts val="2109"/>
              </a:lnSpc>
            </a:pPr>
            <a:r>
              <a:rPr lang="en-US" sz="1953">
                <a:solidFill>
                  <a:srgbClr val="17396C"/>
                </a:solidFill>
                <a:latin typeface="Arial 1"/>
              </a:rPr>
              <a:t>5. </a:t>
            </a:r>
          </a:p>
          <a:p>
            <a:pPr algn="ctr">
              <a:lnSpc>
                <a:spcPts val="2109"/>
              </a:lnSpc>
            </a:pPr>
            <a:r>
              <a:rPr lang="en-US" sz="1953">
                <a:solidFill>
                  <a:srgbClr val="17396C"/>
                </a:solidFill>
                <a:latin typeface="Arial 1"/>
              </a:rPr>
              <a:t>Operation in high-risk context</a:t>
            </a:r>
          </a:p>
        </p:txBody>
      </p:sp>
      <p:grpSp>
        <p:nvGrpSpPr>
          <p:cNvPr id="11" name="Group 11"/>
          <p:cNvGrpSpPr/>
          <p:nvPr/>
        </p:nvGrpSpPr>
        <p:grpSpPr>
          <a:xfrm rot="2700000">
            <a:off x="10822540" y="2598663"/>
            <a:ext cx="2672500" cy="2672500"/>
            <a:chOff x="0" y="0"/>
            <a:chExt cx="3830942" cy="3830942"/>
          </a:xfrm>
        </p:grpSpPr>
        <p:sp>
          <p:nvSpPr>
            <p:cNvPr id="12" name="Freeform 12"/>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5EB0D8"/>
            </a:solidFill>
          </p:spPr>
        </p:sp>
        <p:sp>
          <p:nvSpPr>
            <p:cNvPr id="13" name="Freeform 13"/>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14" name="Group 14"/>
          <p:cNvGrpSpPr/>
          <p:nvPr/>
        </p:nvGrpSpPr>
        <p:grpSpPr>
          <a:xfrm>
            <a:off x="10912669" y="2686910"/>
            <a:ext cx="2496472" cy="2496470"/>
            <a:chOff x="0" y="0"/>
            <a:chExt cx="3578612" cy="3578608"/>
          </a:xfrm>
        </p:grpSpPr>
        <p:sp>
          <p:nvSpPr>
            <p:cNvPr id="15" name="Freeform 15"/>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6" name="Freeform 16"/>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sp>
        <p:nvSpPr>
          <p:cNvPr id="17" name="TextBox 17"/>
          <p:cNvSpPr txBox="1"/>
          <p:nvPr/>
        </p:nvSpPr>
        <p:spPr>
          <a:xfrm>
            <a:off x="11321644" y="3401102"/>
            <a:ext cx="1756649" cy="1327664"/>
          </a:xfrm>
          <a:prstGeom prst="rect">
            <a:avLst/>
          </a:prstGeom>
        </p:spPr>
        <p:txBody>
          <a:bodyPr lIns="0" tIns="0" rIns="0" bIns="0" rtlCol="0" anchor="t">
            <a:spAutoFit/>
          </a:bodyPr>
          <a:lstStyle/>
          <a:p>
            <a:pPr algn="ctr">
              <a:lnSpc>
                <a:spcPts val="2109"/>
              </a:lnSpc>
            </a:pPr>
            <a:r>
              <a:rPr lang="en-US" sz="1953">
                <a:solidFill>
                  <a:srgbClr val="17396C"/>
                </a:solidFill>
                <a:latin typeface="Arial 1"/>
              </a:rPr>
              <a:t>4.</a:t>
            </a:r>
          </a:p>
          <a:p>
            <a:pPr algn="ctr">
              <a:lnSpc>
                <a:spcPts val="2109"/>
              </a:lnSpc>
            </a:pPr>
            <a:r>
              <a:rPr lang="en-US" sz="1953">
                <a:solidFill>
                  <a:srgbClr val="17396C"/>
                </a:solidFill>
                <a:latin typeface="Arial 1"/>
              </a:rPr>
              <a:t> Utilization of leverage in business relationship</a:t>
            </a:r>
          </a:p>
        </p:txBody>
      </p:sp>
      <p:grpSp>
        <p:nvGrpSpPr>
          <p:cNvPr id="18" name="Group 18"/>
          <p:cNvGrpSpPr/>
          <p:nvPr/>
        </p:nvGrpSpPr>
        <p:grpSpPr>
          <a:xfrm rot="2700000">
            <a:off x="8084420" y="2598663"/>
            <a:ext cx="2672500" cy="2672500"/>
            <a:chOff x="0" y="0"/>
            <a:chExt cx="3830942" cy="3830942"/>
          </a:xfrm>
        </p:grpSpPr>
        <p:sp>
          <p:nvSpPr>
            <p:cNvPr id="19" name="Freeform 19"/>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84D1ED"/>
            </a:solidFill>
          </p:spPr>
        </p:sp>
        <p:sp>
          <p:nvSpPr>
            <p:cNvPr id="20" name="Freeform 20"/>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1" name="Group 21"/>
          <p:cNvGrpSpPr/>
          <p:nvPr/>
        </p:nvGrpSpPr>
        <p:grpSpPr>
          <a:xfrm>
            <a:off x="8173139" y="2686910"/>
            <a:ext cx="2496472" cy="2496470"/>
            <a:chOff x="0" y="0"/>
            <a:chExt cx="3578612" cy="3578608"/>
          </a:xfrm>
        </p:grpSpPr>
        <p:sp>
          <p:nvSpPr>
            <p:cNvPr id="22" name="Freeform 22"/>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3" name="Freeform 23"/>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4" name="TextBox 24"/>
          <p:cNvSpPr txBox="1"/>
          <p:nvPr/>
        </p:nvSpPr>
        <p:spPr>
          <a:xfrm>
            <a:off x="8582114" y="3271313"/>
            <a:ext cx="1756649" cy="1327664"/>
          </a:xfrm>
          <a:prstGeom prst="rect">
            <a:avLst/>
          </a:prstGeom>
        </p:spPr>
        <p:txBody>
          <a:bodyPr lIns="0" tIns="0" rIns="0" bIns="0" rtlCol="0" anchor="t">
            <a:spAutoFit/>
          </a:bodyPr>
          <a:lstStyle/>
          <a:p>
            <a:pPr algn="ctr">
              <a:lnSpc>
                <a:spcPts val="2109"/>
              </a:lnSpc>
            </a:pPr>
            <a:r>
              <a:rPr lang="en-US" sz="1953">
                <a:solidFill>
                  <a:srgbClr val="17396C"/>
                </a:solidFill>
                <a:latin typeface="Arial 1"/>
              </a:rPr>
              <a:t>3. Determination of choices in prevention/ mitigation</a:t>
            </a:r>
          </a:p>
        </p:txBody>
      </p:sp>
      <p:grpSp>
        <p:nvGrpSpPr>
          <p:cNvPr id="25" name="Group 25"/>
          <p:cNvGrpSpPr/>
          <p:nvPr/>
        </p:nvGrpSpPr>
        <p:grpSpPr>
          <a:xfrm rot="2700000">
            <a:off x="5344889" y="2598663"/>
            <a:ext cx="2672500" cy="2672500"/>
            <a:chOff x="0" y="0"/>
            <a:chExt cx="3830942" cy="3830942"/>
          </a:xfrm>
        </p:grpSpPr>
        <p:sp>
          <p:nvSpPr>
            <p:cNvPr id="26" name="Freeform 26"/>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AFE3F6"/>
            </a:solidFill>
          </p:spPr>
        </p:sp>
        <p:sp>
          <p:nvSpPr>
            <p:cNvPr id="27" name="Freeform 27"/>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8" name="Group 28"/>
          <p:cNvGrpSpPr/>
          <p:nvPr/>
        </p:nvGrpSpPr>
        <p:grpSpPr>
          <a:xfrm>
            <a:off x="5433608" y="2686910"/>
            <a:ext cx="2496472" cy="2496470"/>
            <a:chOff x="0" y="0"/>
            <a:chExt cx="3578612" cy="3578608"/>
          </a:xfrm>
        </p:grpSpPr>
        <p:sp>
          <p:nvSpPr>
            <p:cNvPr id="29" name="Freeform 29"/>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30" name="Freeform 30"/>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ABB6C4"/>
            </a:solidFill>
          </p:spPr>
        </p:sp>
      </p:grpSp>
      <p:sp>
        <p:nvSpPr>
          <p:cNvPr id="31" name="TextBox 31"/>
          <p:cNvSpPr txBox="1"/>
          <p:nvPr/>
        </p:nvSpPr>
        <p:spPr>
          <a:xfrm>
            <a:off x="5843994" y="3401102"/>
            <a:ext cx="1756649" cy="1068085"/>
          </a:xfrm>
          <a:prstGeom prst="rect">
            <a:avLst/>
          </a:prstGeom>
        </p:spPr>
        <p:txBody>
          <a:bodyPr lIns="0" tIns="0" rIns="0" bIns="0" rtlCol="0" anchor="t">
            <a:spAutoFit/>
          </a:bodyPr>
          <a:lstStyle/>
          <a:p>
            <a:pPr algn="ctr">
              <a:lnSpc>
                <a:spcPts val="2109"/>
              </a:lnSpc>
            </a:pPr>
            <a:r>
              <a:rPr lang="en-US" sz="1953">
                <a:solidFill>
                  <a:srgbClr val="17396C"/>
                </a:solidFill>
                <a:latin typeface="Arial 1"/>
              </a:rPr>
              <a:t>2. Prioritization of risk/ impact for action </a:t>
            </a:r>
          </a:p>
        </p:txBody>
      </p:sp>
      <p:grpSp>
        <p:nvGrpSpPr>
          <p:cNvPr id="32" name="Group 32"/>
          <p:cNvGrpSpPr/>
          <p:nvPr/>
        </p:nvGrpSpPr>
        <p:grpSpPr>
          <a:xfrm rot="2700000">
            <a:off x="2605359" y="2598663"/>
            <a:ext cx="2672500" cy="2672500"/>
            <a:chOff x="0" y="0"/>
            <a:chExt cx="3830942" cy="3830942"/>
          </a:xfrm>
        </p:grpSpPr>
        <p:sp>
          <p:nvSpPr>
            <p:cNvPr id="33" name="Freeform 33"/>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CBEDF9"/>
            </a:solidFill>
          </p:spPr>
        </p:sp>
        <p:sp>
          <p:nvSpPr>
            <p:cNvPr id="34" name="Freeform 34"/>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35" name="Group 35"/>
          <p:cNvGrpSpPr/>
          <p:nvPr/>
        </p:nvGrpSpPr>
        <p:grpSpPr>
          <a:xfrm>
            <a:off x="2694078" y="2686910"/>
            <a:ext cx="2496472" cy="2496470"/>
            <a:chOff x="0" y="0"/>
            <a:chExt cx="3578612" cy="3578608"/>
          </a:xfrm>
        </p:grpSpPr>
        <p:sp>
          <p:nvSpPr>
            <p:cNvPr id="36" name="Freeform 36"/>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37" name="Freeform 37"/>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38" name="TextBox 38"/>
          <p:cNvSpPr txBox="1"/>
          <p:nvPr/>
        </p:nvSpPr>
        <p:spPr>
          <a:xfrm>
            <a:off x="2906651" y="3530892"/>
            <a:ext cx="1999523" cy="1068085"/>
          </a:xfrm>
          <a:prstGeom prst="rect">
            <a:avLst/>
          </a:prstGeom>
        </p:spPr>
        <p:txBody>
          <a:bodyPr lIns="0" tIns="0" rIns="0" bIns="0" rtlCol="0" anchor="t">
            <a:spAutoFit/>
          </a:bodyPr>
          <a:lstStyle/>
          <a:p>
            <a:pPr algn="ctr">
              <a:lnSpc>
                <a:spcPts val="2109"/>
              </a:lnSpc>
            </a:pPr>
            <a:r>
              <a:rPr lang="en-US" sz="1953">
                <a:solidFill>
                  <a:srgbClr val="17396C"/>
                </a:solidFill>
                <a:latin typeface="Arial 1"/>
              </a:rPr>
              <a:t>1. </a:t>
            </a:r>
          </a:p>
          <a:p>
            <a:pPr algn="ctr">
              <a:lnSpc>
                <a:spcPts val="2109"/>
              </a:lnSpc>
            </a:pPr>
            <a:r>
              <a:rPr lang="en-US" sz="1953">
                <a:solidFill>
                  <a:srgbClr val="17396C"/>
                </a:solidFill>
                <a:latin typeface="Arial 1"/>
              </a:rPr>
              <a:t>Systematic integration and implementation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29851">
            <a:off x="442767" y="1915761"/>
            <a:ext cx="1400467" cy="0"/>
          </a:xfrm>
          <a:prstGeom prst="line">
            <a:avLst/>
          </a:prstGeom>
          <a:ln w="19050" cap="rnd">
            <a:solidFill>
              <a:srgbClr val="FEFEFE"/>
            </a:solidFill>
            <a:prstDash val="solid"/>
            <a:headEnd type="none" w="sm" len="sm"/>
            <a:tailEnd type="none" w="sm" len="sm"/>
          </a:ln>
        </p:spPr>
      </p:sp>
      <p:sp>
        <p:nvSpPr>
          <p:cNvPr id="3" name="Freeform 3"/>
          <p:cNvSpPr/>
          <p:nvPr/>
        </p:nvSpPr>
        <p:spPr>
          <a:xfrm>
            <a:off x="332865" y="248926"/>
            <a:ext cx="6818425" cy="9761936"/>
          </a:xfrm>
          <a:custGeom>
            <a:avLst/>
            <a:gdLst/>
            <a:ahLst/>
            <a:cxnLst/>
            <a:rect l="l" t="t" r="r" b="b"/>
            <a:pathLst>
              <a:path w="6818425" h="9761936">
                <a:moveTo>
                  <a:pt x="0" y="0"/>
                </a:moveTo>
                <a:lnTo>
                  <a:pt x="6818425" y="0"/>
                </a:lnTo>
                <a:lnTo>
                  <a:pt x="6818425" y="9761937"/>
                </a:lnTo>
                <a:lnTo>
                  <a:pt x="0" y="9761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7454072" y="4682920"/>
            <a:ext cx="9805040" cy="2119803"/>
          </a:xfrm>
          <a:prstGeom prst="rect">
            <a:avLst/>
          </a:prstGeom>
        </p:spPr>
        <p:txBody>
          <a:bodyPr lIns="0" tIns="0" rIns="0" bIns="0" rtlCol="0" anchor="t">
            <a:spAutoFit/>
          </a:bodyPr>
          <a:lstStyle/>
          <a:p>
            <a:pPr marL="0" lvl="0" indent="0" algn="l">
              <a:lnSpc>
                <a:spcPts val="8032"/>
              </a:lnSpc>
              <a:spcBef>
                <a:spcPct val="0"/>
              </a:spcBef>
            </a:pPr>
            <a:r>
              <a:rPr lang="en-US" sz="8032" spc="-208">
                <a:solidFill>
                  <a:srgbClr val="155997"/>
                </a:solidFill>
                <a:latin typeface="Arial 3 Bold"/>
              </a:rPr>
              <a:t>TRACKING EFFECTIVENESS </a:t>
            </a:r>
          </a:p>
        </p:txBody>
      </p:sp>
      <p:sp>
        <p:nvSpPr>
          <p:cNvPr id="5" name="TextBox 5"/>
          <p:cNvSpPr txBox="1"/>
          <p:nvPr/>
        </p:nvSpPr>
        <p:spPr>
          <a:xfrm>
            <a:off x="7454072" y="3458835"/>
            <a:ext cx="9805040" cy="1099996"/>
          </a:xfrm>
          <a:prstGeom prst="rect">
            <a:avLst/>
          </a:prstGeom>
        </p:spPr>
        <p:txBody>
          <a:bodyPr lIns="0" tIns="0" rIns="0" bIns="0" rtlCol="0" anchor="t">
            <a:spAutoFit/>
          </a:bodyPr>
          <a:lstStyle/>
          <a:p>
            <a:pPr marL="0" lvl="0" indent="0" algn="l">
              <a:lnSpc>
                <a:spcPts val="8032"/>
              </a:lnSpc>
              <a:spcBef>
                <a:spcPct val="0"/>
              </a:spcBef>
            </a:pPr>
            <a:r>
              <a:rPr lang="en-US" sz="8032" spc="-208">
                <a:solidFill>
                  <a:srgbClr val="155997"/>
                </a:solidFill>
                <a:latin typeface="Arial 3 Bold"/>
              </a:rPr>
              <a:t>Part 3.3</a:t>
            </a:r>
          </a:p>
        </p:txBody>
      </p:sp>
      <p:sp>
        <p:nvSpPr>
          <p:cNvPr id="6" name="AutoShape 6"/>
          <p:cNvSpPr/>
          <p:nvPr/>
        </p:nvSpPr>
        <p:spPr>
          <a:xfrm>
            <a:off x="7454231" y="6881916"/>
            <a:ext cx="7932865" cy="0"/>
          </a:xfrm>
          <a:prstGeom prst="line">
            <a:avLst/>
          </a:prstGeom>
          <a:ln w="85725" cap="rnd">
            <a:solidFill>
              <a:srgbClr val="9AC97B"/>
            </a:solidFill>
            <a:prstDash val="solid"/>
            <a:headEnd type="none" w="sm" len="sm"/>
            <a:tailEnd type="none" w="sm" len="sm"/>
          </a:ln>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117600" y="0"/>
            <a:ext cx="9144000" cy="10287000"/>
            <a:chOff x="0" y="0"/>
            <a:chExt cx="12192000" cy="13716000"/>
          </a:xfrm>
        </p:grpSpPr>
        <p:pic>
          <p:nvPicPr>
            <p:cNvPr id="3" name="Picture 3"/>
            <p:cNvPicPr>
              <a:picLocks noChangeAspect="1"/>
            </p:cNvPicPr>
            <p:nvPr/>
          </p:nvPicPr>
          <p:blipFill>
            <a:blip r:embed="rId3"/>
            <a:srcRect t="6476" b="6476"/>
            <a:stretch>
              <a:fillRect/>
            </a:stretch>
          </p:blipFill>
          <p:spPr>
            <a:xfrm>
              <a:off x="0" y="0"/>
              <a:ext cx="12192000" cy="13716000"/>
            </a:xfrm>
            <a:prstGeom prst="rect">
              <a:avLst/>
            </a:prstGeom>
          </p:spPr>
        </p:pic>
      </p:grpSp>
      <p:sp>
        <p:nvSpPr>
          <p:cNvPr id="4" name="AutoShape 4"/>
          <p:cNvSpPr/>
          <p:nvPr/>
        </p:nvSpPr>
        <p:spPr>
          <a:xfrm rot="5329851">
            <a:off x="442767" y="1915761"/>
            <a:ext cx="1400467" cy="0"/>
          </a:xfrm>
          <a:prstGeom prst="line">
            <a:avLst/>
          </a:prstGeom>
          <a:ln w="19050" cap="rnd">
            <a:solidFill>
              <a:srgbClr val="345B85"/>
            </a:solidFill>
            <a:prstDash val="solid"/>
            <a:headEnd type="none" w="sm" len="sm"/>
            <a:tailEnd type="none" w="sm" len="sm"/>
          </a:ln>
        </p:spPr>
      </p:sp>
      <p:sp>
        <p:nvSpPr>
          <p:cNvPr id="5" name="TextBox 5"/>
          <p:cNvSpPr txBox="1"/>
          <p:nvPr/>
        </p:nvSpPr>
        <p:spPr>
          <a:xfrm>
            <a:off x="8831739" y="2039586"/>
            <a:ext cx="7913463" cy="792480"/>
          </a:xfrm>
          <a:prstGeom prst="rect">
            <a:avLst/>
          </a:prstGeom>
        </p:spPr>
        <p:txBody>
          <a:bodyPr lIns="0" tIns="0" rIns="0" bIns="0" rtlCol="0" anchor="t">
            <a:spAutoFit/>
          </a:bodyPr>
          <a:lstStyle/>
          <a:p>
            <a:pPr algn="l">
              <a:lnSpc>
                <a:spcPts val="5759"/>
              </a:lnSpc>
            </a:pPr>
            <a:r>
              <a:rPr lang="en-US" sz="6000">
                <a:solidFill>
                  <a:srgbClr val="193C6A"/>
                </a:solidFill>
                <a:latin typeface="Arial 2"/>
              </a:rPr>
              <a:t>TRACKING</a:t>
            </a:r>
          </a:p>
        </p:txBody>
      </p:sp>
      <p:sp>
        <p:nvSpPr>
          <p:cNvPr id="6" name="TextBox 6"/>
          <p:cNvSpPr txBox="1"/>
          <p:nvPr/>
        </p:nvSpPr>
        <p:spPr>
          <a:xfrm>
            <a:off x="8831739" y="3374309"/>
            <a:ext cx="8427561" cy="5822823"/>
          </a:xfrm>
          <a:prstGeom prst="rect">
            <a:avLst/>
          </a:prstGeom>
        </p:spPr>
        <p:txBody>
          <a:bodyPr lIns="0" tIns="0" rIns="0" bIns="0" rtlCol="0" anchor="t">
            <a:spAutoFit/>
          </a:bodyPr>
          <a:lstStyle/>
          <a:p>
            <a:pPr>
              <a:lnSpc>
                <a:spcPts val="2915"/>
              </a:lnSpc>
            </a:pPr>
            <a:r>
              <a:rPr lang="en-US" sz="2699">
                <a:solidFill>
                  <a:srgbClr val="193C6A"/>
                </a:solidFill>
                <a:latin typeface="Arial 2"/>
              </a:rPr>
              <a:t>Tracking the effectiveness of efforts is essential if staff are to account for their success in respecting human rights and learn from any shortcomings. Tracking human rights issues and responses also helps a business to identify trends and patterns and delineate systemic challenges. Tracking may also allow for best practices to be identified and help improve business performance. Mostly, tracking is critical to preventing or mitigating the continuation or recurrence of human rights abuses.</a:t>
            </a:r>
          </a:p>
          <a:p>
            <a:pPr>
              <a:lnSpc>
                <a:spcPts val="2915"/>
              </a:lnSpc>
            </a:pPr>
            <a:r>
              <a:rPr lang="en-US" sz="2699">
                <a:solidFill>
                  <a:srgbClr val="193C6A"/>
                </a:solidFill>
                <a:latin typeface="Arial 2"/>
              </a:rPr>
              <a:t>Tracking requires: </a:t>
            </a:r>
          </a:p>
          <a:p>
            <a:pPr>
              <a:lnSpc>
                <a:spcPts val="2915"/>
              </a:lnSpc>
            </a:pPr>
            <a:r>
              <a:rPr lang="en-US" sz="2699">
                <a:solidFill>
                  <a:srgbClr val="193C6A"/>
                </a:solidFill>
                <a:latin typeface="Arial 2"/>
              </a:rPr>
              <a:t>+ Developing appropriate qualitative and quantitative indicators </a:t>
            </a:r>
          </a:p>
          <a:p>
            <a:pPr>
              <a:lnSpc>
                <a:spcPts val="2915"/>
              </a:lnSpc>
            </a:pPr>
            <a:r>
              <a:rPr lang="en-US" sz="2699">
                <a:solidFill>
                  <a:srgbClr val="193C6A"/>
                </a:solidFill>
                <a:latin typeface="Arial 2"/>
              </a:rPr>
              <a:t>+ Drawing from feedback from both internal and external sources</a:t>
            </a:r>
          </a:p>
          <a:p>
            <a:pPr marL="317181" lvl="1" indent="-158590" algn="l">
              <a:lnSpc>
                <a:spcPts val="2915"/>
              </a:lnSpc>
            </a:pPr>
            <a:endParaRPr lang="en-US" sz="2699">
              <a:solidFill>
                <a:srgbClr val="193C6A"/>
              </a:solidFill>
              <a:latin typeface="Arial 2"/>
            </a:endParaRPr>
          </a:p>
        </p:txBody>
      </p:sp>
      <p:grpSp>
        <p:nvGrpSpPr>
          <p:cNvPr id="7" name="Group 7"/>
          <p:cNvGrpSpPr/>
          <p:nvPr/>
        </p:nvGrpSpPr>
        <p:grpSpPr>
          <a:xfrm>
            <a:off x="9144000" y="9710823"/>
            <a:ext cx="9144000" cy="572824"/>
            <a:chOff x="0" y="0"/>
            <a:chExt cx="21473312" cy="1345192"/>
          </a:xfrm>
        </p:grpSpPr>
        <p:sp>
          <p:nvSpPr>
            <p:cNvPr id="8" name="Freeform 8"/>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9" name="TextBox 9"/>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0" name="Group 10"/>
          <p:cNvGrpSpPr/>
          <p:nvPr/>
        </p:nvGrpSpPr>
        <p:grpSpPr>
          <a:xfrm>
            <a:off x="0" y="9710823"/>
            <a:ext cx="9144000" cy="576177"/>
            <a:chOff x="0" y="0"/>
            <a:chExt cx="21473312" cy="1353065"/>
          </a:xfrm>
        </p:grpSpPr>
        <p:sp>
          <p:nvSpPr>
            <p:cNvPr id="11" name="Freeform 11"/>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2" name="TextBox 12"/>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32053" y="2867455"/>
            <a:ext cx="14846463" cy="5248687"/>
          </a:xfrm>
          <a:prstGeom prst="rect">
            <a:avLst/>
          </a:prstGeom>
        </p:spPr>
        <p:txBody>
          <a:bodyPr lIns="0" tIns="0" rIns="0" bIns="0" rtlCol="0" anchor="t">
            <a:spAutoFit/>
          </a:bodyPr>
          <a:lstStyle/>
          <a:p>
            <a:pPr marL="938158" lvl="1" indent="-469079">
              <a:lnSpc>
                <a:spcPts val="5214"/>
              </a:lnSpc>
              <a:buFont typeface="Arial"/>
              <a:buChar char="•"/>
            </a:pPr>
            <a:r>
              <a:rPr lang="en-US" sz="4345" spc="-169">
                <a:solidFill>
                  <a:srgbClr val="002E5A"/>
                </a:solidFill>
                <a:latin typeface="Arial 2"/>
              </a:rPr>
              <a:t>Establish early warming and allow for the prevention</a:t>
            </a:r>
          </a:p>
          <a:p>
            <a:pPr marL="938158" lvl="1" indent="-469079">
              <a:lnSpc>
                <a:spcPts val="5214"/>
              </a:lnSpc>
              <a:buFont typeface="Arial"/>
              <a:buChar char="•"/>
            </a:pPr>
            <a:r>
              <a:rPr lang="en-US" sz="4345" spc="-169">
                <a:solidFill>
                  <a:srgbClr val="002E5A"/>
                </a:solidFill>
                <a:latin typeface="Arial 2"/>
              </a:rPr>
              <a:t>Secure the company's social license to operate</a:t>
            </a:r>
          </a:p>
          <a:p>
            <a:pPr marL="938158" lvl="1" indent="-469079">
              <a:lnSpc>
                <a:spcPts val="5214"/>
              </a:lnSpc>
              <a:buFont typeface="Arial"/>
              <a:buChar char="•"/>
            </a:pPr>
            <a:r>
              <a:rPr lang="en-US" sz="4345" spc="-169">
                <a:solidFill>
                  <a:srgbClr val="002E5A"/>
                </a:solidFill>
                <a:latin typeface="Arial 2"/>
              </a:rPr>
              <a:t>Spend resources effectively where risk is high</a:t>
            </a:r>
          </a:p>
          <a:p>
            <a:pPr marL="938158" lvl="1" indent="-469079">
              <a:lnSpc>
                <a:spcPts val="5214"/>
              </a:lnSpc>
              <a:buFont typeface="Arial"/>
              <a:buChar char="•"/>
            </a:pPr>
            <a:r>
              <a:rPr lang="en-US" sz="4345" spc="-169">
                <a:solidFill>
                  <a:srgbClr val="002E5A"/>
                </a:solidFill>
                <a:latin typeface="Arial 2"/>
              </a:rPr>
              <a:t>A better understanding of existing processes and governance</a:t>
            </a:r>
          </a:p>
          <a:p>
            <a:pPr marL="938158" lvl="1" indent="-469079">
              <a:lnSpc>
                <a:spcPts val="5214"/>
              </a:lnSpc>
              <a:buFont typeface="Arial"/>
              <a:buChar char="•"/>
            </a:pPr>
            <a:r>
              <a:rPr lang="en-US" sz="4345" spc="-169">
                <a:solidFill>
                  <a:srgbClr val="002E5A"/>
                </a:solidFill>
                <a:latin typeface="Arial 2"/>
              </a:rPr>
              <a:t>Show investors and business partners that your company knows the risk and doing something meaningful about it</a:t>
            </a:r>
          </a:p>
          <a:p>
            <a:pPr marL="938158" lvl="1" indent="-469079">
              <a:lnSpc>
                <a:spcPts val="5214"/>
              </a:lnSpc>
              <a:buFont typeface="Arial"/>
              <a:buChar char="•"/>
            </a:pPr>
            <a:r>
              <a:rPr lang="en-US" sz="4345" spc="-173">
                <a:solidFill>
                  <a:srgbClr val="002E5A"/>
                </a:solidFill>
                <a:latin typeface="Arial 2"/>
              </a:rPr>
              <a:t>Meet and exceed regulatory requirements and stakeholder expectations</a:t>
            </a:r>
          </a:p>
        </p:txBody>
      </p:sp>
      <p:sp>
        <p:nvSpPr>
          <p:cNvPr id="3" name="TextBox 3"/>
          <p:cNvSpPr txBox="1"/>
          <p:nvPr/>
        </p:nvSpPr>
        <p:spPr>
          <a:xfrm>
            <a:off x="723243" y="980667"/>
            <a:ext cx="16841513" cy="789322"/>
          </a:xfrm>
          <a:prstGeom prst="rect">
            <a:avLst/>
          </a:prstGeom>
        </p:spPr>
        <p:txBody>
          <a:bodyPr lIns="0" tIns="0" rIns="0" bIns="0" rtlCol="0" anchor="t">
            <a:spAutoFit/>
          </a:bodyPr>
          <a:lstStyle/>
          <a:p>
            <a:pPr algn="l">
              <a:lnSpc>
                <a:spcPts val="5664"/>
              </a:lnSpc>
            </a:pPr>
            <a:r>
              <a:rPr lang="en-US" sz="5900">
                <a:solidFill>
                  <a:srgbClr val="163462"/>
                </a:solidFill>
                <a:latin typeface="Arial 2"/>
              </a:rPr>
              <a:t>BENEFIT OF HUMAN RIGHT DUE DILLIGENCE</a:t>
            </a:r>
          </a:p>
        </p:txBody>
      </p:sp>
      <p:grpSp>
        <p:nvGrpSpPr>
          <p:cNvPr id="4" name="Group 4"/>
          <p:cNvGrpSpPr/>
          <p:nvPr/>
        </p:nvGrpSpPr>
        <p:grpSpPr>
          <a:xfrm>
            <a:off x="0" y="9710823"/>
            <a:ext cx="9144000" cy="576177"/>
            <a:chOff x="0" y="0"/>
            <a:chExt cx="21473312" cy="1353065"/>
          </a:xfrm>
        </p:grpSpPr>
        <p:sp>
          <p:nvSpPr>
            <p:cNvPr id="5" name="Freeform 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6" name="TextBox 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grpSp>
        <p:nvGrpSpPr>
          <p:cNvPr id="7" name="Group 7"/>
          <p:cNvGrpSpPr/>
          <p:nvPr/>
        </p:nvGrpSpPr>
        <p:grpSpPr>
          <a:xfrm>
            <a:off x="9144000" y="9710823"/>
            <a:ext cx="9144000" cy="572824"/>
            <a:chOff x="0" y="0"/>
            <a:chExt cx="21473312" cy="1345192"/>
          </a:xfrm>
        </p:grpSpPr>
        <p:sp>
          <p:nvSpPr>
            <p:cNvPr id="8" name="Freeform 8"/>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9" name="TextBox 9"/>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459987" y="689610"/>
            <a:ext cx="15799313" cy="792480"/>
          </a:xfrm>
          <a:prstGeom prst="rect">
            <a:avLst/>
          </a:prstGeom>
        </p:spPr>
        <p:txBody>
          <a:bodyPr lIns="0" tIns="0" rIns="0" bIns="0" rtlCol="0" anchor="t">
            <a:spAutoFit/>
          </a:bodyPr>
          <a:lstStyle/>
          <a:p>
            <a:pPr marL="0" lvl="0" indent="0" algn="l">
              <a:lnSpc>
                <a:spcPts val="5759"/>
              </a:lnSpc>
              <a:spcBef>
                <a:spcPct val="0"/>
              </a:spcBef>
            </a:pPr>
            <a:r>
              <a:rPr lang="en-US" sz="6000">
                <a:solidFill>
                  <a:srgbClr val="193C6A"/>
                </a:solidFill>
                <a:latin typeface="Arial 2"/>
              </a:rPr>
              <a:t>IMPORTANT INDICATORS</a:t>
            </a:r>
          </a:p>
        </p:txBody>
      </p:sp>
      <p:sp>
        <p:nvSpPr>
          <p:cNvPr id="3" name="TextBox 3"/>
          <p:cNvSpPr txBox="1"/>
          <p:nvPr/>
        </p:nvSpPr>
        <p:spPr>
          <a:xfrm>
            <a:off x="1347615" y="3605648"/>
            <a:ext cx="7254494" cy="4124289"/>
          </a:xfrm>
          <a:prstGeom prst="rect">
            <a:avLst/>
          </a:prstGeom>
        </p:spPr>
        <p:txBody>
          <a:bodyPr lIns="0" tIns="0" rIns="0" bIns="0" rtlCol="0" anchor="t">
            <a:spAutoFit/>
          </a:bodyPr>
          <a:lstStyle/>
          <a:p>
            <a:pPr marL="730351" lvl="1" indent="-365175">
              <a:lnSpc>
                <a:spcPts val="4059"/>
              </a:lnSpc>
              <a:buFont typeface="Arial"/>
              <a:buChar char="•"/>
            </a:pPr>
            <a:r>
              <a:rPr lang="en-US" sz="3382">
                <a:solidFill>
                  <a:srgbClr val="17396C"/>
                </a:solidFill>
                <a:latin typeface="Arial 2"/>
              </a:rPr>
              <a:t>Percentage of workers trained on human rights policy</a:t>
            </a:r>
          </a:p>
          <a:p>
            <a:pPr marL="730351" lvl="1" indent="-365175">
              <a:lnSpc>
                <a:spcPts val="4059"/>
              </a:lnSpc>
              <a:buFont typeface="Arial"/>
              <a:buChar char="•"/>
            </a:pPr>
            <a:r>
              <a:rPr lang="en-US" sz="3382">
                <a:solidFill>
                  <a:srgbClr val="17396C"/>
                </a:solidFill>
                <a:latin typeface="Arial 2"/>
              </a:rPr>
              <a:t>Percentage of workers who have access to operational grievance mechanisms </a:t>
            </a:r>
          </a:p>
          <a:p>
            <a:pPr marL="730351" lvl="1" indent="-365175">
              <a:lnSpc>
                <a:spcPts val="4059"/>
              </a:lnSpc>
              <a:buFont typeface="Arial"/>
              <a:buChar char="•"/>
            </a:pPr>
            <a:r>
              <a:rPr lang="en-US" sz="3382">
                <a:solidFill>
                  <a:srgbClr val="17396C"/>
                </a:solidFill>
                <a:latin typeface="Arial 2"/>
              </a:rPr>
              <a:t>Number of human rights impact assessments conducted</a:t>
            </a:r>
          </a:p>
          <a:p>
            <a:pPr algn="l">
              <a:lnSpc>
                <a:spcPts val="4059"/>
              </a:lnSpc>
            </a:pPr>
            <a:endParaRPr lang="en-US" sz="3382">
              <a:solidFill>
                <a:srgbClr val="17396C"/>
              </a:solidFill>
              <a:latin typeface="Arial 2"/>
            </a:endParaRPr>
          </a:p>
        </p:txBody>
      </p:sp>
      <p:sp>
        <p:nvSpPr>
          <p:cNvPr id="4" name="TextBox 4"/>
          <p:cNvSpPr txBox="1"/>
          <p:nvPr/>
        </p:nvSpPr>
        <p:spPr>
          <a:xfrm>
            <a:off x="9144000" y="3626997"/>
            <a:ext cx="8250644" cy="4811665"/>
          </a:xfrm>
          <a:prstGeom prst="rect">
            <a:avLst/>
          </a:prstGeom>
        </p:spPr>
        <p:txBody>
          <a:bodyPr lIns="0" tIns="0" rIns="0" bIns="0" rtlCol="0" anchor="t">
            <a:spAutoFit/>
          </a:bodyPr>
          <a:lstStyle/>
          <a:p>
            <a:pPr marL="638090" lvl="1" indent="-319045">
              <a:lnSpc>
                <a:spcPts val="3191"/>
              </a:lnSpc>
              <a:buFont typeface="Arial"/>
              <a:buChar char="•"/>
            </a:pPr>
            <a:r>
              <a:rPr lang="en-US" sz="2955">
                <a:solidFill>
                  <a:srgbClr val="17396C"/>
                </a:solidFill>
                <a:latin typeface="Arial 2"/>
              </a:rPr>
              <a:t>Number of incidents of sexual harassment identified</a:t>
            </a:r>
          </a:p>
          <a:p>
            <a:pPr marL="638090" lvl="1" indent="-319045">
              <a:lnSpc>
                <a:spcPts val="3191"/>
              </a:lnSpc>
              <a:buFont typeface="Arial"/>
              <a:buChar char="•"/>
            </a:pPr>
            <a:r>
              <a:rPr lang="en-US" sz="2955">
                <a:solidFill>
                  <a:srgbClr val="17396C"/>
                </a:solidFill>
                <a:latin typeface="Arial 2"/>
              </a:rPr>
              <a:t>Number of instances where internet user data was passed to governments and on what basis + Number of employee injuries </a:t>
            </a:r>
          </a:p>
          <a:p>
            <a:pPr marL="638090" lvl="1" indent="-319045">
              <a:lnSpc>
                <a:spcPts val="3191"/>
              </a:lnSpc>
              <a:buFont typeface="Arial"/>
              <a:buChar char="•"/>
            </a:pPr>
            <a:r>
              <a:rPr lang="en-US" sz="2955">
                <a:solidFill>
                  <a:srgbClr val="17396C"/>
                </a:solidFill>
                <a:latin typeface="Arial 2"/>
              </a:rPr>
              <a:t>Number of instances of child labor reported</a:t>
            </a:r>
          </a:p>
          <a:p>
            <a:pPr marL="638090" lvl="1" indent="-319045">
              <a:lnSpc>
                <a:spcPts val="3191"/>
              </a:lnSpc>
              <a:buFont typeface="Arial"/>
              <a:buChar char="•"/>
            </a:pPr>
            <a:r>
              <a:rPr lang="en-US" sz="2955">
                <a:solidFill>
                  <a:srgbClr val="17396C"/>
                </a:solidFill>
                <a:latin typeface="Arial 2"/>
              </a:rPr>
              <a:t>Percentage of cases filed by employees, disaggregated by sex, with operational grievance mechanism</a:t>
            </a:r>
          </a:p>
          <a:p>
            <a:pPr marL="638090" lvl="1" indent="-319045">
              <a:lnSpc>
                <a:spcPts val="3191"/>
              </a:lnSpc>
              <a:buFont typeface="Arial"/>
              <a:buChar char="•"/>
            </a:pPr>
            <a:r>
              <a:rPr lang="en-US" sz="2955">
                <a:solidFill>
                  <a:srgbClr val="17396C"/>
                </a:solidFill>
                <a:latin typeface="Arial 2"/>
              </a:rPr>
              <a:t>Number of land rights violations reported to local government where supplier is operating</a:t>
            </a:r>
          </a:p>
          <a:p>
            <a:pPr algn="l">
              <a:lnSpc>
                <a:spcPts val="3191"/>
              </a:lnSpc>
            </a:pPr>
            <a:endParaRPr lang="en-US" sz="2955">
              <a:solidFill>
                <a:srgbClr val="17396C"/>
              </a:solidFill>
              <a:latin typeface="Arial 2"/>
            </a:endParaRPr>
          </a:p>
        </p:txBody>
      </p:sp>
      <p:grpSp>
        <p:nvGrpSpPr>
          <p:cNvPr id="5" name="Group 5"/>
          <p:cNvGrpSpPr/>
          <p:nvPr/>
        </p:nvGrpSpPr>
        <p:grpSpPr>
          <a:xfrm>
            <a:off x="1347615" y="2634302"/>
            <a:ext cx="5248438" cy="680575"/>
            <a:chOff x="0" y="0"/>
            <a:chExt cx="6997917" cy="907433"/>
          </a:xfrm>
        </p:grpSpPr>
        <p:grpSp>
          <p:nvGrpSpPr>
            <p:cNvPr id="6" name="Group 6"/>
            <p:cNvGrpSpPr/>
            <p:nvPr/>
          </p:nvGrpSpPr>
          <p:grpSpPr>
            <a:xfrm>
              <a:off x="0" y="0"/>
              <a:ext cx="6997917" cy="907433"/>
              <a:chOff x="0" y="0"/>
              <a:chExt cx="14120915" cy="1831086"/>
            </a:xfrm>
          </p:grpSpPr>
          <p:sp>
            <p:nvSpPr>
              <p:cNvPr id="7" name="Freeform 7"/>
              <p:cNvSpPr/>
              <p:nvPr/>
            </p:nvSpPr>
            <p:spPr>
              <a:xfrm>
                <a:off x="0" y="0"/>
                <a:ext cx="14120915" cy="1831086"/>
              </a:xfrm>
              <a:custGeom>
                <a:avLst/>
                <a:gdLst/>
                <a:ahLst/>
                <a:cxnLst/>
                <a:rect l="l" t="t" r="r" b="b"/>
                <a:pathLst>
                  <a:path w="14120915" h="1831086">
                    <a:moveTo>
                      <a:pt x="13996454" y="1831086"/>
                    </a:moveTo>
                    <a:lnTo>
                      <a:pt x="124460" y="1831086"/>
                    </a:lnTo>
                    <a:cubicBezTo>
                      <a:pt x="55880" y="1831086"/>
                      <a:pt x="0" y="1775206"/>
                      <a:pt x="0" y="1706626"/>
                    </a:cubicBezTo>
                    <a:lnTo>
                      <a:pt x="0" y="124460"/>
                    </a:lnTo>
                    <a:cubicBezTo>
                      <a:pt x="0" y="55880"/>
                      <a:pt x="55880" y="0"/>
                      <a:pt x="124460" y="0"/>
                    </a:cubicBezTo>
                    <a:lnTo>
                      <a:pt x="13996454" y="0"/>
                    </a:lnTo>
                    <a:cubicBezTo>
                      <a:pt x="14065035" y="0"/>
                      <a:pt x="14120915" y="55880"/>
                      <a:pt x="14120915" y="124460"/>
                    </a:cubicBezTo>
                    <a:lnTo>
                      <a:pt x="14120915" y="1706626"/>
                    </a:lnTo>
                    <a:cubicBezTo>
                      <a:pt x="14120915" y="1775206"/>
                      <a:pt x="14065035" y="1831086"/>
                      <a:pt x="13996454" y="1831086"/>
                    </a:cubicBezTo>
                    <a:close/>
                  </a:path>
                </a:pathLst>
              </a:custGeom>
              <a:solidFill>
                <a:srgbClr val="5FC3F6"/>
              </a:solidFill>
            </p:spPr>
          </p:sp>
        </p:grpSp>
        <p:sp>
          <p:nvSpPr>
            <p:cNvPr id="8" name="TextBox 8"/>
            <p:cNvSpPr txBox="1"/>
            <p:nvPr/>
          </p:nvSpPr>
          <p:spPr>
            <a:xfrm>
              <a:off x="207955" y="124387"/>
              <a:ext cx="6582008" cy="639609"/>
            </a:xfrm>
            <a:prstGeom prst="rect">
              <a:avLst/>
            </a:prstGeom>
          </p:spPr>
          <p:txBody>
            <a:bodyPr lIns="0" tIns="0" rIns="0" bIns="0" rtlCol="0" anchor="t">
              <a:spAutoFit/>
            </a:bodyPr>
            <a:lstStyle/>
            <a:p>
              <a:pPr algn="ctr">
                <a:lnSpc>
                  <a:spcPts val="3729"/>
                </a:lnSpc>
                <a:spcBef>
                  <a:spcPct val="0"/>
                </a:spcBef>
              </a:pPr>
              <a:r>
                <a:rPr lang="en-US" sz="3107" spc="-123">
                  <a:solidFill>
                    <a:srgbClr val="002E5A"/>
                  </a:solidFill>
                  <a:latin typeface="Arial 2"/>
                </a:rPr>
                <a:t> Process/input indicators: </a:t>
              </a:r>
            </a:p>
          </p:txBody>
        </p:sp>
      </p:grpSp>
      <p:grpSp>
        <p:nvGrpSpPr>
          <p:cNvPr id="9" name="Group 9"/>
          <p:cNvGrpSpPr/>
          <p:nvPr/>
        </p:nvGrpSpPr>
        <p:grpSpPr>
          <a:xfrm>
            <a:off x="9144000" y="2645950"/>
            <a:ext cx="5158612" cy="668927"/>
            <a:chOff x="0" y="0"/>
            <a:chExt cx="6878150" cy="891903"/>
          </a:xfrm>
        </p:grpSpPr>
        <p:grpSp>
          <p:nvGrpSpPr>
            <p:cNvPr id="10" name="Group 10"/>
            <p:cNvGrpSpPr/>
            <p:nvPr/>
          </p:nvGrpSpPr>
          <p:grpSpPr>
            <a:xfrm>
              <a:off x="0" y="0"/>
              <a:ext cx="6878150" cy="891903"/>
              <a:chOff x="0" y="0"/>
              <a:chExt cx="14120915" cy="1831086"/>
            </a:xfrm>
          </p:grpSpPr>
          <p:sp>
            <p:nvSpPr>
              <p:cNvPr id="11" name="Freeform 11"/>
              <p:cNvSpPr/>
              <p:nvPr/>
            </p:nvSpPr>
            <p:spPr>
              <a:xfrm>
                <a:off x="0" y="0"/>
                <a:ext cx="14120915" cy="1831086"/>
              </a:xfrm>
              <a:custGeom>
                <a:avLst/>
                <a:gdLst/>
                <a:ahLst/>
                <a:cxnLst/>
                <a:rect l="l" t="t" r="r" b="b"/>
                <a:pathLst>
                  <a:path w="14120915" h="1831086">
                    <a:moveTo>
                      <a:pt x="13996454" y="1831086"/>
                    </a:moveTo>
                    <a:lnTo>
                      <a:pt x="124460" y="1831086"/>
                    </a:lnTo>
                    <a:cubicBezTo>
                      <a:pt x="55880" y="1831086"/>
                      <a:pt x="0" y="1775206"/>
                      <a:pt x="0" y="1706626"/>
                    </a:cubicBezTo>
                    <a:lnTo>
                      <a:pt x="0" y="124460"/>
                    </a:lnTo>
                    <a:cubicBezTo>
                      <a:pt x="0" y="55880"/>
                      <a:pt x="55880" y="0"/>
                      <a:pt x="124460" y="0"/>
                    </a:cubicBezTo>
                    <a:lnTo>
                      <a:pt x="13996454" y="0"/>
                    </a:lnTo>
                    <a:cubicBezTo>
                      <a:pt x="14065035" y="0"/>
                      <a:pt x="14120915" y="55880"/>
                      <a:pt x="14120915" y="124460"/>
                    </a:cubicBezTo>
                    <a:lnTo>
                      <a:pt x="14120915" y="1706626"/>
                    </a:lnTo>
                    <a:cubicBezTo>
                      <a:pt x="14120915" y="1775206"/>
                      <a:pt x="14065035" y="1831086"/>
                      <a:pt x="13996454" y="1831086"/>
                    </a:cubicBezTo>
                    <a:close/>
                  </a:path>
                </a:pathLst>
              </a:custGeom>
              <a:solidFill>
                <a:srgbClr val="5FC3F6"/>
              </a:solidFill>
            </p:spPr>
          </p:sp>
        </p:grpSp>
        <p:sp>
          <p:nvSpPr>
            <p:cNvPr id="12" name="TextBox 12"/>
            <p:cNvSpPr txBox="1"/>
            <p:nvPr/>
          </p:nvSpPr>
          <p:spPr>
            <a:xfrm>
              <a:off x="400743" y="121932"/>
              <a:ext cx="5834169" cy="628989"/>
            </a:xfrm>
            <a:prstGeom prst="rect">
              <a:avLst/>
            </a:prstGeom>
          </p:spPr>
          <p:txBody>
            <a:bodyPr lIns="0" tIns="0" rIns="0" bIns="0" rtlCol="0" anchor="t">
              <a:spAutoFit/>
            </a:bodyPr>
            <a:lstStyle/>
            <a:p>
              <a:pPr algn="ctr">
                <a:lnSpc>
                  <a:spcPts val="3665"/>
                </a:lnSpc>
                <a:spcBef>
                  <a:spcPct val="0"/>
                </a:spcBef>
              </a:pPr>
              <a:r>
                <a:rPr lang="en-US" sz="3054" spc="-121">
                  <a:solidFill>
                    <a:srgbClr val="002E5A"/>
                  </a:solidFill>
                  <a:latin typeface="Arial 2"/>
                </a:rPr>
                <a:t> Incidents/impact indicators: </a:t>
              </a:r>
            </a:p>
          </p:txBody>
        </p:sp>
      </p:grpSp>
      <p:sp>
        <p:nvSpPr>
          <p:cNvPr id="13" name="Freeform 13"/>
          <p:cNvSpPr/>
          <p:nvPr/>
        </p:nvSpPr>
        <p:spPr>
          <a:xfrm>
            <a:off x="416199" y="691698"/>
            <a:ext cx="612501" cy="674004"/>
          </a:xfrm>
          <a:custGeom>
            <a:avLst/>
            <a:gdLst/>
            <a:ahLst/>
            <a:cxnLst/>
            <a:rect l="l" t="t" r="r" b="b"/>
            <a:pathLst>
              <a:path w="612501" h="674004">
                <a:moveTo>
                  <a:pt x="0" y="0"/>
                </a:moveTo>
                <a:lnTo>
                  <a:pt x="612501" y="0"/>
                </a:lnTo>
                <a:lnTo>
                  <a:pt x="612501" y="674004"/>
                </a:lnTo>
                <a:lnTo>
                  <a:pt x="0" y="6740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9144000" y="9710823"/>
            <a:ext cx="9144000" cy="572824"/>
            <a:chOff x="0" y="0"/>
            <a:chExt cx="21473312" cy="1345192"/>
          </a:xfrm>
        </p:grpSpPr>
        <p:sp>
          <p:nvSpPr>
            <p:cNvPr id="15" name="Freeform 1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6" name="TextBox 1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7" name="Group 17"/>
          <p:cNvGrpSpPr/>
          <p:nvPr/>
        </p:nvGrpSpPr>
        <p:grpSpPr>
          <a:xfrm>
            <a:off x="0" y="9710823"/>
            <a:ext cx="9144000" cy="576177"/>
            <a:chOff x="0" y="0"/>
            <a:chExt cx="21473312" cy="1353065"/>
          </a:xfrm>
        </p:grpSpPr>
        <p:sp>
          <p:nvSpPr>
            <p:cNvPr id="18" name="Freeform 1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9" name="TextBox 1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945371" y="1101409"/>
            <a:ext cx="14397258" cy="792480"/>
          </a:xfrm>
          <a:prstGeom prst="rect">
            <a:avLst/>
          </a:prstGeom>
        </p:spPr>
        <p:txBody>
          <a:bodyPr lIns="0" tIns="0" rIns="0" bIns="0" rtlCol="0" anchor="t">
            <a:spAutoFit/>
          </a:bodyPr>
          <a:lstStyle/>
          <a:p>
            <a:pPr algn="ctr">
              <a:lnSpc>
                <a:spcPts val="5759"/>
              </a:lnSpc>
            </a:pPr>
            <a:r>
              <a:rPr lang="en-US" sz="6000">
                <a:solidFill>
                  <a:srgbClr val="193C6A"/>
                </a:solidFill>
                <a:latin typeface="Arial 2"/>
              </a:rPr>
              <a:t>TRACKING PLAN</a:t>
            </a:r>
          </a:p>
        </p:txBody>
      </p:sp>
      <p:grpSp>
        <p:nvGrpSpPr>
          <p:cNvPr id="3" name="Group 3"/>
          <p:cNvGrpSpPr/>
          <p:nvPr/>
        </p:nvGrpSpPr>
        <p:grpSpPr>
          <a:xfrm>
            <a:off x="2172098" y="2741614"/>
            <a:ext cx="11688126" cy="1351311"/>
            <a:chOff x="0" y="0"/>
            <a:chExt cx="15584168" cy="1801748"/>
          </a:xfrm>
        </p:grpSpPr>
        <p:sp>
          <p:nvSpPr>
            <p:cNvPr id="4" name="Freeform 4"/>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63C4F6"/>
            </a:solidFill>
          </p:spPr>
        </p:sp>
        <p:sp>
          <p:nvSpPr>
            <p:cNvPr id="5" name="Freeform 5"/>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FEFEFE"/>
            </a:solidFill>
          </p:spPr>
        </p:sp>
      </p:grpSp>
      <p:sp>
        <p:nvSpPr>
          <p:cNvPr id="6" name="TextBox 6"/>
          <p:cNvSpPr txBox="1"/>
          <p:nvPr/>
        </p:nvSpPr>
        <p:spPr>
          <a:xfrm>
            <a:off x="2287636" y="2876202"/>
            <a:ext cx="9990164" cy="1048512"/>
          </a:xfrm>
          <a:prstGeom prst="rect">
            <a:avLst/>
          </a:prstGeom>
        </p:spPr>
        <p:txBody>
          <a:bodyPr lIns="0" tIns="0" rIns="0" bIns="0" rtlCol="0" anchor="t">
            <a:spAutoFit/>
          </a:bodyPr>
          <a:lstStyle/>
          <a:p>
            <a:pPr>
              <a:lnSpc>
                <a:spcPts val="2754"/>
              </a:lnSpc>
            </a:pPr>
            <a:r>
              <a:rPr lang="en-US" sz="2550">
                <a:solidFill>
                  <a:srgbClr val="193C6A"/>
                </a:solidFill>
                <a:latin typeface="Arial 2"/>
              </a:rPr>
              <a:t>1. See if the current process can provide sufficient information for tracking results</a:t>
            </a:r>
          </a:p>
          <a:p>
            <a:pPr algn="l">
              <a:lnSpc>
                <a:spcPts val="2754"/>
              </a:lnSpc>
            </a:pPr>
            <a:endParaRPr lang="en-US" sz="2550">
              <a:solidFill>
                <a:srgbClr val="193C6A"/>
              </a:solidFill>
              <a:latin typeface="Arial 2"/>
            </a:endParaRPr>
          </a:p>
        </p:txBody>
      </p:sp>
      <p:grpSp>
        <p:nvGrpSpPr>
          <p:cNvPr id="7" name="Group 7"/>
          <p:cNvGrpSpPr/>
          <p:nvPr/>
        </p:nvGrpSpPr>
        <p:grpSpPr>
          <a:xfrm>
            <a:off x="3148984" y="4310476"/>
            <a:ext cx="11688126" cy="1351311"/>
            <a:chOff x="0" y="0"/>
            <a:chExt cx="15584168" cy="1801748"/>
          </a:xfrm>
        </p:grpSpPr>
        <p:sp>
          <p:nvSpPr>
            <p:cNvPr id="8" name="Freeform 8"/>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47A7D6"/>
            </a:solidFill>
          </p:spPr>
        </p:sp>
        <p:sp>
          <p:nvSpPr>
            <p:cNvPr id="9" name="Freeform 9"/>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FEFEFE"/>
            </a:solidFill>
          </p:spPr>
        </p:sp>
      </p:grpSp>
      <p:sp>
        <p:nvSpPr>
          <p:cNvPr id="10" name="TextBox 10"/>
          <p:cNvSpPr txBox="1"/>
          <p:nvPr/>
        </p:nvSpPr>
        <p:spPr>
          <a:xfrm>
            <a:off x="3264521" y="4445064"/>
            <a:ext cx="9617290" cy="1391412"/>
          </a:xfrm>
          <a:prstGeom prst="rect">
            <a:avLst/>
          </a:prstGeom>
        </p:spPr>
        <p:txBody>
          <a:bodyPr lIns="0" tIns="0" rIns="0" bIns="0" rtlCol="0" anchor="t">
            <a:spAutoFit/>
          </a:bodyPr>
          <a:lstStyle/>
          <a:p>
            <a:pPr>
              <a:lnSpc>
                <a:spcPts val="2754"/>
              </a:lnSpc>
            </a:pPr>
            <a:r>
              <a:rPr lang="en-US" sz="2550">
                <a:solidFill>
                  <a:srgbClr val="193C6A"/>
                </a:solidFill>
                <a:latin typeface="Arial 2"/>
              </a:rPr>
              <a:t>2. For big companies, it is important to consider the information used to track results at the headquarters level and at the branches and how to link this information.</a:t>
            </a:r>
          </a:p>
          <a:p>
            <a:pPr algn="l">
              <a:lnSpc>
                <a:spcPts val="2754"/>
              </a:lnSpc>
            </a:pPr>
            <a:endParaRPr lang="en-US" sz="2550">
              <a:solidFill>
                <a:srgbClr val="193C6A"/>
              </a:solidFill>
              <a:latin typeface="Arial 2"/>
            </a:endParaRPr>
          </a:p>
        </p:txBody>
      </p:sp>
      <p:grpSp>
        <p:nvGrpSpPr>
          <p:cNvPr id="11" name="Group 11"/>
          <p:cNvGrpSpPr/>
          <p:nvPr/>
        </p:nvGrpSpPr>
        <p:grpSpPr>
          <a:xfrm>
            <a:off x="4111289" y="5879340"/>
            <a:ext cx="11688126" cy="1351311"/>
            <a:chOff x="0" y="0"/>
            <a:chExt cx="15584168" cy="1801748"/>
          </a:xfrm>
        </p:grpSpPr>
        <p:sp>
          <p:nvSpPr>
            <p:cNvPr id="12" name="Freeform 12"/>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3595C2"/>
            </a:solidFill>
          </p:spPr>
        </p:sp>
        <p:sp>
          <p:nvSpPr>
            <p:cNvPr id="13" name="Freeform 13"/>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FEFEFE"/>
            </a:solidFill>
          </p:spPr>
        </p:sp>
      </p:grpSp>
      <p:sp>
        <p:nvSpPr>
          <p:cNvPr id="14" name="TextBox 14"/>
          <p:cNvSpPr txBox="1"/>
          <p:nvPr/>
        </p:nvSpPr>
        <p:spPr>
          <a:xfrm>
            <a:off x="4226827" y="6013928"/>
            <a:ext cx="9631870" cy="1391412"/>
          </a:xfrm>
          <a:prstGeom prst="rect">
            <a:avLst/>
          </a:prstGeom>
        </p:spPr>
        <p:txBody>
          <a:bodyPr lIns="0" tIns="0" rIns="0" bIns="0" rtlCol="0" anchor="t">
            <a:spAutoFit/>
          </a:bodyPr>
          <a:lstStyle/>
          <a:p>
            <a:pPr>
              <a:lnSpc>
                <a:spcPts val="2754"/>
              </a:lnSpc>
            </a:pPr>
            <a:r>
              <a:rPr lang="en-US" sz="2550">
                <a:solidFill>
                  <a:srgbClr val="193C6A"/>
                </a:solidFill>
                <a:latin typeface="Arial 2"/>
              </a:rPr>
              <a:t>3. Review relevant sources to see if the indicators are feasible/meaningful. See if there is a way to check these metrics inside and outside the company</a:t>
            </a:r>
          </a:p>
          <a:p>
            <a:pPr algn="l">
              <a:lnSpc>
                <a:spcPts val="2754"/>
              </a:lnSpc>
            </a:pPr>
            <a:endParaRPr lang="en-US" sz="2550">
              <a:solidFill>
                <a:srgbClr val="193C6A"/>
              </a:solidFill>
              <a:latin typeface="Arial 2"/>
            </a:endParaRPr>
          </a:p>
        </p:txBody>
      </p:sp>
      <p:grpSp>
        <p:nvGrpSpPr>
          <p:cNvPr id="15" name="Group 15"/>
          <p:cNvGrpSpPr/>
          <p:nvPr/>
        </p:nvGrpSpPr>
        <p:grpSpPr>
          <a:xfrm>
            <a:off x="5088176" y="7448202"/>
            <a:ext cx="11688126" cy="1351311"/>
            <a:chOff x="0" y="0"/>
            <a:chExt cx="15584168" cy="1801748"/>
          </a:xfrm>
        </p:grpSpPr>
        <p:sp>
          <p:nvSpPr>
            <p:cNvPr id="16" name="Freeform 16"/>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1A80AF"/>
            </a:solidFill>
          </p:spPr>
        </p:sp>
        <p:sp>
          <p:nvSpPr>
            <p:cNvPr id="17" name="Freeform 17"/>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FEFEFE"/>
            </a:solidFill>
          </p:spPr>
        </p:sp>
      </p:grpSp>
      <p:sp>
        <p:nvSpPr>
          <p:cNvPr id="18" name="TextBox 18"/>
          <p:cNvSpPr txBox="1"/>
          <p:nvPr/>
        </p:nvSpPr>
        <p:spPr>
          <a:xfrm>
            <a:off x="5203714" y="7582790"/>
            <a:ext cx="9617290" cy="1048512"/>
          </a:xfrm>
          <a:prstGeom prst="rect">
            <a:avLst/>
          </a:prstGeom>
        </p:spPr>
        <p:txBody>
          <a:bodyPr lIns="0" tIns="0" rIns="0" bIns="0" rtlCol="0" anchor="t">
            <a:spAutoFit/>
          </a:bodyPr>
          <a:lstStyle/>
          <a:p>
            <a:pPr>
              <a:lnSpc>
                <a:spcPts val="2754"/>
              </a:lnSpc>
            </a:pPr>
            <a:r>
              <a:rPr lang="en-US" sz="2550">
                <a:solidFill>
                  <a:srgbClr val="193C6A"/>
                </a:solidFill>
                <a:latin typeface="Arial 2"/>
              </a:rPr>
              <a:t>4. Identify feedback and perspectives from stakeholders to help evaluate and interpret the metrics the company has</a:t>
            </a:r>
          </a:p>
          <a:p>
            <a:pPr algn="l">
              <a:lnSpc>
                <a:spcPts val="2754"/>
              </a:lnSpc>
            </a:pPr>
            <a:endParaRPr lang="en-US" sz="2550">
              <a:solidFill>
                <a:srgbClr val="193C6A"/>
              </a:solidFill>
              <a:latin typeface="Arial 2"/>
            </a:endParaRPr>
          </a:p>
        </p:txBody>
      </p:sp>
      <p:grpSp>
        <p:nvGrpSpPr>
          <p:cNvPr id="19" name="Group 19"/>
          <p:cNvGrpSpPr/>
          <p:nvPr/>
        </p:nvGrpSpPr>
        <p:grpSpPr>
          <a:xfrm>
            <a:off x="12973536" y="3758358"/>
            <a:ext cx="886686" cy="886686"/>
            <a:chOff x="0" y="0"/>
            <a:chExt cx="1182248" cy="1182248"/>
          </a:xfrm>
        </p:grpSpPr>
        <p:sp>
          <p:nvSpPr>
            <p:cNvPr id="20" name="Freeform 20"/>
            <p:cNvSpPr/>
            <p:nvPr/>
          </p:nvSpPr>
          <p:spPr>
            <a:xfrm>
              <a:off x="15875" y="15875"/>
              <a:ext cx="1150493" cy="1150493"/>
            </a:xfrm>
            <a:custGeom>
              <a:avLst/>
              <a:gdLst/>
              <a:ahLst/>
              <a:cxnLst/>
              <a:rect l="l" t="t" r="r" b="b"/>
              <a:pathLst>
                <a:path w="1150493" h="1150493">
                  <a:moveTo>
                    <a:pt x="0" y="632714"/>
                  </a:moveTo>
                  <a:lnTo>
                    <a:pt x="258826" y="632714"/>
                  </a:lnTo>
                  <a:lnTo>
                    <a:pt x="258826" y="0"/>
                  </a:lnTo>
                  <a:lnTo>
                    <a:pt x="891667" y="0"/>
                  </a:lnTo>
                  <a:lnTo>
                    <a:pt x="891667" y="632714"/>
                  </a:lnTo>
                  <a:lnTo>
                    <a:pt x="1150493" y="632714"/>
                  </a:lnTo>
                  <a:lnTo>
                    <a:pt x="575310" y="1150493"/>
                  </a:lnTo>
                  <a:close/>
                </a:path>
              </a:pathLst>
            </a:custGeom>
            <a:solidFill>
              <a:srgbClr val="193C6A">
                <a:alpha val="89412"/>
              </a:srgbClr>
            </a:solidFill>
          </p:spPr>
        </p:sp>
        <p:sp>
          <p:nvSpPr>
            <p:cNvPr id="21" name="Freeform 21"/>
            <p:cNvSpPr/>
            <p:nvPr/>
          </p:nvSpPr>
          <p:spPr>
            <a:xfrm>
              <a:off x="-1397" y="0"/>
              <a:ext cx="1185037" cy="1183640"/>
            </a:xfrm>
            <a:custGeom>
              <a:avLst/>
              <a:gdLst/>
              <a:ahLst/>
              <a:cxnLst/>
              <a:rect l="l" t="t" r="r" b="b"/>
              <a:pathLst>
                <a:path w="1185037" h="1183640">
                  <a:moveTo>
                    <a:pt x="17272" y="632714"/>
                  </a:moveTo>
                  <a:lnTo>
                    <a:pt x="276098" y="632714"/>
                  </a:lnTo>
                  <a:lnTo>
                    <a:pt x="276098" y="648589"/>
                  </a:lnTo>
                  <a:lnTo>
                    <a:pt x="260223" y="648589"/>
                  </a:lnTo>
                  <a:lnTo>
                    <a:pt x="260223" y="15875"/>
                  </a:lnTo>
                  <a:cubicBezTo>
                    <a:pt x="260223" y="7112"/>
                    <a:pt x="267335" y="0"/>
                    <a:pt x="276098" y="0"/>
                  </a:cubicBezTo>
                  <a:lnTo>
                    <a:pt x="908939" y="0"/>
                  </a:lnTo>
                  <a:cubicBezTo>
                    <a:pt x="917702" y="0"/>
                    <a:pt x="924814" y="7112"/>
                    <a:pt x="924814" y="15875"/>
                  </a:cubicBezTo>
                  <a:lnTo>
                    <a:pt x="924814" y="648589"/>
                  </a:lnTo>
                  <a:lnTo>
                    <a:pt x="908939" y="648589"/>
                  </a:lnTo>
                  <a:lnTo>
                    <a:pt x="908939" y="632714"/>
                  </a:lnTo>
                  <a:lnTo>
                    <a:pt x="1167765" y="632714"/>
                  </a:lnTo>
                  <a:cubicBezTo>
                    <a:pt x="1174369" y="632714"/>
                    <a:pt x="1180211" y="636778"/>
                    <a:pt x="1182624" y="642874"/>
                  </a:cubicBezTo>
                  <a:cubicBezTo>
                    <a:pt x="1185037" y="648970"/>
                    <a:pt x="1183259" y="655955"/>
                    <a:pt x="1178433" y="660400"/>
                  </a:cubicBezTo>
                  <a:lnTo>
                    <a:pt x="603123" y="1178179"/>
                  </a:lnTo>
                  <a:cubicBezTo>
                    <a:pt x="597027" y="1183640"/>
                    <a:pt x="587883" y="1183640"/>
                    <a:pt x="581914" y="1178179"/>
                  </a:cubicBezTo>
                  <a:lnTo>
                    <a:pt x="6604" y="660400"/>
                  </a:lnTo>
                  <a:cubicBezTo>
                    <a:pt x="1778" y="655955"/>
                    <a:pt x="0" y="649097"/>
                    <a:pt x="2413" y="642874"/>
                  </a:cubicBezTo>
                  <a:cubicBezTo>
                    <a:pt x="4826" y="636651"/>
                    <a:pt x="10668" y="632714"/>
                    <a:pt x="17272" y="632714"/>
                  </a:cubicBezTo>
                  <a:moveTo>
                    <a:pt x="17272" y="664464"/>
                  </a:moveTo>
                  <a:lnTo>
                    <a:pt x="17272" y="648589"/>
                  </a:lnTo>
                  <a:lnTo>
                    <a:pt x="27940" y="636778"/>
                  </a:lnTo>
                  <a:lnTo>
                    <a:pt x="603250" y="1154557"/>
                  </a:lnTo>
                  <a:lnTo>
                    <a:pt x="592582" y="1166368"/>
                  </a:lnTo>
                  <a:lnTo>
                    <a:pt x="581914" y="1154557"/>
                  </a:lnTo>
                  <a:lnTo>
                    <a:pt x="1157097" y="636905"/>
                  </a:lnTo>
                  <a:lnTo>
                    <a:pt x="1167765" y="648716"/>
                  </a:lnTo>
                  <a:lnTo>
                    <a:pt x="1167765" y="664591"/>
                  </a:lnTo>
                  <a:lnTo>
                    <a:pt x="908939" y="664591"/>
                  </a:lnTo>
                  <a:cubicBezTo>
                    <a:pt x="900176" y="664591"/>
                    <a:pt x="893064" y="657479"/>
                    <a:pt x="893064" y="648716"/>
                  </a:cubicBezTo>
                  <a:lnTo>
                    <a:pt x="893064" y="15875"/>
                  </a:lnTo>
                  <a:lnTo>
                    <a:pt x="908939" y="15875"/>
                  </a:lnTo>
                  <a:lnTo>
                    <a:pt x="908939" y="31750"/>
                  </a:lnTo>
                  <a:lnTo>
                    <a:pt x="276098" y="31750"/>
                  </a:lnTo>
                  <a:lnTo>
                    <a:pt x="276098" y="15875"/>
                  </a:lnTo>
                  <a:lnTo>
                    <a:pt x="291973" y="15875"/>
                  </a:lnTo>
                  <a:lnTo>
                    <a:pt x="291973" y="648589"/>
                  </a:lnTo>
                  <a:cubicBezTo>
                    <a:pt x="291973" y="657352"/>
                    <a:pt x="284861" y="664464"/>
                    <a:pt x="276098" y="664464"/>
                  </a:cubicBezTo>
                  <a:lnTo>
                    <a:pt x="17272" y="664464"/>
                  </a:lnTo>
                  <a:close/>
                </a:path>
              </a:pathLst>
            </a:custGeom>
            <a:solidFill>
              <a:srgbClr val="193C6A">
                <a:alpha val="89412"/>
              </a:srgbClr>
            </a:solidFill>
          </p:spPr>
        </p:sp>
      </p:grpSp>
      <p:grpSp>
        <p:nvGrpSpPr>
          <p:cNvPr id="22" name="Group 22"/>
          <p:cNvGrpSpPr/>
          <p:nvPr/>
        </p:nvGrpSpPr>
        <p:grpSpPr>
          <a:xfrm>
            <a:off x="13950423" y="5327220"/>
            <a:ext cx="886686" cy="886686"/>
            <a:chOff x="0" y="0"/>
            <a:chExt cx="1182248" cy="1182248"/>
          </a:xfrm>
        </p:grpSpPr>
        <p:sp>
          <p:nvSpPr>
            <p:cNvPr id="23" name="Freeform 23"/>
            <p:cNvSpPr/>
            <p:nvPr/>
          </p:nvSpPr>
          <p:spPr>
            <a:xfrm>
              <a:off x="15875" y="15875"/>
              <a:ext cx="1150493" cy="1150493"/>
            </a:xfrm>
            <a:custGeom>
              <a:avLst/>
              <a:gdLst/>
              <a:ahLst/>
              <a:cxnLst/>
              <a:rect l="l" t="t" r="r" b="b"/>
              <a:pathLst>
                <a:path w="1150493" h="1150493">
                  <a:moveTo>
                    <a:pt x="0" y="632714"/>
                  </a:moveTo>
                  <a:lnTo>
                    <a:pt x="258826" y="632714"/>
                  </a:lnTo>
                  <a:lnTo>
                    <a:pt x="258826" y="0"/>
                  </a:lnTo>
                  <a:lnTo>
                    <a:pt x="891667" y="0"/>
                  </a:lnTo>
                  <a:lnTo>
                    <a:pt x="891667" y="632714"/>
                  </a:lnTo>
                  <a:lnTo>
                    <a:pt x="1150493" y="632714"/>
                  </a:lnTo>
                  <a:lnTo>
                    <a:pt x="575310" y="1150493"/>
                  </a:lnTo>
                  <a:close/>
                </a:path>
              </a:pathLst>
            </a:custGeom>
            <a:solidFill>
              <a:srgbClr val="345B85">
                <a:alpha val="89412"/>
              </a:srgbClr>
            </a:solidFill>
          </p:spPr>
        </p:sp>
        <p:sp>
          <p:nvSpPr>
            <p:cNvPr id="24" name="Freeform 24"/>
            <p:cNvSpPr/>
            <p:nvPr/>
          </p:nvSpPr>
          <p:spPr>
            <a:xfrm>
              <a:off x="-1397" y="0"/>
              <a:ext cx="1185037" cy="1183640"/>
            </a:xfrm>
            <a:custGeom>
              <a:avLst/>
              <a:gdLst/>
              <a:ahLst/>
              <a:cxnLst/>
              <a:rect l="l" t="t" r="r" b="b"/>
              <a:pathLst>
                <a:path w="1185037" h="1183640">
                  <a:moveTo>
                    <a:pt x="17272" y="632714"/>
                  </a:moveTo>
                  <a:lnTo>
                    <a:pt x="276098" y="632714"/>
                  </a:lnTo>
                  <a:lnTo>
                    <a:pt x="276098" y="648589"/>
                  </a:lnTo>
                  <a:lnTo>
                    <a:pt x="260223" y="648589"/>
                  </a:lnTo>
                  <a:lnTo>
                    <a:pt x="260223" y="15875"/>
                  </a:lnTo>
                  <a:cubicBezTo>
                    <a:pt x="260223" y="7112"/>
                    <a:pt x="267335" y="0"/>
                    <a:pt x="276098" y="0"/>
                  </a:cubicBezTo>
                  <a:lnTo>
                    <a:pt x="908939" y="0"/>
                  </a:lnTo>
                  <a:cubicBezTo>
                    <a:pt x="917702" y="0"/>
                    <a:pt x="924814" y="7112"/>
                    <a:pt x="924814" y="15875"/>
                  </a:cubicBezTo>
                  <a:lnTo>
                    <a:pt x="924814" y="648589"/>
                  </a:lnTo>
                  <a:lnTo>
                    <a:pt x="908939" y="648589"/>
                  </a:lnTo>
                  <a:lnTo>
                    <a:pt x="908939" y="632714"/>
                  </a:lnTo>
                  <a:lnTo>
                    <a:pt x="1167765" y="632714"/>
                  </a:lnTo>
                  <a:cubicBezTo>
                    <a:pt x="1174369" y="632714"/>
                    <a:pt x="1180211" y="636778"/>
                    <a:pt x="1182624" y="642874"/>
                  </a:cubicBezTo>
                  <a:cubicBezTo>
                    <a:pt x="1185037" y="648970"/>
                    <a:pt x="1183259" y="655955"/>
                    <a:pt x="1178433" y="660400"/>
                  </a:cubicBezTo>
                  <a:lnTo>
                    <a:pt x="603123" y="1178179"/>
                  </a:lnTo>
                  <a:cubicBezTo>
                    <a:pt x="597027" y="1183640"/>
                    <a:pt x="587883" y="1183640"/>
                    <a:pt x="581914" y="1178179"/>
                  </a:cubicBezTo>
                  <a:lnTo>
                    <a:pt x="6604" y="660400"/>
                  </a:lnTo>
                  <a:cubicBezTo>
                    <a:pt x="1778" y="655955"/>
                    <a:pt x="0" y="649097"/>
                    <a:pt x="2413" y="642874"/>
                  </a:cubicBezTo>
                  <a:cubicBezTo>
                    <a:pt x="4826" y="636651"/>
                    <a:pt x="10668" y="632714"/>
                    <a:pt x="17272" y="632714"/>
                  </a:cubicBezTo>
                  <a:moveTo>
                    <a:pt x="17272" y="664464"/>
                  </a:moveTo>
                  <a:lnTo>
                    <a:pt x="17272" y="648589"/>
                  </a:lnTo>
                  <a:lnTo>
                    <a:pt x="27940" y="636778"/>
                  </a:lnTo>
                  <a:lnTo>
                    <a:pt x="603250" y="1154557"/>
                  </a:lnTo>
                  <a:lnTo>
                    <a:pt x="592582" y="1166368"/>
                  </a:lnTo>
                  <a:lnTo>
                    <a:pt x="581914" y="1154557"/>
                  </a:lnTo>
                  <a:lnTo>
                    <a:pt x="1157097" y="636905"/>
                  </a:lnTo>
                  <a:lnTo>
                    <a:pt x="1167765" y="648716"/>
                  </a:lnTo>
                  <a:lnTo>
                    <a:pt x="1167765" y="664591"/>
                  </a:lnTo>
                  <a:lnTo>
                    <a:pt x="908939" y="664591"/>
                  </a:lnTo>
                  <a:cubicBezTo>
                    <a:pt x="900176" y="664591"/>
                    <a:pt x="893064" y="657479"/>
                    <a:pt x="893064" y="648716"/>
                  </a:cubicBezTo>
                  <a:lnTo>
                    <a:pt x="893064" y="15875"/>
                  </a:lnTo>
                  <a:lnTo>
                    <a:pt x="908939" y="15875"/>
                  </a:lnTo>
                  <a:lnTo>
                    <a:pt x="908939" y="31750"/>
                  </a:lnTo>
                  <a:lnTo>
                    <a:pt x="276098" y="31750"/>
                  </a:lnTo>
                  <a:lnTo>
                    <a:pt x="276098" y="15875"/>
                  </a:lnTo>
                  <a:lnTo>
                    <a:pt x="291973" y="15875"/>
                  </a:lnTo>
                  <a:lnTo>
                    <a:pt x="291973" y="648589"/>
                  </a:lnTo>
                  <a:cubicBezTo>
                    <a:pt x="291973" y="657352"/>
                    <a:pt x="284861" y="664464"/>
                    <a:pt x="276098" y="664464"/>
                  </a:cubicBezTo>
                  <a:lnTo>
                    <a:pt x="17272" y="664464"/>
                  </a:lnTo>
                  <a:close/>
                </a:path>
              </a:pathLst>
            </a:custGeom>
            <a:solidFill>
              <a:srgbClr val="345B85">
                <a:alpha val="89412"/>
              </a:srgbClr>
            </a:solidFill>
          </p:spPr>
        </p:sp>
      </p:grpSp>
      <p:grpSp>
        <p:nvGrpSpPr>
          <p:cNvPr id="25" name="Group 25"/>
          <p:cNvGrpSpPr/>
          <p:nvPr/>
        </p:nvGrpSpPr>
        <p:grpSpPr>
          <a:xfrm>
            <a:off x="14821004" y="7004859"/>
            <a:ext cx="886686" cy="886686"/>
            <a:chOff x="0" y="0"/>
            <a:chExt cx="1182248" cy="1182248"/>
          </a:xfrm>
        </p:grpSpPr>
        <p:sp>
          <p:nvSpPr>
            <p:cNvPr id="26" name="Freeform 26"/>
            <p:cNvSpPr/>
            <p:nvPr/>
          </p:nvSpPr>
          <p:spPr>
            <a:xfrm>
              <a:off x="15875" y="15875"/>
              <a:ext cx="1150493" cy="1150493"/>
            </a:xfrm>
            <a:custGeom>
              <a:avLst/>
              <a:gdLst/>
              <a:ahLst/>
              <a:cxnLst/>
              <a:rect l="l" t="t" r="r" b="b"/>
              <a:pathLst>
                <a:path w="1150493" h="1150493">
                  <a:moveTo>
                    <a:pt x="0" y="632714"/>
                  </a:moveTo>
                  <a:lnTo>
                    <a:pt x="258826" y="632714"/>
                  </a:lnTo>
                  <a:lnTo>
                    <a:pt x="258826" y="0"/>
                  </a:lnTo>
                  <a:lnTo>
                    <a:pt x="891667" y="0"/>
                  </a:lnTo>
                  <a:lnTo>
                    <a:pt x="891667" y="632714"/>
                  </a:lnTo>
                  <a:lnTo>
                    <a:pt x="1150493" y="632714"/>
                  </a:lnTo>
                  <a:lnTo>
                    <a:pt x="575310" y="1150493"/>
                  </a:lnTo>
                  <a:close/>
                </a:path>
              </a:pathLst>
            </a:custGeom>
            <a:solidFill>
              <a:srgbClr val="193C6A">
                <a:alpha val="89412"/>
              </a:srgbClr>
            </a:solidFill>
          </p:spPr>
        </p:sp>
        <p:sp>
          <p:nvSpPr>
            <p:cNvPr id="27" name="Freeform 27"/>
            <p:cNvSpPr/>
            <p:nvPr/>
          </p:nvSpPr>
          <p:spPr>
            <a:xfrm>
              <a:off x="-1397" y="0"/>
              <a:ext cx="1185037" cy="1183640"/>
            </a:xfrm>
            <a:custGeom>
              <a:avLst/>
              <a:gdLst/>
              <a:ahLst/>
              <a:cxnLst/>
              <a:rect l="l" t="t" r="r" b="b"/>
              <a:pathLst>
                <a:path w="1185037" h="1183640">
                  <a:moveTo>
                    <a:pt x="17272" y="632714"/>
                  </a:moveTo>
                  <a:lnTo>
                    <a:pt x="276098" y="632714"/>
                  </a:lnTo>
                  <a:lnTo>
                    <a:pt x="276098" y="648589"/>
                  </a:lnTo>
                  <a:lnTo>
                    <a:pt x="260223" y="648589"/>
                  </a:lnTo>
                  <a:lnTo>
                    <a:pt x="260223" y="15875"/>
                  </a:lnTo>
                  <a:cubicBezTo>
                    <a:pt x="260223" y="7112"/>
                    <a:pt x="267335" y="0"/>
                    <a:pt x="276098" y="0"/>
                  </a:cubicBezTo>
                  <a:lnTo>
                    <a:pt x="908939" y="0"/>
                  </a:lnTo>
                  <a:cubicBezTo>
                    <a:pt x="917702" y="0"/>
                    <a:pt x="924814" y="7112"/>
                    <a:pt x="924814" y="15875"/>
                  </a:cubicBezTo>
                  <a:lnTo>
                    <a:pt x="924814" y="648589"/>
                  </a:lnTo>
                  <a:lnTo>
                    <a:pt x="908939" y="648589"/>
                  </a:lnTo>
                  <a:lnTo>
                    <a:pt x="908939" y="632714"/>
                  </a:lnTo>
                  <a:lnTo>
                    <a:pt x="1167765" y="632714"/>
                  </a:lnTo>
                  <a:cubicBezTo>
                    <a:pt x="1174369" y="632714"/>
                    <a:pt x="1180211" y="636778"/>
                    <a:pt x="1182624" y="642874"/>
                  </a:cubicBezTo>
                  <a:cubicBezTo>
                    <a:pt x="1185037" y="648970"/>
                    <a:pt x="1183259" y="655955"/>
                    <a:pt x="1178433" y="660400"/>
                  </a:cubicBezTo>
                  <a:lnTo>
                    <a:pt x="603123" y="1178179"/>
                  </a:lnTo>
                  <a:cubicBezTo>
                    <a:pt x="597027" y="1183640"/>
                    <a:pt x="587883" y="1183640"/>
                    <a:pt x="581914" y="1178179"/>
                  </a:cubicBezTo>
                  <a:lnTo>
                    <a:pt x="6604" y="660400"/>
                  </a:lnTo>
                  <a:cubicBezTo>
                    <a:pt x="1778" y="655955"/>
                    <a:pt x="0" y="649097"/>
                    <a:pt x="2413" y="642874"/>
                  </a:cubicBezTo>
                  <a:cubicBezTo>
                    <a:pt x="4826" y="636651"/>
                    <a:pt x="10668" y="632714"/>
                    <a:pt x="17272" y="632714"/>
                  </a:cubicBezTo>
                  <a:moveTo>
                    <a:pt x="17272" y="664464"/>
                  </a:moveTo>
                  <a:lnTo>
                    <a:pt x="17272" y="648589"/>
                  </a:lnTo>
                  <a:lnTo>
                    <a:pt x="27940" y="636778"/>
                  </a:lnTo>
                  <a:lnTo>
                    <a:pt x="603250" y="1154557"/>
                  </a:lnTo>
                  <a:lnTo>
                    <a:pt x="592582" y="1166368"/>
                  </a:lnTo>
                  <a:lnTo>
                    <a:pt x="581914" y="1154557"/>
                  </a:lnTo>
                  <a:lnTo>
                    <a:pt x="1157097" y="636905"/>
                  </a:lnTo>
                  <a:lnTo>
                    <a:pt x="1167765" y="648716"/>
                  </a:lnTo>
                  <a:lnTo>
                    <a:pt x="1167765" y="664591"/>
                  </a:lnTo>
                  <a:lnTo>
                    <a:pt x="908939" y="664591"/>
                  </a:lnTo>
                  <a:cubicBezTo>
                    <a:pt x="900176" y="664591"/>
                    <a:pt x="893064" y="657479"/>
                    <a:pt x="893064" y="648716"/>
                  </a:cubicBezTo>
                  <a:lnTo>
                    <a:pt x="893064" y="15875"/>
                  </a:lnTo>
                  <a:lnTo>
                    <a:pt x="908939" y="15875"/>
                  </a:lnTo>
                  <a:lnTo>
                    <a:pt x="908939" y="31750"/>
                  </a:lnTo>
                  <a:lnTo>
                    <a:pt x="276098" y="31750"/>
                  </a:lnTo>
                  <a:lnTo>
                    <a:pt x="276098" y="15875"/>
                  </a:lnTo>
                  <a:lnTo>
                    <a:pt x="291973" y="15875"/>
                  </a:lnTo>
                  <a:lnTo>
                    <a:pt x="291973" y="648589"/>
                  </a:lnTo>
                  <a:cubicBezTo>
                    <a:pt x="291973" y="657352"/>
                    <a:pt x="284861" y="664464"/>
                    <a:pt x="276098" y="664464"/>
                  </a:cubicBezTo>
                  <a:lnTo>
                    <a:pt x="17272" y="664464"/>
                  </a:lnTo>
                  <a:close/>
                </a:path>
              </a:pathLst>
            </a:custGeom>
            <a:solidFill>
              <a:srgbClr val="193C6A">
                <a:alpha val="89412"/>
              </a:srgbClr>
            </a:solidFill>
          </p:spPr>
        </p:sp>
      </p:grpSp>
      <p:grpSp>
        <p:nvGrpSpPr>
          <p:cNvPr id="28" name="Group 28"/>
          <p:cNvGrpSpPr/>
          <p:nvPr/>
        </p:nvGrpSpPr>
        <p:grpSpPr>
          <a:xfrm>
            <a:off x="9144000" y="9710823"/>
            <a:ext cx="9144000" cy="572824"/>
            <a:chOff x="0" y="0"/>
            <a:chExt cx="21473312" cy="1345192"/>
          </a:xfrm>
        </p:grpSpPr>
        <p:sp>
          <p:nvSpPr>
            <p:cNvPr id="29" name="Freeform 2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0" name="TextBox 3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1" name="Group 31"/>
          <p:cNvGrpSpPr/>
          <p:nvPr/>
        </p:nvGrpSpPr>
        <p:grpSpPr>
          <a:xfrm>
            <a:off x="0" y="9710823"/>
            <a:ext cx="9144000" cy="576177"/>
            <a:chOff x="0" y="0"/>
            <a:chExt cx="21473312" cy="1353065"/>
          </a:xfrm>
        </p:grpSpPr>
        <p:sp>
          <p:nvSpPr>
            <p:cNvPr id="32" name="Freeform 3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3" name="TextBox 3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172444" y="4654157"/>
          <a:ext cx="8415447" cy="3846870"/>
        </p:xfrm>
        <a:graphic>
          <a:graphicData uri="http://schemas.openxmlformats.org/drawingml/2006/table">
            <a:tbl>
              <a:tblPr/>
              <a:tblGrid>
                <a:gridCol w="2088128">
                  <a:extLst>
                    <a:ext uri="{9D8B030D-6E8A-4147-A177-3AD203B41FA5}">
                      <a16:colId xmlns:a16="http://schemas.microsoft.com/office/drawing/2014/main" val="20000"/>
                    </a:ext>
                  </a:extLst>
                </a:gridCol>
                <a:gridCol w="2180246">
                  <a:extLst>
                    <a:ext uri="{9D8B030D-6E8A-4147-A177-3AD203B41FA5}">
                      <a16:colId xmlns:a16="http://schemas.microsoft.com/office/drawing/2014/main" val="20001"/>
                    </a:ext>
                  </a:extLst>
                </a:gridCol>
                <a:gridCol w="2135148">
                  <a:extLst>
                    <a:ext uri="{9D8B030D-6E8A-4147-A177-3AD203B41FA5}">
                      <a16:colId xmlns:a16="http://schemas.microsoft.com/office/drawing/2014/main" val="20002"/>
                    </a:ext>
                  </a:extLst>
                </a:gridCol>
                <a:gridCol w="2011926">
                  <a:extLst>
                    <a:ext uri="{9D8B030D-6E8A-4147-A177-3AD203B41FA5}">
                      <a16:colId xmlns:a16="http://schemas.microsoft.com/office/drawing/2014/main" val="20003"/>
                    </a:ext>
                  </a:extLst>
                </a:gridCol>
              </a:tblGrid>
              <a:tr h="3846870">
                <a:tc>
                  <a:txBody>
                    <a:bodyPr/>
                    <a:lstStyle/>
                    <a:p>
                      <a:pPr marL="302534" lvl="1" indent="-151267" algn="l">
                        <a:lnSpc>
                          <a:spcPts val="2006"/>
                        </a:lnSpc>
                        <a:buFont typeface="Arial"/>
                        <a:buChar char="•"/>
                        <a:defRPr/>
                      </a:pPr>
                      <a:r>
                        <a:rPr lang="en-US" sz="1671">
                          <a:solidFill>
                            <a:srgbClr val="193C6A"/>
                          </a:solidFill>
                          <a:latin typeface="Arial 2"/>
                        </a:rPr>
                        <a:t>Utilize company’s other tracking systems</a:t>
                      </a:r>
                      <a:endParaRPr lang="en-US" sz="1100"/>
                    </a:p>
                    <a:p>
                      <a:pPr marL="302534" lvl="1" indent="-151267">
                        <a:lnSpc>
                          <a:spcPts val="2006"/>
                        </a:lnSpc>
                        <a:buFont typeface="Arial"/>
                        <a:buChar char="•"/>
                      </a:pPr>
                      <a:r>
                        <a:rPr lang="en-US" sz="1671">
                          <a:solidFill>
                            <a:srgbClr val="193C6A"/>
                          </a:solidFill>
                          <a:latin typeface="Arial 2"/>
                        </a:rPr>
                        <a:t>Need to track both operational level and corporate level </a:t>
                      </a:r>
                    </a:p>
                    <a:p>
                      <a:pPr marL="302534" lvl="1" indent="-151267">
                        <a:lnSpc>
                          <a:spcPts val="2006"/>
                        </a:lnSpc>
                        <a:buFont typeface="Arial"/>
                        <a:buChar char="•"/>
                      </a:pPr>
                      <a:r>
                        <a:rPr lang="en-US" sz="1671">
                          <a:solidFill>
                            <a:srgbClr val="193C6A"/>
                          </a:solidFill>
                          <a:latin typeface="Arial 2"/>
                        </a:rPr>
                        <a:t>Should analyze “root cause” of prevalent risks/impacts</a:t>
                      </a:r>
                    </a:p>
                    <a:p>
                      <a:pPr marL="302534" lvl="1" indent="-151267">
                        <a:lnSpc>
                          <a:spcPts val="2006"/>
                        </a:lnSpc>
                        <a:buFont typeface="Arial"/>
                        <a:buChar char="•"/>
                      </a:pPr>
                      <a:r>
                        <a:rPr lang="en-US" sz="1671">
                          <a:solidFill>
                            <a:srgbClr val="193C6A"/>
                          </a:solidFill>
                          <a:latin typeface="Arial 2"/>
                        </a:rPr>
                        <a:t>Design the tracking system that involves everyone in company</a:t>
                      </a:r>
                    </a:p>
                    <a:p>
                      <a:pPr marL="302534" lvl="1" indent="-151267">
                        <a:lnSpc>
                          <a:spcPts val="2006"/>
                        </a:lnSpc>
                        <a:buFont typeface="Arial"/>
                        <a:buChar char="•"/>
                      </a:pPr>
                      <a:r>
                        <a:rPr lang="en-US" sz="1671">
                          <a:solidFill>
                            <a:srgbClr val="193C6A"/>
                          </a:solidFill>
                          <a:latin typeface="Arial 2"/>
                        </a:rPr>
                        <a:t>Connect human rights performance to employee performance evaluation</a:t>
                      </a:r>
                    </a:p>
                    <a:p>
                      <a:pPr algn="l">
                        <a:lnSpc>
                          <a:spcPts val="2006"/>
                        </a:lnSpc>
                      </a:pPr>
                      <a:endParaRPr lang="en-US" sz="1671">
                        <a:solidFill>
                          <a:srgbClr val="193C6A"/>
                        </a:solidFill>
                        <a:latin typeface="Arial 2"/>
                      </a:endParaRPr>
                    </a:p>
                  </a:txBody>
                  <a:tcPr marL="72790" marR="72790" marT="72790" marB="72790" anchor="ctr">
                    <a:lnL w="6036" cap="flat" cmpd="sng" algn="ctr">
                      <a:solidFill>
                        <a:srgbClr val="6B82A0"/>
                      </a:solidFill>
                      <a:prstDash val="solid"/>
                      <a:round/>
                      <a:headEnd type="none" w="med" len="med"/>
                      <a:tailEnd type="none" w="med" len="med"/>
                    </a:lnL>
                    <a:lnR w="6036" cap="flat" cmpd="sng" algn="ctr">
                      <a:solidFill>
                        <a:srgbClr val="6B82A0"/>
                      </a:solidFill>
                      <a:prstDash val="solid"/>
                      <a:round/>
                      <a:headEnd type="none" w="med" len="med"/>
                      <a:tailEnd type="none" w="med" len="med"/>
                    </a:lnR>
                    <a:lnT w="6036" cap="flat" cmpd="sng" algn="ctr">
                      <a:solidFill>
                        <a:srgbClr val="6B82A0"/>
                      </a:solidFill>
                      <a:prstDash val="solid"/>
                      <a:round/>
                      <a:headEnd type="none" w="med" len="med"/>
                      <a:tailEnd type="none" w="med" len="med"/>
                    </a:lnT>
                    <a:lnB w="6036" cap="flat" cmpd="sng" algn="ctr">
                      <a:solidFill>
                        <a:srgbClr val="6B82A0"/>
                      </a:solidFill>
                      <a:prstDash val="solid"/>
                      <a:round/>
                      <a:headEnd type="none" w="med" len="med"/>
                      <a:tailEnd type="none" w="med" len="med"/>
                    </a:lnB>
                    <a:solidFill>
                      <a:srgbClr val="FEFEFE"/>
                    </a:solidFill>
                  </a:tcPr>
                </a:tc>
                <a:tc>
                  <a:txBody>
                    <a:bodyPr/>
                    <a:lstStyle/>
                    <a:p>
                      <a:pPr marL="302534" lvl="1" indent="-151267" algn="l">
                        <a:lnSpc>
                          <a:spcPts val="2006"/>
                        </a:lnSpc>
                        <a:buFont typeface="Arial"/>
                        <a:buChar char="•"/>
                        <a:defRPr/>
                      </a:pPr>
                      <a:r>
                        <a:rPr lang="en-US" sz="1671">
                          <a:solidFill>
                            <a:srgbClr val="193C6A"/>
                          </a:solidFill>
                          <a:latin typeface="Arial 2"/>
                        </a:rPr>
                        <a:t>Consider existing standards e.g. GRI </a:t>
                      </a:r>
                      <a:endParaRPr lang="en-US" sz="1100"/>
                    </a:p>
                    <a:p>
                      <a:pPr marL="302534" lvl="1" indent="-151267">
                        <a:lnSpc>
                          <a:spcPts val="2006"/>
                        </a:lnSpc>
                        <a:buFont typeface="Arial"/>
                        <a:buChar char="•"/>
                      </a:pPr>
                      <a:r>
                        <a:rPr lang="en-US" sz="1671">
                          <a:solidFill>
                            <a:srgbClr val="193C6A"/>
                          </a:solidFill>
                          <a:latin typeface="Arial 2"/>
                        </a:rPr>
                        <a:t>Balance between quantitative &amp; qualitative indicators </a:t>
                      </a:r>
                    </a:p>
                    <a:p>
                      <a:pPr marL="302534" lvl="1" indent="-151267">
                        <a:lnSpc>
                          <a:spcPts val="2006"/>
                        </a:lnSpc>
                        <a:buFont typeface="Arial"/>
                        <a:buChar char="•"/>
                      </a:pPr>
                      <a:r>
                        <a:rPr lang="en-US" sz="1671">
                          <a:solidFill>
                            <a:srgbClr val="193C6A"/>
                          </a:solidFill>
                          <a:latin typeface="Arial 2"/>
                        </a:rPr>
                        <a:t>Balance between outcome/impact indicators and process/input/acti vity indicators</a:t>
                      </a:r>
                    </a:p>
                    <a:p>
                      <a:pPr algn="l">
                        <a:lnSpc>
                          <a:spcPts val="2006"/>
                        </a:lnSpc>
                      </a:pPr>
                      <a:endParaRPr lang="en-US" sz="1671">
                        <a:solidFill>
                          <a:srgbClr val="193C6A"/>
                        </a:solidFill>
                        <a:latin typeface="Arial 2"/>
                      </a:endParaRPr>
                    </a:p>
                  </a:txBody>
                  <a:tcPr marL="72790" marR="72790" marT="72790" marB="72790" anchor="ctr">
                    <a:lnL w="6036" cap="flat" cmpd="sng" algn="ctr">
                      <a:solidFill>
                        <a:srgbClr val="6B82A0"/>
                      </a:solidFill>
                      <a:prstDash val="solid"/>
                      <a:round/>
                      <a:headEnd type="none" w="med" len="med"/>
                      <a:tailEnd type="none" w="med" len="med"/>
                    </a:lnL>
                    <a:lnR w="6036" cap="flat" cmpd="sng" algn="ctr">
                      <a:solidFill>
                        <a:srgbClr val="6B82A0"/>
                      </a:solidFill>
                      <a:prstDash val="solid"/>
                      <a:round/>
                      <a:headEnd type="none" w="med" len="med"/>
                      <a:tailEnd type="none" w="med" len="med"/>
                    </a:lnR>
                    <a:lnT w="6036" cap="flat" cmpd="sng" algn="ctr">
                      <a:solidFill>
                        <a:srgbClr val="6B82A0"/>
                      </a:solidFill>
                      <a:prstDash val="solid"/>
                      <a:round/>
                      <a:headEnd type="none" w="med" len="med"/>
                      <a:tailEnd type="none" w="med" len="med"/>
                    </a:lnT>
                    <a:lnB w="6036" cap="flat" cmpd="sng" algn="ctr">
                      <a:solidFill>
                        <a:srgbClr val="6B82A0"/>
                      </a:solidFill>
                      <a:prstDash val="solid"/>
                      <a:round/>
                      <a:headEnd type="none" w="med" len="med"/>
                      <a:tailEnd type="none" w="med" len="med"/>
                    </a:lnB>
                    <a:solidFill>
                      <a:srgbClr val="FEFEFE"/>
                    </a:solidFill>
                  </a:tcPr>
                </a:tc>
                <a:tc>
                  <a:txBody>
                    <a:bodyPr/>
                    <a:lstStyle/>
                    <a:p>
                      <a:pPr marL="302534" lvl="1" indent="-151267" algn="l">
                        <a:lnSpc>
                          <a:spcPts val="2006"/>
                        </a:lnSpc>
                        <a:buFont typeface="Arial"/>
                        <a:buChar char="•"/>
                        <a:defRPr/>
                      </a:pPr>
                      <a:r>
                        <a:rPr lang="en-US" sz="1671">
                          <a:solidFill>
                            <a:srgbClr val="193C6A"/>
                          </a:solidFill>
                          <a:latin typeface="Arial 2"/>
                        </a:rPr>
                        <a:t>Involve internal and external stakeholders, e.g. feedback on stand-alone HRIA, factfinding missions, or audits by independent third parties</a:t>
                      </a:r>
                      <a:endParaRPr lang="en-US" sz="1100"/>
                    </a:p>
                    <a:p>
                      <a:pPr marL="302534" lvl="1" indent="-151267">
                        <a:lnSpc>
                          <a:spcPts val="2006"/>
                        </a:lnSpc>
                        <a:buFont typeface="Arial"/>
                        <a:buChar char="•"/>
                      </a:pPr>
                      <a:r>
                        <a:rPr lang="en-US" sz="1671">
                          <a:solidFill>
                            <a:srgbClr val="193C6A"/>
                          </a:solidFill>
                          <a:latin typeface="Arial 2"/>
                        </a:rPr>
                        <a:t>Focus on effectiveness of operational-level grievance mechanism</a:t>
                      </a:r>
                    </a:p>
                    <a:p>
                      <a:pPr algn="l">
                        <a:lnSpc>
                          <a:spcPts val="2006"/>
                        </a:lnSpc>
                      </a:pPr>
                      <a:endParaRPr lang="en-US" sz="1671">
                        <a:solidFill>
                          <a:srgbClr val="193C6A"/>
                        </a:solidFill>
                        <a:latin typeface="Arial 2"/>
                      </a:endParaRPr>
                    </a:p>
                  </a:txBody>
                  <a:tcPr marL="72790" marR="72790" marT="72790" marB="72790" anchor="ctr">
                    <a:lnL w="6036" cap="flat" cmpd="sng" algn="ctr">
                      <a:solidFill>
                        <a:srgbClr val="6B82A0"/>
                      </a:solidFill>
                      <a:prstDash val="solid"/>
                      <a:round/>
                      <a:headEnd type="none" w="med" len="med"/>
                      <a:tailEnd type="none" w="med" len="med"/>
                    </a:lnL>
                    <a:lnR w="6036" cap="flat" cmpd="sng" algn="ctr">
                      <a:solidFill>
                        <a:srgbClr val="6B82A0"/>
                      </a:solidFill>
                      <a:prstDash val="solid"/>
                      <a:round/>
                      <a:headEnd type="none" w="med" len="med"/>
                      <a:tailEnd type="none" w="med" len="med"/>
                    </a:lnR>
                    <a:lnT w="6036" cap="flat" cmpd="sng" algn="ctr">
                      <a:solidFill>
                        <a:srgbClr val="6B82A0"/>
                      </a:solidFill>
                      <a:prstDash val="solid"/>
                      <a:round/>
                      <a:headEnd type="none" w="med" len="med"/>
                      <a:tailEnd type="none" w="med" len="med"/>
                    </a:lnT>
                    <a:lnB w="6036" cap="flat" cmpd="sng" algn="ctr">
                      <a:solidFill>
                        <a:srgbClr val="6B82A0"/>
                      </a:solidFill>
                      <a:prstDash val="solid"/>
                      <a:round/>
                      <a:headEnd type="none" w="med" len="med"/>
                      <a:tailEnd type="none" w="med" len="med"/>
                    </a:lnB>
                    <a:solidFill>
                      <a:srgbClr val="FEFEFE"/>
                    </a:solidFill>
                  </a:tcPr>
                </a:tc>
                <a:tc>
                  <a:txBody>
                    <a:bodyPr/>
                    <a:lstStyle/>
                    <a:p>
                      <a:pPr marL="302534" lvl="1" indent="-151267" algn="l">
                        <a:lnSpc>
                          <a:spcPts val="2006"/>
                        </a:lnSpc>
                        <a:buFont typeface="Arial"/>
                        <a:buChar char="•"/>
                        <a:defRPr/>
                      </a:pPr>
                      <a:r>
                        <a:rPr lang="en-US" sz="1671">
                          <a:solidFill>
                            <a:srgbClr val="193C6A"/>
                          </a:solidFill>
                          <a:latin typeface="Arial 2"/>
                        </a:rPr>
                        <a:t>Role of contracts</a:t>
                      </a:r>
                      <a:endParaRPr lang="en-US" sz="1100"/>
                    </a:p>
                    <a:p>
                      <a:pPr marL="302534" lvl="1" indent="-151267">
                        <a:lnSpc>
                          <a:spcPts val="2006"/>
                        </a:lnSpc>
                        <a:buFont typeface="Arial"/>
                        <a:buChar char="•"/>
                      </a:pPr>
                      <a:r>
                        <a:rPr lang="en-US" sz="1671">
                          <a:solidFill>
                            <a:srgbClr val="193C6A"/>
                          </a:solidFill>
                          <a:latin typeface="Arial 2"/>
                        </a:rPr>
                        <a:t>Information verification</a:t>
                      </a:r>
                    </a:p>
                    <a:p>
                      <a:pPr marL="302534" lvl="1" indent="-151267">
                        <a:lnSpc>
                          <a:spcPts val="2006"/>
                        </a:lnSpc>
                        <a:buFont typeface="Arial"/>
                        <a:buChar char="•"/>
                      </a:pPr>
                      <a:r>
                        <a:rPr lang="en-US" sz="1671">
                          <a:solidFill>
                            <a:srgbClr val="193C6A"/>
                          </a:solidFill>
                          <a:latin typeface="Arial 2"/>
                        </a:rPr>
                        <a:t>Meaningful monitoring and audits based on “partnership” between company and its business partners </a:t>
                      </a:r>
                    </a:p>
                    <a:p>
                      <a:pPr marL="302534" lvl="1" indent="-151267">
                        <a:lnSpc>
                          <a:spcPts val="2006"/>
                        </a:lnSpc>
                        <a:buFont typeface="Arial"/>
                        <a:buChar char="•"/>
                      </a:pPr>
                      <a:r>
                        <a:rPr lang="en-US" sz="1671">
                          <a:solidFill>
                            <a:srgbClr val="193C6A"/>
                          </a:solidFill>
                          <a:latin typeface="Arial 2"/>
                        </a:rPr>
                        <a:t>Exploration of new partnership opportunities </a:t>
                      </a:r>
                    </a:p>
                    <a:p>
                      <a:pPr algn="l">
                        <a:lnSpc>
                          <a:spcPts val="2006"/>
                        </a:lnSpc>
                      </a:pPr>
                      <a:endParaRPr lang="en-US" sz="1671">
                        <a:solidFill>
                          <a:srgbClr val="193C6A"/>
                        </a:solidFill>
                        <a:latin typeface="Arial 2"/>
                      </a:endParaRPr>
                    </a:p>
                  </a:txBody>
                  <a:tcPr marL="72790" marR="72790" marT="72790" marB="72790" anchor="ctr">
                    <a:lnL w="6036" cap="flat" cmpd="sng" algn="ctr">
                      <a:solidFill>
                        <a:srgbClr val="6B82A0"/>
                      </a:solidFill>
                      <a:prstDash val="solid"/>
                      <a:round/>
                      <a:headEnd type="none" w="med" len="med"/>
                      <a:tailEnd type="none" w="med" len="med"/>
                    </a:lnL>
                    <a:lnR w="6036" cap="flat" cmpd="sng" algn="ctr">
                      <a:solidFill>
                        <a:srgbClr val="6B82A0"/>
                      </a:solidFill>
                      <a:prstDash val="solid"/>
                      <a:round/>
                      <a:headEnd type="none" w="med" len="med"/>
                      <a:tailEnd type="none" w="med" len="med"/>
                    </a:lnR>
                    <a:lnT w="6036" cap="flat" cmpd="sng" algn="ctr">
                      <a:solidFill>
                        <a:srgbClr val="6B82A0"/>
                      </a:solidFill>
                      <a:prstDash val="solid"/>
                      <a:round/>
                      <a:headEnd type="none" w="med" len="med"/>
                      <a:tailEnd type="none" w="med" len="med"/>
                    </a:lnT>
                    <a:lnB w="6036" cap="flat" cmpd="sng" algn="ctr">
                      <a:solidFill>
                        <a:srgbClr val="6B82A0"/>
                      </a:solidFill>
                      <a:prstDash val="solid"/>
                      <a:round/>
                      <a:headEnd type="none" w="med" len="med"/>
                      <a:tailEnd type="none" w="med" len="med"/>
                    </a:lnB>
                    <a:solidFill>
                      <a:srgbClr val="FEFEFE"/>
                    </a:solidFill>
                  </a:tcPr>
                </a:tc>
                <a:extLst>
                  <a:ext uri="{0D108BD9-81ED-4DB2-BD59-A6C34878D82A}">
                    <a16:rowId xmlns:a16="http://schemas.microsoft.com/office/drawing/2014/main" val="10000"/>
                  </a:ext>
                </a:extLst>
              </a:tr>
            </a:tbl>
          </a:graphicData>
        </a:graphic>
      </p:graphicFrame>
      <p:grpSp>
        <p:nvGrpSpPr>
          <p:cNvPr id="3" name="Group 3"/>
          <p:cNvGrpSpPr/>
          <p:nvPr/>
        </p:nvGrpSpPr>
        <p:grpSpPr>
          <a:xfrm>
            <a:off x="12128370" y="2281593"/>
            <a:ext cx="2615669" cy="2616092"/>
            <a:chOff x="0" y="0"/>
            <a:chExt cx="3831382" cy="3832002"/>
          </a:xfrm>
        </p:grpSpPr>
        <p:sp>
          <p:nvSpPr>
            <p:cNvPr id="4" name="Freeform 4"/>
            <p:cNvSpPr/>
            <p:nvPr/>
          </p:nvSpPr>
          <p:spPr>
            <a:xfrm>
              <a:off x="15875" y="15875"/>
              <a:ext cx="3799586" cy="3800221"/>
            </a:xfrm>
            <a:custGeom>
              <a:avLst/>
              <a:gdLst/>
              <a:ahLst/>
              <a:cxnLst/>
              <a:rect l="l" t="t" r="r" b="b"/>
              <a:pathLst>
                <a:path w="3799586" h="3800221">
                  <a:moveTo>
                    <a:pt x="0" y="1900174"/>
                  </a:moveTo>
                  <a:cubicBezTo>
                    <a:pt x="0" y="850773"/>
                    <a:pt x="850519" y="0"/>
                    <a:pt x="1899793" y="0"/>
                  </a:cubicBezTo>
                  <a:cubicBezTo>
                    <a:pt x="2949067" y="0"/>
                    <a:pt x="3799586" y="850773"/>
                    <a:pt x="3799586" y="1900174"/>
                  </a:cubicBezTo>
                  <a:cubicBezTo>
                    <a:pt x="3799586" y="2949575"/>
                    <a:pt x="2949067" y="3800221"/>
                    <a:pt x="1899793" y="3800221"/>
                  </a:cubicBezTo>
                  <a:cubicBezTo>
                    <a:pt x="850519" y="3800221"/>
                    <a:pt x="0" y="2949575"/>
                    <a:pt x="0" y="1900174"/>
                  </a:cubicBezTo>
                  <a:close/>
                </a:path>
              </a:pathLst>
            </a:custGeom>
            <a:solidFill>
              <a:srgbClr val="47A7D6"/>
            </a:solidFill>
          </p:spPr>
        </p:sp>
        <p:sp>
          <p:nvSpPr>
            <p:cNvPr id="5" name="Freeform 5"/>
            <p:cNvSpPr/>
            <p:nvPr/>
          </p:nvSpPr>
          <p:spPr>
            <a:xfrm>
              <a:off x="0" y="0"/>
              <a:ext cx="3831336" cy="3832098"/>
            </a:xfrm>
            <a:custGeom>
              <a:avLst/>
              <a:gdLst/>
              <a:ahLst/>
              <a:cxnLst/>
              <a:rect l="l" t="t" r="r" b="b"/>
              <a:pathLst>
                <a:path w="3831336" h="3832098">
                  <a:moveTo>
                    <a:pt x="0" y="1916049"/>
                  </a:moveTo>
                  <a:cubicBezTo>
                    <a:pt x="0" y="857885"/>
                    <a:pt x="857631" y="0"/>
                    <a:pt x="1915668" y="0"/>
                  </a:cubicBezTo>
                  <a:lnTo>
                    <a:pt x="1915668" y="15875"/>
                  </a:lnTo>
                  <a:lnTo>
                    <a:pt x="1915668" y="0"/>
                  </a:lnTo>
                  <a:cubicBezTo>
                    <a:pt x="2973705" y="0"/>
                    <a:pt x="3831336" y="857885"/>
                    <a:pt x="3831336" y="1916049"/>
                  </a:cubicBezTo>
                  <a:lnTo>
                    <a:pt x="3815461" y="1916049"/>
                  </a:lnTo>
                  <a:lnTo>
                    <a:pt x="3831336" y="1916049"/>
                  </a:lnTo>
                  <a:cubicBezTo>
                    <a:pt x="3831336" y="2974213"/>
                    <a:pt x="2973705" y="3832098"/>
                    <a:pt x="1915668" y="3832098"/>
                  </a:cubicBezTo>
                  <a:lnTo>
                    <a:pt x="1915668" y="3816223"/>
                  </a:lnTo>
                  <a:lnTo>
                    <a:pt x="1915668" y="3832098"/>
                  </a:lnTo>
                  <a:cubicBezTo>
                    <a:pt x="857631" y="3831971"/>
                    <a:pt x="0" y="2974213"/>
                    <a:pt x="0" y="1916049"/>
                  </a:cubicBezTo>
                  <a:lnTo>
                    <a:pt x="15875" y="1916049"/>
                  </a:lnTo>
                  <a:lnTo>
                    <a:pt x="31750" y="1916049"/>
                  </a:lnTo>
                  <a:lnTo>
                    <a:pt x="15875" y="1916049"/>
                  </a:lnTo>
                  <a:lnTo>
                    <a:pt x="0" y="1916049"/>
                  </a:lnTo>
                  <a:moveTo>
                    <a:pt x="31750" y="1916049"/>
                  </a:moveTo>
                  <a:cubicBezTo>
                    <a:pt x="31750" y="1924812"/>
                    <a:pt x="24638" y="1931924"/>
                    <a:pt x="15875" y="1931924"/>
                  </a:cubicBezTo>
                  <a:cubicBezTo>
                    <a:pt x="7112" y="1931924"/>
                    <a:pt x="0" y="1924812"/>
                    <a:pt x="0" y="1916049"/>
                  </a:cubicBezTo>
                  <a:cubicBezTo>
                    <a:pt x="0" y="1907286"/>
                    <a:pt x="7112" y="1900174"/>
                    <a:pt x="15875" y="1900174"/>
                  </a:cubicBezTo>
                  <a:cubicBezTo>
                    <a:pt x="24638" y="1900174"/>
                    <a:pt x="31750" y="1907286"/>
                    <a:pt x="31750" y="1916049"/>
                  </a:cubicBezTo>
                  <a:cubicBezTo>
                    <a:pt x="31750" y="2956687"/>
                    <a:pt x="875284" y="3800348"/>
                    <a:pt x="1915668" y="3800348"/>
                  </a:cubicBezTo>
                  <a:cubicBezTo>
                    <a:pt x="2956052" y="3800348"/>
                    <a:pt x="3799586" y="2956687"/>
                    <a:pt x="3799586" y="1916049"/>
                  </a:cubicBezTo>
                  <a:cubicBezTo>
                    <a:pt x="3799586" y="875411"/>
                    <a:pt x="2956179" y="31750"/>
                    <a:pt x="1915668" y="31750"/>
                  </a:cubicBezTo>
                  <a:lnTo>
                    <a:pt x="1915668" y="15875"/>
                  </a:lnTo>
                  <a:lnTo>
                    <a:pt x="1915668" y="31750"/>
                  </a:lnTo>
                  <a:cubicBezTo>
                    <a:pt x="875284" y="31750"/>
                    <a:pt x="31750" y="875411"/>
                    <a:pt x="31750" y="1916049"/>
                  </a:cubicBezTo>
                  <a:close/>
                </a:path>
              </a:pathLst>
            </a:custGeom>
            <a:solidFill>
              <a:srgbClr val="FBFEFD"/>
            </a:solidFill>
          </p:spPr>
        </p:sp>
      </p:grpSp>
      <p:grpSp>
        <p:nvGrpSpPr>
          <p:cNvPr id="6" name="Group 6"/>
          <p:cNvGrpSpPr/>
          <p:nvPr/>
        </p:nvGrpSpPr>
        <p:grpSpPr>
          <a:xfrm>
            <a:off x="12214653" y="2367861"/>
            <a:ext cx="2443104" cy="2443101"/>
            <a:chOff x="0" y="0"/>
            <a:chExt cx="3578612" cy="3578608"/>
          </a:xfrm>
        </p:grpSpPr>
        <p:sp>
          <p:nvSpPr>
            <p:cNvPr id="7" name="Freeform 7"/>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EBF8FB">
                <a:alpha val="89804"/>
              </a:srgbClr>
            </a:solidFill>
          </p:spPr>
        </p:sp>
        <p:sp>
          <p:nvSpPr>
            <p:cNvPr id="8" name="Freeform 8"/>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7A7D6"/>
            </a:solidFill>
          </p:spPr>
        </p:sp>
      </p:grpSp>
      <p:grpSp>
        <p:nvGrpSpPr>
          <p:cNvPr id="9" name="Group 9"/>
          <p:cNvGrpSpPr/>
          <p:nvPr/>
        </p:nvGrpSpPr>
        <p:grpSpPr>
          <a:xfrm rot="2700000">
            <a:off x="9446174" y="2281728"/>
            <a:ext cx="2615369" cy="2615369"/>
            <a:chOff x="0" y="0"/>
            <a:chExt cx="3830942" cy="3830942"/>
          </a:xfrm>
        </p:grpSpPr>
        <p:sp>
          <p:nvSpPr>
            <p:cNvPr id="10" name="Freeform 10"/>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5EB0D8"/>
            </a:solidFill>
          </p:spPr>
        </p:sp>
        <p:sp>
          <p:nvSpPr>
            <p:cNvPr id="11" name="Freeform 11"/>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12" name="Group 12"/>
          <p:cNvGrpSpPr/>
          <p:nvPr/>
        </p:nvGrpSpPr>
        <p:grpSpPr>
          <a:xfrm>
            <a:off x="9534377" y="2368089"/>
            <a:ext cx="2443104" cy="2443101"/>
            <a:chOff x="0" y="0"/>
            <a:chExt cx="3578612" cy="3578608"/>
          </a:xfrm>
        </p:grpSpPr>
        <p:sp>
          <p:nvSpPr>
            <p:cNvPr id="13" name="Freeform 13"/>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4" name="Freeform 14"/>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grpSp>
        <p:nvGrpSpPr>
          <p:cNvPr id="15" name="Group 15"/>
          <p:cNvGrpSpPr/>
          <p:nvPr/>
        </p:nvGrpSpPr>
        <p:grpSpPr>
          <a:xfrm rot="2700000">
            <a:off x="6766588" y="2281728"/>
            <a:ext cx="2615369" cy="2615369"/>
            <a:chOff x="0" y="0"/>
            <a:chExt cx="3830942" cy="3830942"/>
          </a:xfrm>
        </p:grpSpPr>
        <p:sp>
          <p:nvSpPr>
            <p:cNvPr id="16" name="Freeform 16"/>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84D1ED"/>
            </a:solidFill>
          </p:spPr>
        </p:sp>
        <p:sp>
          <p:nvSpPr>
            <p:cNvPr id="17" name="Freeform 17"/>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18" name="Group 18"/>
          <p:cNvGrpSpPr/>
          <p:nvPr/>
        </p:nvGrpSpPr>
        <p:grpSpPr>
          <a:xfrm>
            <a:off x="6853410" y="2368089"/>
            <a:ext cx="2443104" cy="2443101"/>
            <a:chOff x="0" y="0"/>
            <a:chExt cx="3578612" cy="3578608"/>
          </a:xfrm>
        </p:grpSpPr>
        <p:sp>
          <p:nvSpPr>
            <p:cNvPr id="19" name="Freeform 19"/>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0" name="Freeform 20"/>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grpSp>
        <p:nvGrpSpPr>
          <p:cNvPr id="21" name="Group 21"/>
          <p:cNvGrpSpPr/>
          <p:nvPr/>
        </p:nvGrpSpPr>
        <p:grpSpPr>
          <a:xfrm rot="2700000">
            <a:off x="4085622" y="2281728"/>
            <a:ext cx="2615369" cy="2615369"/>
            <a:chOff x="0" y="0"/>
            <a:chExt cx="3830942" cy="3830942"/>
          </a:xfrm>
        </p:grpSpPr>
        <p:sp>
          <p:nvSpPr>
            <p:cNvPr id="22" name="Freeform 22"/>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AFE3F6"/>
            </a:solidFill>
          </p:spPr>
        </p:sp>
        <p:sp>
          <p:nvSpPr>
            <p:cNvPr id="23" name="Freeform 23"/>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4" name="Group 24"/>
          <p:cNvGrpSpPr/>
          <p:nvPr/>
        </p:nvGrpSpPr>
        <p:grpSpPr>
          <a:xfrm>
            <a:off x="4172444" y="2368089"/>
            <a:ext cx="2443104" cy="2443101"/>
            <a:chOff x="0" y="0"/>
            <a:chExt cx="3578612" cy="3578608"/>
          </a:xfrm>
        </p:grpSpPr>
        <p:sp>
          <p:nvSpPr>
            <p:cNvPr id="25" name="Freeform 25"/>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6" name="Freeform 26"/>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ABB6C4"/>
            </a:solidFill>
          </p:spPr>
        </p:sp>
      </p:grpSp>
      <p:sp>
        <p:nvSpPr>
          <p:cNvPr id="27" name="Freeform 27"/>
          <p:cNvSpPr/>
          <p:nvPr/>
        </p:nvSpPr>
        <p:spPr>
          <a:xfrm>
            <a:off x="416199" y="691698"/>
            <a:ext cx="612501" cy="674004"/>
          </a:xfrm>
          <a:custGeom>
            <a:avLst/>
            <a:gdLst/>
            <a:ahLst/>
            <a:cxnLst/>
            <a:rect l="l" t="t" r="r" b="b"/>
            <a:pathLst>
              <a:path w="612501" h="674004">
                <a:moveTo>
                  <a:pt x="0" y="0"/>
                </a:moveTo>
                <a:lnTo>
                  <a:pt x="612501" y="0"/>
                </a:lnTo>
                <a:lnTo>
                  <a:pt x="612501" y="674004"/>
                </a:lnTo>
                <a:lnTo>
                  <a:pt x="0" y="6740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8"/>
          <p:cNvSpPr txBox="1"/>
          <p:nvPr/>
        </p:nvSpPr>
        <p:spPr>
          <a:xfrm>
            <a:off x="1339761" y="723410"/>
            <a:ext cx="13774298" cy="792480"/>
          </a:xfrm>
          <a:prstGeom prst="rect">
            <a:avLst/>
          </a:prstGeom>
        </p:spPr>
        <p:txBody>
          <a:bodyPr lIns="0" tIns="0" rIns="0" bIns="0" rtlCol="0" anchor="t">
            <a:spAutoFit/>
          </a:bodyPr>
          <a:lstStyle/>
          <a:p>
            <a:pPr marL="0" lvl="0" indent="0" algn="l">
              <a:lnSpc>
                <a:spcPts val="5759"/>
              </a:lnSpc>
              <a:spcBef>
                <a:spcPct val="0"/>
              </a:spcBef>
            </a:pPr>
            <a:r>
              <a:rPr lang="en-US" sz="6000">
                <a:solidFill>
                  <a:srgbClr val="193C6A"/>
                </a:solidFill>
                <a:latin typeface="Arial 2"/>
              </a:rPr>
              <a:t>Tracking, reporting and communications</a:t>
            </a:r>
          </a:p>
        </p:txBody>
      </p:sp>
      <p:sp>
        <p:nvSpPr>
          <p:cNvPr id="29" name="TextBox 29"/>
          <p:cNvSpPr txBox="1"/>
          <p:nvPr/>
        </p:nvSpPr>
        <p:spPr>
          <a:xfrm>
            <a:off x="9895691" y="2739782"/>
            <a:ext cx="1719096" cy="539821"/>
          </a:xfrm>
          <a:prstGeom prst="rect">
            <a:avLst/>
          </a:prstGeom>
        </p:spPr>
        <p:txBody>
          <a:bodyPr lIns="0" tIns="0" rIns="0" bIns="0" rtlCol="0" anchor="t">
            <a:spAutoFit/>
          </a:bodyPr>
          <a:lstStyle/>
          <a:p>
            <a:pPr algn="ctr">
              <a:lnSpc>
                <a:spcPts val="2064"/>
              </a:lnSpc>
            </a:pPr>
            <a:r>
              <a:rPr lang="en-US" sz="1911">
                <a:solidFill>
                  <a:srgbClr val="17396C"/>
                </a:solidFill>
                <a:latin typeface="Arial 2 Bold"/>
              </a:rPr>
              <a:t>3. Stakeholder involvement</a:t>
            </a:r>
          </a:p>
        </p:txBody>
      </p:sp>
      <p:sp>
        <p:nvSpPr>
          <p:cNvPr id="30" name="TextBox 30"/>
          <p:cNvSpPr txBox="1"/>
          <p:nvPr/>
        </p:nvSpPr>
        <p:spPr>
          <a:xfrm>
            <a:off x="7214725" y="2739782"/>
            <a:ext cx="1719096" cy="539821"/>
          </a:xfrm>
          <a:prstGeom prst="rect">
            <a:avLst/>
          </a:prstGeom>
        </p:spPr>
        <p:txBody>
          <a:bodyPr lIns="0" tIns="0" rIns="0" bIns="0" rtlCol="0" anchor="t">
            <a:spAutoFit/>
          </a:bodyPr>
          <a:lstStyle/>
          <a:p>
            <a:pPr algn="ctr">
              <a:lnSpc>
                <a:spcPts val="2064"/>
              </a:lnSpc>
            </a:pPr>
            <a:r>
              <a:rPr lang="en-US" sz="1911">
                <a:solidFill>
                  <a:srgbClr val="17396C"/>
                </a:solidFill>
                <a:latin typeface="Arial 2 Bold"/>
              </a:rPr>
              <a:t>2. Development of indicator</a:t>
            </a:r>
          </a:p>
        </p:txBody>
      </p:sp>
      <p:sp>
        <p:nvSpPr>
          <p:cNvPr id="31" name="TextBox 31"/>
          <p:cNvSpPr txBox="1"/>
          <p:nvPr/>
        </p:nvSpPr>
        <p:spPr>
          <a:xfrm>
            <a:off x="4535139" y="2739782"/>
            <a:ext cx="1719096" cy="799929"/>
          </a:xfrm>
          <a:prstGeom prst="rect">
            <a:avLst/>
          </a:prstGeom>
        </p:spPr>
        <p:txBody>
          <a:bodyPr lIns="0" tIns="0" rIns="0" bIns="0" rtlCol="0" anchor="t">
            <a:spAutoFit/>
          </a:bodyPr>
          <a:lstStyle/>
          <a:p>
            <a:pPr algn="ctr">
              <a:lnSpc>
                <a:spcPts val="2064"/>
              </a:lnSpc>
            </a:pPr>
            <a:r>
              <a:rPr lang="en-US" sz="1911">
                <a:solidFill>
                  <a:srgbClr val="17396C"/>
                </a:solidFill>
                <a:latin typeface="Arial 2 Bold"/>
              </a:rPr>
              <a:t>1. Systematic tracking process</a:t>
            </a:r>
          </a:p>
        </p:txBody>
      </p:sp>
      <p:sp>
        <p:nvSpPr>
          <p:cNvPr id="32" name="TextBox 32"/>
          <p:cNvSpPr txBox="1"/>
          <p:nvPr/>
        </p:nvSpPr>
        <p:spPr>
          <a:xfrm>
            <a:off x="12675055" y="2783862"/>
            <a:ext cx="1659831" cy="1063971"/>
          </a:xfrm>
          <a:prstGeom prst="rect">
            <a:avLst/>
          </a:prstGeom>
        </p:spPr>
        <p:txBody>
          <a:bodyPr lIns="0" tIns="0" rIns="0" bIns="0" rtlCol="0" anchor="t">
            <a:spAutoFit/>
          </a:bodyPr>
          <a:lstStyle/>
          <a:p>
            <a:pPr algn="ctr">
              <a:lnSpc>
                <a:spcPts val="2064"/>
              </a:lnSpc>
            </a:pPr>
            <a:r>
              <a:rPr lang="en-US" sz="1911">
                <a:solidFill>
                  <a:srgbClr val="17396C"/>
                </a:solidFill>
                <a:latin typeface="Arial 2 Bold"/>
              </a:rPr>
              <a:t>4. Tracking through business</a:t>
            </a:r>
          </a:p>
          <a:p>
            <a:pPr marL="0" lvl="0" indent="0" algn="ctr">
              <a:lnSpc>
                <a:spcPts val="2064"/>
              </a:lnSpc>
              <a:spcBef>
                <a:spcPct val="0"/>
              </a:spcBef>
            </a:pPr>
            <a:r>
              <a:rPr lang="en-US" sz="1911">
                <a:solidFill>
                  <a:srgbClr val="17396C"/>
                </a:solidFill>
                <a:latin typeface="Arial 2 Bold"/>
              </a:rPr>
              <a:t>Relationship</a:t>
            </a:r>
          </a:p>
        </p:txBody>
      </p:sp>
      <p:grpSp>
        <p:nvGrpSpPr>
          <p:cNvPr id="33" name="Group 33"/>
          <p:cNvGrpSpPr/>
          <p:nvPr/>
        </p:nvGrpSpPr>
        <p:grpSpPr>
          <a:xfrm>
            <a:off x="9144000" y="9710823"/>
            <a:ext cx="9144000" cy="572824"/>
            <a:chOff x="0" y="0"/>
            <a:chExt cx="21473312" cy="1345192"/>
          </a:xfrm>
        </p:grpSpPr>
        <p:sp>
          <p:nvSpPr>
            <p:cNvPr id="34" name="Freeform 3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5" name="TextBox 3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6" name="Group 36"/>
          <p:cNvGrpSpPr/>
          <p:nvPr/>
        </p:nvGrpSpPr>
        <p:grpSpPr>
          <a:xfrm>
            <a:off x="0" y="9710823"/>
            <a:ext cx="9144000" cy="576177"/>
            <a:chOff x="0" y="0"/>
            <a:chExt cx="21473312" cy="1353065"/>
          </a:xfrm>
        </p:grpSpPr>
        <p:sp>
          <p:nvSpPr>
            <p:cNvPr id="37" name="Freeform 37"/>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8" name="TextBox 38"/>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06248" y="5009388"/>
            <a:ext cx="9502456" cy="3065145"/>
          </a:xfrm>
          <a:prstGeom prst="rect">
            <a:avLst/>
          </a:prstGeom>
        </p:spPr>
        <p:txBody>
          <a:bodyPr lIns="0" tIns="0" rIns="0" bIns="0" rtlCol="0" anchor="t">
            <a:spAutoFit/>
          </a:bodyPr>
          <a:lstStyle/>
          <a:p>
            <a:pPr algn="ctr">
              <a:lnSpc>
                <a:spcPts val="5939"/>
              </a:lnSpc>
            </a:pPr>
            <a:r>
              <a:rPr lang="en-US" sz="5499">
                <a:solidFill>
                  <a:srgbClr val="193C6A"/>
                </a:solidFill>
                <a:latin typeface="Arial 2"/>
              </a:rPr>
              <a:t>Determination of actions needed to prevent, and minimize human rights risks and make a tracking plan</a:t>
            </a:r>
          </a:p>
        </p:txBody>
      </p:sp>
      <p:sp>
        <p:nvSpPr>
          <p:cNvPr id="3" name="Freeform 3"/>
          <p:cNvSpPr/>
          <p:nvPr/>
        </p:nvSpPr>
        <p:spPr>
          <a:xfrm>
            <a:off x="11519628" y="2485955"/>
            <a:ext cx="5839722" cy="5774025"/>
          </a:xfrm>
          <a:custGeom>
            <a:avLst/>
            <a:gdLst/>
            <a:ahLst/>
            <a:cxnLst/>
            <a:rect l="l" t="t" r="r" b="b"/>
            <a:pathLst>
              <a:path w="5839722" h="5774025">
                <a:moveTo>
                  <a:pt x="0" y="0"/>
                </a:moveTo>
                <a:lnTo>
                  <a:pt x="5839721" y="0"/>
                </a:lnTo>
                <a:lnTo>
                  <a:pt x="5839721" y="5774025"/>
                </a:lnTo>
                <a:lnTo>
                  <a:pt x="0" y="57740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144000" y="9710823"/>
            <a:ext cx="9144000" cy="572824"/>
            <a:chOff x="0" y="0"/>
            <a:chExt cx="21473312" cy="1345192"/>
          </a:xfrm>
        </p:grpSpPr>
        <p:sp>
          <p:nvSpPr>
            <p:cNvPr id="5" name="Freeform 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6" name="TextBox 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7" name="Group 7"/>
          <p:cNvGrpSpPr/>
          <p:nvPr/>
        </p:nvGrpSpPr>
        <p:grpSpPr>
          <a:xfrm>
            <a:off x="0" y="9710823"/>
            <a:ext cx="9144000" cy="576177"/>
            <a:chOff x="0" y="0"/>
            <a:chExt cx="21473312" cy="1353065"/>
          </a:xfrm>
        </p:grpSpPr>
        <p:sp>
          <p:nvSpPr>
            <p:cNvPr id="8" name="Freeform 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9" name="TextBox 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
        <p:nvSpPr>
          <p:cNvPr id="10" name="Freeform 10"/>
          <p:cNvSpPr/>
          <p:nvPr/>
        </p:nvSpPr>
        <p:spPr>
          <a:xfrm>
            <a:off x="1206199" y="1028700"/>
            <a:ext cx="1998030" cy="1998030"/>
          </a:xfrm>
          <a:custGeom>
            <a:avLst/>
            <a:gdLst/>
            <a:ahLst/>
            <a:cxnLst/>
            <a:rect l="l" t="t" r="r" b="b"/>
            <a:pathLst>
              <a:path w="1998030" h="1998030">
                <a:moveTo>
                  <a:pt x="0" y="0"/>
                </a:moveTo>
                <a:lnTo>
                  <a:pt x="1998030" y="0"/>
                </a:lnTo>
                <a:lnTo>
                  <a:pt x="1998030" y="1998030"/>
                </a:lnTo>
                <a:lnTo>
                  <a:pt x="0" y="1998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3830625" y="1152525"/>
            <a:ext cx="9380697" cy="1019175"/>
          </a:xfrm>
          <a:prstGeom prst="rect">
            <a:avLst/>
          </a:prstGeom>
        </p:spPr>
        <p:txBody>
          <a:bodyPr lIns="0" tIns="0" rIns="0" bIns="0" rtlCol="0" anchor="t">
            <a:spAutoFit/>
          </a:bodyPr>
          <a:lstStyle/>
          <a:p>
            <a:pPr algn="l">
              <a:lnSpc>
                <a:spcPts val="7200"/>
              </a:lnSpc>
            </a:pPr>
            <a:r>
              <a:rPr lang="en-US" sz="7500">
                <a:solidFill>
                  <a:srgbClr val="193C6A"/>
                </a:solidFill>
                <a:latin typeface="Arial 2"/>
              </a:rPr>
              <a:t>GROUP ACTIVITIES</a:t>
            </a:r>
          </a:p>
        </p:txBody>
      </p:sp>
      <p:sp>
        <p:nvSpPr>
          <p:cNvPr id="12" name="TextBox 12"/>
          <p:cNvSpPr txBox="1"/>
          <p:nvPr/>
        </p:nvSpPr>
        <p:spPr>
          <a:xfrm>
            <a:off x="3955739" y="2200275"/>
            <a:ext cx="6020793" cy="666074"/>
          </a:xfrm>
          <a:prstGeom prst="rect">
            <a:avLst/>
          </a:prstGeom>
        </p:spPr>
        <p:txBody>
          <a:bodyPr lIns="0" tIns="0" rIns="0" bIns="0" rtlCol="0" anchor="t">
            <a:spAutoFit/>
          </a:bodyPr>
          <a:lstStyle/>
          <a:p>
            <a:pPr marL="0" lvl="0" indent="0" algn="l">
              <a:lnSpc>
                <a:spcPts val="4942"/>
              </a:lnSpc>
              <a:spcBef>
                <a:spcPct val="0"/>
              </a:spcBef>
            </a:pPr>
            <a:r>
              <a:rPr lang="en-US" sz="4576">
                <a:solidFill>
                  <a:srgbClr val="193C6A"/>
                </a:solidFill>
                <a:latin typeface="Arial 2"/>
              </a:rPr>
              <a:t>Group exercise 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7454072" y="4682920"/>
            <a:ext cx="9805040" cy="3139609"/>
          </a:xfrm>
          <a:prstGeom prst="rect">
            <a:avLst/>
          </a:prstGeom>
        </p:spPr>
        <p:txBody>
          <a:bodyPr lIns="0" tIns="0" rIns="0" bIns="0" rtlCol="0" anchor="t">
            <a:spAutoFit/>
          </a:bodyPr>
          <a:lstStyle/>
          <a:p>
            <a:pPr>
              <a:lnSpc>
                <a:spcPts val="8032"/>
              </a:lnSpc>
            </a:pPr>
            <a:r>
              <a:rPr lang="en-US" sz="8032" spc="-208">
                <a:solidFill>
                  <a:srgbClr val="155997"/>
                </a:solidFill>
                <a:latin typeface="Arial 3 Bold"/>
              </a:rPr>
              <a:t>COMMUNICATING ACTIONS</a:t>
            </a:r>
          </a:p>
          <a:p>
            <a:pPr marL="0" lvl="0" indent="0" algn="l">
              <a:lnSpc>
                <a:spcPts val="8032"/>
              </a:lnSpc>
              <a:spcBef>
                <a:spcPct val="0"/>
              </a:spcBef>
            </a:pPr>
            <a:endParaRPr lang="en-US" sz="8032" spc="-208">
              <a:solidFill>
                <a:srgbClr val="155997"/>
              </a:solidFill>
              <a:latin typeface="Arial 3 Bold"/>
            </a:endParaRPr>
          </a:p>
        </p:txBody>
      </p:sp>
      <p:sp>
        <p:nvSpPr>
          <p:cNvPr id="3" name="TextBox 3"/>
          <p:cNvSpPr txBox="1"/>
          <p:nvPr/>
        </p:nvSpPr>
        <p:spPr>
          <a:xfrm>
            <a:off x="7454072" y="3458835"/>
            <a:ext cx="9805040" cy="1099996"/>
          </a:xfrm>
          <a:prstGeom prst="rect">
            <a:avLst/>
          </a:prstGeom>
        </p:spPr>
        <p:txBody>
          <a:bodyPr lIns="0" tIns="0" rIns="0" bIns="0" rtlCol="0" anchor="t">
            <a:spAutoFit/>
          </a:bodyPr>
          <a:lstStyle/>
          <a:p>
            <a:pPr marL="0" lvl="0" indent="0" algn="l">
              <a:lnSpc>
                <a:spcPts val="8032"/>
              </a:lnSpc>
              <a:spcBef>
                <a:spcPct val="0"/>
              </a:spcBef>
            </a:pPr>
            <a:r>
              <a:rPr lang="en-US" sz="8032" spc="-208">
                <a:solidFill>
                  <a:srgbClr val="155997"/>
                </a:solidFill>
                <a:latin typeface="Arial 3 Bold"/>
              </a:rPr>
              <a:t>Part 3.4</a:t>
            </a:r>
          </a:p>
        </p:txBody>
      </p:sp>
      <p:sp>
        <p:nvSpPr>
          <p:cNvPr id="4" name="AutoShape 4"/>
          <p:cNvSpPr/>
          <p:nvPr/>
        </p:nvSpPr>
        <p:spPr>
          <a:xfrm flipV="1">
            <a:off x="7454231" y="6802723"/>
            <a:ext cx="9226960" cy="79194"/>
          </a:xfrm>
          <a:prstGeom prst="line">
            <a:avLst/>
          </a:prstGeom>
          <a:ln w="85725" cap="rnd">
            <a:solidFill>
              <a:srgbClr val="9AC97B"/>
            </a:solidFill>
            <a:prstDash val="solid"/>
            <a:headEnd type="none" w="sm" len="sm"/>
            <a:tailEnd type="none" w="sm" len="sm"/>
          </a:ln>
        </p:spPr>
      </p:sp>
      <p:sp>
        <p:nvSpPr>
          <p:cNvPr id="5" name="Freeform 5"/>
          <p:cNvSpPr/>
          <p:nvPr/>
        </p:nvSpPr>
        <p:spPr>
          <a:xfrm>
            <a:off x="332865" y="248926"/>
            <a:ext cx="6818425" cy="9761936"/>
          </a:xfrm>
          <a:custGeom>
            <a:avLst/>
            <a:gdLst/>
            <a:ahLst/>
            <a:cxnLst/>
            <a:rect l="l" t="t" r="r" b="b"/>
            <a:pathLst>
              <a:path w="6818425" h="9761936">
                <a:moveTo>
                  <a:pt x="0" y="0"/>
                </a:moveTo>
                <a:lnTo>
                  <a:pt x="6818425" y="0"/>
                </a:lnTo>
                <a:lnTo>
                  <a:pt x="6818425" y="9761937"/>
                </a:lnTo>
                <a:lnTo>
                  <a:pt x="0" y="9761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AutoShape 2"/>
          <p:cNvSpPr/>
          <p:nvPr/>
        </p:nvSpPr>
        <p:spPr>
          <a:xfrm rot="5329851">
            <a:off x="442767" y="1915761"/>
            <a:ext cx="1400467" cy="0"/>
          </a:xfrm>
          <a:prstGeom prst="line">
            <a:avLst/>
          </a:prstGeom>
          <a:ln w="19050" cap="rnd">
            <a:solidFill>
              <a:srgbClr val="42A9D9"/>
            </a:solidFill>
            <a:prstDash val="solid"/>
            <a:headEnd type="none" w="sm" len="sm"/>
            <a:tailEnd type="none" w="sm" len="sm"/>
          </a:ln>
        </p:spPr>
      </p:sp>
      <p:grpSp>
        <p:nvGrpSpPr>
          <p:cNvPr id="3" name="Group 3"/>
          <p:cNvGrpSpPr/>
          <p:nvPr/>
        </p:nvGrpSpPr>
        <p:grpSpPr>
          <a:xfrm>
            <a:off x="0" y="-306644"/>
            <a:ext cx="6972298" cy="10287000"/>
            <a:chOff x="0" y="0"/>
            <a:chExt cx="9296398" cy="13716000"/>
          </a:xfrm>
        </p:grpSpPr>
        <p:sp>
          <p:nvSpPr>
            <p:cNvPr id="4" name="Freeform 4"/>
            <p:cNvSpPr/>
            <p:nvPr/>
          </p:nvSpPr>
          <p:spPr>
            <a:xfrm>
              <a:off x="0" y="0"/>
              <a:ext cx="9296400" cy="13716000"/>
            </a:xfrm>
            <a:custGeom>
              <a:avLst/>
              <a:gdLst/>
              <a:ahLst/>
              <a:cxnLst/>
              <a:rect l="l" t="t" r="r" b="b"/>
              <a:pathLst>
                <a:path w="9296400" h="13716000">
                  <a:moveTo>
                    <a:pt x="0" y="0"/>
                  </a:moveTo>
                  <a:lnTo>
                    <a:pt x="9296400" y="0"/>
                  </a:lnTo>
                  <a:lnTo>
                    <a:pt x="9296400" y="13716000"/>
                  </a:lnTo>
                  <a:lnTo>
                    <a:pt x="0" y="13716000"/>
                  </a:lnTo>
                  <a:close/>
                </a:path>
              </a:pathLst>
            </a:custGeom>
            <a:solidFill>
              <a:srgbClr val="42A9D9"/>
            </a:solidFill>
          </p:spPr>
        </p:sp>
      </p:grpSp>
      <p:grpSp>
        <p:nvGrpSpPr>
          <p:cNvPr id="5" name="Group 5"/>
          <p:cNvGrpSpPr/>
          <p:nvPr/>
        </p:nvGrpSpPr>
        <p:grpSpPr>
          <a:xfrm>
            <a:off x="7958318" y="2397678"/>
            <a:ext cx="9592016" cy="3340942"/>
            <a:chOff x="0" y="0"/>
            <a:chExt cx="17719872" cy="6171910"/>
          </a:xfrm>
        </p:grpSpPr>
        <p:sp>
          <p:nvSpPr>
            <p:cNvPr id="6" name="Freeform 6"/>
            <p:cNvSpPr/>
            <p:nvPr/>
          </p:nvSpPr>
          <p:spPr>
            <a:xfrm>
              <a:off x="20400" y="15875"/>
              <a:ext cx="17679033" cy="6140196"/>
            </a:xfrm>
            <a:custGeom>
              <a:avLst/>
              <a:gdLst/>
              <a:ahLst/>
              <a:cxnLst/>
              <a:rect l="l" t="t" r="r" b="b"/>
              <a:pathLst>
                <a:path w="17679033" h="6140196">
                  <a:moveTo>
                    <a:pt x="0" y="1023366"/>
                  </a:moveTo>
                  <a:cubicBezTo>
                    <a:pt x="0" y="458216"/>
                    <a:pt x="590460" y="0"/>
                    <a:pt x="1318824" y="0"/>
                  </a:cubicBezTo>
                  <a:lnTo>
                    <a:pt x="16360208" y="0"/>
                  </a:lnTo>
                  <a:cubicBezTo>
                    <a:pt x="17088574" y="0"/>
                    <a:pt x="17679033" y="458216"/>
                    <a:pt x="17679033" y="1023366"/>
                  </a:cubicBezTo>
                  <a:lnTo>
                    <a:pt x="17679033" y="5116830"/>
                  </a:lnTo>
                  <a:cubicBezTo>
                    <a:pt x="17679033" y="5681980"/>
                    <a:pt x="17088571" y="6140196"/>
                    <a:pt x="16360208" y="6140196"/>
                  </a:cubicBezTo>
                  <a:lnTo>
                    <a:pt x="1318824" y="6140196"/>
                  </a:lnTo>
                  <a:cubicBezTo>
                    <a:pt x="590460" y="6140196"/>
                    <a:pt x="0" y="5681980"/>
                    <a:pt x="0" y="5116830"/>
                  </a:cubicBezTo>
                  <a:close/>
                </a:path>
              </a:pathLst>
            </a:custGeom>
            <a:solidFill>
              <a:srgbClr val="63C4F6"/>
            </a:solidFill>
          </p:spPr>
        </p:sp>
        <p:sp>
          <p:nvSpPr>
            <p:cNvPr id="7" name="Freeform 7"/>
            <p:cNvSpPr/>
            <p:nvPr/>
          </p:nvSpPr>
          <p:spPr>
            <a:xfrm>
              <a:off x="0" y="0"/>
              <a:ext cx="17719832" cy="6171946"/>
            </a:xfrm>
            <a:custGeom>
              <a:avLst/>
              <a:gdLst/>
              <a:ahLst/>
              <a:cxnLst/>
              <a:rect l="l" t="t" r="r" b="b"/>
              <a:pathLst>
                <a:path w="17719832" h="6171946">
                  <a:moveTo>
                    <a:pt x="0" y="1039241"/>
                  </a:moveTo>
                  <a:cubicBezTo>
                    <a:pt x="0" y="465201"/>
                    <a:pt x="599599" y="0"/>
                    <a:pt x="1339224" y="0"/>
                  </a:cubicBezTo>
                  <a:lnTo>
                    <a:pt x="16380608" y="0"/>
                  </a:lnTo>
                  <a:lnTo>
                    <a:pt x="16380608" y="15875"/>
                  </a:lnTo>
                  <a:lnTo>
                    <a:pt x="16380608" y="0"/>
                  </a:lnTo>
                  <a:cubicBezTo>
                    <a:pt x="17120234" y="0"/>
                    <a:pt x="17719832" y="465201"/>
                    <a:pt x="17719832" y="1039241"/>
                  </a:cubicBezTo>
                  <a:lnTo>
                    <a:pt x="17699433" y="1039241"/>
                  </a:lnTo>
                  <a:lnTo>
                    <a:pt x="17719832" y="1039241"/>
                  </a:lnTo>
                  <a:lnTo>
                    <a:pt x="17719832" y="5132705"/>
                  </a:lnTo>
                  <a:lnTo>
                    <a:pt x="17699433" y="5132705"/>
                  </a:lnTo>
                  <a:lnTo>
                    <a:pt x="17719832" y="5132705"/>
                  </a:lnTo>
                  <a:cubicBezTo>
                    <a:pt x="17719832" y="5706745"/>
                    <a:pt x="17120234" y="6171946"/>
                    <a:pt x="16380608" y="6171946"/>
                  </a:cubicBezTo>
                  <a:lnTo>
                    <a:pt x="16380608" y="6156071"/>
                  </a:lnTo>
                  <a:lnTo>
                    <a:pt x="16380608" y="6171946"/>
                  </a:lnTo>
                  <a:lnTo>
                    <a:pt x="1339224" y="6171946"/>
                  </a:lnTo>
                  <a:lnTo>
                    <a:pt x="1339224" y="6156071"/>
                  </a:lnTo>
                  <a:lnTo>
                    <a:pt x="1339224" y="6171946"/>
                  </a:lnTo>
                  <a:cubicBezTo>
                    <a:pt x="599599" y="6171946"/>
                    <a:pt x="0" y="5706618"/>
                    <a:pt x="0" y="5132705"/>
                  </a:cubicBezTo>
                  <a:lnTo>
                    <a:pt x="0" y="1039241"/>
                  </a:lnTo>
                  <a:lnTo>
                    <a:pt x="20400" y="1039241"/>
                  </a:lnTo>
                  <a:lnTo>
                    <a:pt x="0" y="1039241"/>
                  </a:lnTo>
                  <a:moveTo>
                    <a:pt x="40800" y="1039241"/>
                  </a:moveTo>
                  <a:lnTo>
                    <a:pt x="40800" y="5132705"/>
                  </a:lnTo>
                  <a:lnTo>
                    <a:pt x="20400" y="5132705"/>
                  </a:lnTo>
                  <a:lnTo>
                    <a:pt x="40800" y="5132705"/>
                  </a:lnTo>
                  <a:cubicBezTo>
                    <a:pt x="40800" y="5689092"/>
                    <a:pt x="622121" y="6140196"/>
                    <a:pt x="1339224" y="6140196"/>
                  </a:cubicBezTo>
                  <a:lnTo>
                    <a:pt x="16380608" y="6140196"/>
                  </a:lnTo>
                  <a:cubicBezTo>
                    <a:pt x="17097711" y="6140196"/>
                    <a:pt x="17679033" y="5689092"/>
                    <a:pt x="17679033" y="5132705"/>
                  </a:cubicBezTo>
                  <a:lnTo>
                    <a:pt x="17679033" y="1039241"/>
                  </a:lnTo>
                  <a:cubicBezTo>
                    <a:pt x="17679033" y="482854"/>
                    <a:pt x="17097711" y="31750"/>
                    <a:pt x="16380608" y="31750"/>
                  </a:cubicBezTo>
                  <a:lnTo>
                    <a:pt x="1339224" y="31750"/>
                  </a:lnTo>
                  <a:lnTo>
                    <a:pt x="1339224" y="15875"/>
                  </a:lnTo>
                  <a:lnTo>
                    <a:pt x="1339224" y="31750"/>
                  </a:lnTo>
                  <a:cubicBezTo>
                    <a:pt x="622121" y="31750"/>
                    <a:pt x="40800" y="482854"/>
                    <a:pt x="40800" y="1039241"/>
                  </a:cubicBezTo>
                  <a:close/>
                </a:path>
              </a:pathLst>
            </a:custGeom>
            <a:solidFill>
              <a:srgbClr val="FEFEFE"/>
            </a:solidFill>
          </p:spPr>
        </p:sp>
      </p:grpSp>
      <p:grpSp>
        <p:nvGrpSpPr>
          <p:cNvPr id="8" name="Group 8"/>
          <p:cNvGrpSpPr/>
          <p:nvPr/>
        </p:nvGrpSpPr>
        <p:grpSpPr>
          <a:xfrm>
            <a:off x="7958318" y="5917358"/>
            <a:ext cx="9592016" cy="3340942"/>
            <a:chOff x="0" y="0"/>
            <a:chExt cx="17719872" cy="6171910"/>
          </a:xfrm>
        </p:grpSpPr>
        <p:sp>
          <p:nvSpPr>
            <p:cNvPr id="9" name="Freeform 9"/>
            <p:cNvSpPr/>
            <p:nvPr/>
          </p:nvSpPr>
          <p:spPr>
            <a:xfrm>
              <a:off x="20400" y="15875"/>
              <a:ext cx="17679033" cy="6140196"/>
            </a:xfrm>
            <a:custGeom>
              <a:avLst/>
              <a:gdLst/>
              <a:ahLst/>
              <a:cxnLst/>
              <a:rect l="l" t="t" r="r" b="b"/>
              <a:pathLst>
                <a:path w="17679033" h="6140196">
                  <a:moveTo>
                    <a:pt x="0" y="1023366"/>
                  </a:moveTo>
                  <a:cubicBezTo>
                    <a:pt x="0" y="458216"/>
                    <a:pt x="590460" y="0"/>
                    <a:pt x="1318824" y="0"/>
                  </a:cubicBezTo>
                  <a:lnTo>
                    <a:pt x="16360208" y="0"/>
                  </a:lnTo>
                  <a:cubicBezTo>
                    <a:pt x="17088574" y="0"/>
                    <a:pt x="17679033" y="458216"/>
                    <a:pt x="17679033" y="1023366"/>
                  </a:cubicBezTo>
                  <a:lnTo>
                    <a:pt x="17679033" y="5116830"/>
                  </a:lnTo>
                  <a:cubicBezTo>
                    <a:pt x="17679033" y="5681980"/>
                    <a:pt x="17088571" y="6140196"/>
                    <a:pt x="16360208" y="6140196"/>
                  </a:cubicBezTo>
                  <a:lnTo>
                    <a:pt x="1318824" y="6140196"/>
                  </a:lnTo>
                  <a:cubicBezTo>
                    <a:pt x="590460" y="6140196"/>
                    <a:pt x="0" y="5681980"/>
                    <a:pt x="0" y="5116830"/>
                  </a:cubicBezTo>
                  <a:close/>
                </a:path>
              </a:pathLst>
            </a:custGeom>
            <a:solidFill>
              <a:srgbClr val="193C6A"/>
            </a:solidFill>
          </p:spPr>
        </p:sp>
        <p:sp>
          <p:nvSpPr>
            <p:cNvPr id="10" name="Freeform 10"/>
            <p:cNvSpPr/>
            <p:nvPr/>
          </p:nvSpPr>
          <p:spPr>
            <a:xfrm>
              <a:off x="0" y="0"/>
              <a:ext cx="17719832" cy="6171946"/>
            </a:xfrm>
            <a:custGeom>
              <a:avLst/>
              <a:gdLst/>
              <a:ahLst/>
              <a:cxnLst/>
              <a:rect l="l" t="t" r="r" b="b"/>
              <a:pathLst>
                <a:path w="17719832" h="6171946">
                  <a:moveTo>
                    <a:pt x="0" y="1039241"/>
                  </a:moveTo>
                  <a:cubicBezTo>
                    <a:pt x="0" y="465201"/>
                    <a:pt x="599599" y="0"/>
                    <a:pt x="1339224" y="0"/>
                  </a:cubicBezTo>
                  <a:lnTo>
                    <a:pt x="16380608" y="0"/>
                  </a:lnTo>
                  <a:lnTo>
                    <a:pt x="16380608" y="15875"/>
                  </a:lnTo>
                  <a:lnTo>
                    <a:pt x="16380608" y="0"/>
                  </a:lnTo>
                  <a:cubicBezTo>
                    <a:pt x="17120234" y="0"/>
                    <a:pt x="17719832" y="465201"/>
                    <a:pt x="17719832" y="1039241"/>
                  </a:cubicBezTo>
                  <a:lnTo>
                    <a:pt x="17699433" y="1039241"/>
                  </a:lnTo>
                  <a:lnTo>
                    <a:pt x="17719832" y="1039241"/>
                  </a:lnTo>
                  <a:lnTo>
                    <a:pt x="17719832" y="5132705"/>
                  </a:lnTo>
                  <a:lnTo>
                    <a:pt x="17699433" y="5132705"/>
                  </a:lnTo>
                  <a:lnTo>
                    <a:pt x="17719832" y="5132705"/>
                  </a:lnTo>
                  <a:cubicBezTo>
                    <a:pt x="17719832" y="5706745"/>
                    <a:pt x="17120234" y="6171946"/>
                    <a:pt x="16380608" y="6171946"/>
                  </a:cubicBezTo>
                  <a:lnTo>
                    <a:pt x="16380608" y="6156071"/>
                  </a:lnTo>
                  <a:lnTo>
                    <a:pt x="16380608" y="6171946"/>
                  </a:lnTo>
                  <a:lnTo>
                    <a:pt x="1339224" y="6171946"/>
                  </a:lnTo>
                  <a:lnTo>
                    <a:pt x="1339224" y="6156071"/>
                  </a:lnTo>
                  <a:lnTo>
                    <a:pt x="1339224" y="6171946"/>
                  </a:lnTo>
                  <a:cubicBezTo>
                    <a:pt x="599599" y="6171946"/>
                    <a:pt x="0" y="5706618"/>
                    <a:pt x="0" y="5132705"/>
                  </a:cubicBezTo>
                  <a:lnTo>
                    <a:pt x="0" y="1039241"/>
                  </a:lnTo>
                  <a:lnTo>
                    <a:pt x="20400" y="1039241"/>
                  </a:lnTo>
                  <a:lnTo>
                    <a:pt x="0" y="1039241"/>
                  </a:lnTo>
                  <a:moveTo>
                    <a:pt x="40800" y="1039241"/>
                  </a:moveTo>
                  <a:lnTo>
                    <a:pt x="40800" y="5132705"/>
                  </a:lnTo>
                  <a:lnTo>
                    <a:pt x="20400" y="5132705"/>
                  </a:lnTo>
                  <a:lnTo>
                    <a:pt x="40800" y="5132705"/>
                  </a:lnTo>
                  <a:cubicBezTo>
                    <a:pt x="40800" y="5689092"/>
                    <a:pt x="622121" y="6140196"/>
                    <a:pt x="1339224" y="6140196"/>
                  </a:cubicBezTo>
                  <a:lnTo>
                    <a:pt x="16380608" y="6140196"/>
                  </a:lnTo>
                  <a:cubicBezTo>
                    <a:pt x="17097711" y="6140196"/>
                    <a:pt x="17679033" y="5689092"/>
                    <a:pt x="17679033" y="5132705"/>
                  </a:cubicBezTo>
                  <a:lnTo>
                    <a:pt x="17679033" y="1039241"/>
                  </a:lnTo>
                  <a:cubicBezTo>
                    <a:pt x="17679033" y="482854"/>
                    <a:pt x="17097711" y="31750"/>
                    <a:pt x="16380608" y="31750"/>
                  </a:cubicBezTo>
                  <a:lnTo>
                    <a:pt x="1339224" y="31750"/>
                  </a:lnTo>
                  <a:lnTo>
                    <a:pt x="1339224" y="15875"/>
                  </a:lnTo>
                  <a:lnTo>
                    <a:pt x="1339224" y="31750"/>
                  </a:lnTo>
                  <a:cubicBezTo>
                    <a:pt x="622121" y="31750"/>
                    <a:pt x="40800" y="482854"/>
                    <a:pt x="40800" y="1039241"/>
                  </a:cubicBezTo>
                  <a:close/>
                </a:path>
              </a:pathLst>
            </a:custGeom>
            <a:solidFill>
              <a:srgbClr val="FEFEFE"/>
            </a:solidFill>
          </p:spPr>
        </p:sp>
      </p:grpSp>
      <p:sp>
        <p:nvSpPr>
          <p:cNvPr id="11" name="Freeform 11"/>
          <p:cNvSpPr/>
          <p:nvPr/>
        </p:nvSpPr>
        <p:spPr>
          <a:xfrm>
            <a:off x="1166811" y="4403854"/>
            <a:ext cx="4156364" cy="4114800"/>
          </a:xfrm>
          <a:custGeom>
            <a:avLst/>
            <a:gdLst/>
            <a:ahLst/>
            <a:cxnLst/>
            <a:rect l="l" t="t" r="r" b="b"/>
            <a:pathLst>
              <a:path w="4156364" h="4114800">
                <a:moveTo>
                  <a:pt x="0" y="0"/>
                </a:moveTo>
                <a:lnTo>
                  <a:pt x="4156363" y="0"/>
                </a:lnTo>
                <a:lnTo>
                  <a:pt x="41563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528313" y="2185821"/>
            <a:ext cx="6443985" cy="877033"/>
          </a:xfrm>
          <a:prstGeom prst="rect">
            <a:avLst/>
          </a:prstGeom>
        </p:spPr>
        <p:txBody>
          <a:bodyPr lIns="0" tIns="0" rIns="0" bIns="0" rtlCol="0" anchor="t">
            <a:spAutoFit/>
          </a:bodyPr>
          <a:lstStyle/>
          <a:p>
            <a:pPr algn="l">
              <a:lnSpc>
                <a:spcPts val="6796"/>
              </a:lnSpc>
            </a:pPr>
            <a:r>
              <a:rPr lang="en-US" sz="5480">
                <a:solidFill>
                  <a:srgbClr val="002E5A"/>
                </a:solidFill>
                <a:latin typeface="Arial 2"/>
              </a:rPr>
              <a:t>COMMUNICATION</a:t>
            </a:r>
          </a:p>
        </p:txBody>
      </p:sp>
      <p:sp>
        <p:nvSpPr>
          <p:cNvPr id="13" name="TextBox 13"/>
          <p:cNvSpPr txBox="1"/>
          <p:nvPr/>
        </p:nvSpPr>
        <p:spPr>
          <a:xfrm>
            <a:off x="8402698" y="3081904"/>
            <a:ext cx="8505333" cy="2089554"/>
          </a:xfrm>
          <a:prstGeom prst="rect">
            <a:avLst/>
          </a:prstGeom>
        </p:spPr>
        <p:txBody>
          <a:bodyPr lIns="0" tIns="0" rIns="0" bIns="0" rtlCol="0" anchor="t">
            <a:spAutoFit/>
          </a:bodyPr>
          <a:lstStyle/>
          <a:p>
            <a:pPr>
              <a:lnSpc>
                <a:spcPts val="3273"/>
              </a:lnSpc>
            </a:pPr>
            <a:r>
              <a:rPr lang="en-US" sz="3031">
                <a:solidFill>
                  <a:srgbClr val="002E5A"/>
                </a:solidFill>
                <a:latin typeface="Arial 2"/>
              </a:rPr>
              <a:t>Communication requires business to report on their impacts as well as actions that are taken by business to prevent, mitigate and address their adverse impacts on human rights</a:t>
            </a:r>
          </a:p>
          <a:p>
            <a:pPr algn="l">
              <a:lnSpc>
                <a:spcPts val="3273"/>
              </a:lnSpc>
            </a:pPr>
            <a:endParaRPr lang="en-US" sz="3031">
              <a:solidFill>
                <a:srgbClr val="002E5A"/>
              </a:solidFill>
              <a:latin typeface="Arial 2"/>
            </a:endParaRPr>
          </a:p>
        </p:txBody>
      </p:sp>
      <p:sp>
        <p:nvSpPr>
          <p:cNvPr id="14" name="TextBox 14"/>
          <p:cNvSpPr txBox="1"/>
          <p:nvPr/>
        </p:nvSpPr>
        <p:spPr>
          <a:xfrm>
            <a:off x="8402698" y="6632436"/>
            <a:ext cx="8856602" cy="2502036"/>
          </a:xfrm>
          <a:prstGeom prst="rect">
            <a:avLst/>
          </a:prstGeom>
        </p:spPr>
        <p:txBody>
          <a:bodyPr lIns="0" tIns="0" rIns="0" bIns="0" rtlCol="0" anchor="t">
            <a:spAutoFit/>
          </a:bodyPr>
          <a:lstStyle/>
          <a:p>
            <a:pPr>
              <a:lnSpc>
                <a:spcPts val="3273"/>
              </a:lnSpc>
            </a:pPr>
            <a:r>
              <a:rPr lang="en-US" sz="3031">
                <a:solidFill>
                  <a:srgbClr val="42A9D9"/>
                </a:solidFill>
                <a:latin typeface="Arial 2"/>
              </a:rPr>
              <a:t>Communication could increase stakeholder engagements and improve the transparency of business, reducing potential risks, helping business to meet reporting requirements/standards in global value chains</a:t>
            </a:r>
          </a:p>
          <a:p>
            <a:pPr algn="l">
              <a:lnSpc>
                <a:spcPts val="3273"/>
              </a:lnSpc>
            </a:pPr>
            <a:endParaRPr lang="en-US" sz="3031">
              <a:solidFill>
                <a:srgbClr val="42A9D9"/>
              </a:solidFill>
              <a:latin typeface="Arial 2"/>
            </a:endParaRPr>
          </a:p>
        </p:txBody>
      </p:sp>
      <p:grpSp>
        <p:nvGrpSpPr>
          <p:cNvPr id="15" name="Group 15"/>
          <p:cNvGrpSpPr/>
          <p:nvPr/>
        </p:nvGrpSpPr>
        <p:grpSpPr>
          <a:xfrm>
            <a:off x="8004914" y="1225004"/>
            <a:ext cx="6516909" cy="875451"/>
            <a:chOff x="0" y="0"/>
            <a:chExt cx="8689212" cy="1167269"/>
          </a:xfrm>
        </p:grpSpPr>
        <p:sp>
          <p:nvSpPr>
            <p:cNvPr id="16" name="Freeform 16"/>
            <p:cNvSpPr/>
            <p:nvPr/>
          </p:nvSpPr>
          <p:spPr>
            <a:xfrm>
              <a:off x="0" y="0"/>
              <a:ext cx="1060755" cy="1167269"/>
            </a:xfrm>
            <a:custGeom>
              <a:avLst/>
              <a:gdLst/>
              <a:ahLst/>
              <a:cxnLst/>
              <a:rect l="l" t="t" r="r" b="b"/>
              <a:pathLst>
                <a:path w="1060755" h="1167269">
                  <a:moveTo>
                    <a:pt x="0" y="0"/>
                  </a:moveTo>
                  <a:lnTo>
                    <a:pt x="1060755" y="0"/>
                  </a:lnTo>
                  <a:lnTo>
                    <a:pt x="1060755" y="1167269"/>
                  </a:lnTo>
                  <a:lnTo>
                    <a:pt x="0" y="116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1518781" y="-27667"/>
              <a:ext cx="7170431" cy="1194028"/>
            </a:xfrm>
            <a:prstGeom prst="rect">
              <a:avLst/>
            </a:prstGeom>
          </p:spPr>
          <p:txBody>
            <a:bodyPr lIns="0" tIns="0" rIns="0" bIns="0" rtlCol="0" anchor="t">
              <a:spAutoFit/>
            </a:bodyPr>
            <a:lstStyle/>
            <a:p>
              <a:pPr>
                <a:lnSpc>
                  <a:spcPts val="6955"/>
                </a:lnSpc>
                <a:spcBef>
                  <a:spcPct val="0"/>
                </a:spcBef>
              </a:pPr>
              <a:r>
                <a:rPr lang="en-US" sz="5796" spc="-231">
                  <a:solidFill>
                    <a:srgbClr val="004C98"/>
                  </a:solidFill>
                  <a:latin typeface="Arial 2"/>
                </a:rPr>
                <a:t>What and Why?</a:t>
              </a:r>
            </a:p>
          </p:txBody>
        </p:sp>
      </p:grpSp>
      <p:grpSp>
        <p:nvGrpSpPr>
          <p:cNvPr id="18" name="Group 18"/>
          <p:cNvGrpSpPr/>
          <p:nvPr/>
        </p:nvGrpSpPr>
        <p:grpSpPr>
          <a:xfrm>
            <a:off x="9144000" y="9710823"/>
            <a:ext cx="9144000" cy="572824"/>
            <a:chOff x="0" y="0"/>
            <a:chExt cx="21473312" cy="1345192"/>
          </a:xfrm>
        </p:grpSpPr>
        <p:sp>
          <p:nvSpPr>
            <p:cNvPr id="19" name="Freeform 1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20" name="TextBox 2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1" name="Group 21"/>
          <p:cNvGrpSpPr/>
          <p:nvPr/>
        </p:nvGrpSpPr>
        <p:grpSpPr>
          <a:xfrm>
            <a:off x="0" y="9710823"/>
            <a:ext cx="9144000" cy="576177"/>
            <a:chOff x="0" y="0"/>
            <a:chExt cx="21473312" cy="1353065"/>
          </a:xfrm>
        </p:grpSpPr>
        <p:sp>
          <p:nvSpPr>
            <p:cNvPr id="22" name="Freeform 2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3" name="TextBox 2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0172596" y="3385616"/>
            <a:ext cx="2782323" cy="1678525"/>
            <a:chOff x="0" y="0"/>
            <a:chExt cx="3869644" cy="2334486"/>
          </a:xfrm>
        </p:grpSpPr>
        <p:sp>
          <p:nvSpPr>
            <p:cNvPr id="3" name="Freeform 3"/>
            <p:cNvSpPr/>
            <p:nvPr/>
          </p:nvSpPr>
          <p:spPr>
            <a:xfrm>
              <a:off x="15875" y="15875"/>
              <a:ext cx="3837940" cy="2302764"/>
            </a:xfrm>
            <a:custGeom>
              <a:avLst/>
              <a:gdLst/>
              <a:ahLst/>
              <a:cxnLst/>
              <a:rect l="l" t="t" r="r" b="b"/>
              <a:pathLst>
                <a:path w="3837940" h="2302764">
                  <a:moveTo>
                    <a:pt x="0" y="0"/>
                  </a:moveTo>
                  <a:lnTo>
                    <a:pt x="3837940" y="0"/>
                  </a:lnTo>
                  <a:lnTo>
                    <a:pt x="3837940" y="2302764"/>
                  </a:lnTo>
                  <a:lnTo>
                    <a:pt x="0" y="2302764"/>
                  </a:lnTo>
                  <a:close/>
                </a:path>
              </a:pathLst>
            </a:custGeom>
            <a:solidFill>
              <a:srgbClr val="45A7D3"/>
            </a:solidFill>
          </p:spPr>
        </p:sp>
        <p:sp>
          <p:nvSpPr>
            <p:cNvPr id="4" name="Freeform 4"/>
            <p:cNvSpPr/>
            <p:nvPr/>
          </p:nvSpPr>
          <p:spPr>
            <a:xfrm>
              <a:off x="0" y="0"/>
              <a:ext cx="3869690" cy="2334514"/>
            </a:xfrm>
            <a:custGeom>
              <a:avLst/>
              <a:gdLst/>
              <a:ahLst/>
              <a:cxnLst/>
              <a:rect l="l" t="t" r="r" b="b"/>
              <a:pathLst>
                <a:path w="3869690" h="2334514">
                  <a:moveTo>
                    <a:pt x="15875" y="0"/>
                  </a:moveTo>
                  <a:lnTo>
                    <a:pt x="3853815" y="0"/>
                  </a:lnTo>
                  <a:cubicBezTo>
                    <a:pt x="3862578" y="0"/>
                    <a:pt x="3869690" y="7112"/>
                    <a:pt x="3869690" y="15875"/>
                  </a:cubicBezTo>
                  <a:lnTo>
                    <a:pt x="3869690" y="2318639"/>
                  </a:lnTo>
                  <a:cubicBezTo>
                    <a:pt x="3869690" y="2327402"/>
                    <a:pt x="3862578" y="2334514"/>
                    <a:pt x="3853815" y="2334514"/>
                  </a:cubicBezTo>
                  <a:lnTo>
                    <a:pt x="15875" y="2334514"/>
                  </a:lnTo>
                  <a:cubicBezTo>
                    <a:pt x="7112" y="2334514"/>
                    <a:pt x="0" y="2327402"/>
                    <a:pt x="0" y="2318639"/>
                  </a:cubicBezTo>
                  <a:lnTo>
                    <a:pt x="0" y="15875"/>
                  </a:lnTo>
                  <a:cubicBezTo>
                    <a:pt x="0" y="7112"/>
                    <a:pt x="7112" y="0"/>
                    <a:pt x="15875" y="0"/>
                  </a:cubicBezTo>
                  <a:moveTo>
                    <a:pt x="15875" y="31750"/>
                  </a:moveTo>
                  <a:lnTo>
                    <a:pt x="15875" y="15875"/>
                  </a:lnTo>
                  <a:lnTo>
                    <a:pt x="31750" y="15875"/>
                  </a:lnTo>
                  <a:lnTo>
                    <a:pt x="31750" y="2318639"/>
                  </a:lnTo>
                  <a:lnTo>
                    <a:pt x="15875" y="2318639"/>
                  </a:lnTo>
                  <a:lnTo>
                    <a:pt x="15875" y="2302764"/>
                  </a:lnTo>
                  <a:lnTo>
                    <a:pt x="3853815" y="2302764"/>
                  </a:lnTo>
                  <a:lnTo>
                    <a:pt x="3853815" y="2318639"/>
                  </a:lnTo>
                  <a:lnTo>
                    <a:pt x="3837940" y="2318639"/>
                  </a:lnTo>
                  <a:lnTo>
                    <a:pt x="3837940" y="15875"/>
                  </a:lnTo>
                  <a:lnTo>
                    <a:pt x="3853815" y="15875"/>
                  </a:lnTo>
                  <a:lnTo>
                    <a:pt x="3853815" y="31750"/>
                  </a:lnTo>
                  <a:lnTo>
                    <a:pt x="15875" y="31750"/>
                  </a:lnTo>
                  <a:close/>
                </a:path>
              </a:pathLst>
            </a:custGeom>
            <a:solidFill>
              <a:srgbClr val="FEFEFE"/>
            </a:solidFill>
          </p:spPr>
        </p:sp>
      </p:grpSp>
      <p:grpSp>
        <p:nvGrpSpPr>
          <p:cNvPr id="5" name="Group 5"/>
          <p:cNvGrpSpPr/>
          <p:nvPr/>
        </p:nvGrpSpPr>
        <p:grpSpPr>
          <a:xfrm>
            <a:off x="13208040" y="3385616"/>
            <a:ext cx="2782323" cy="1678525"/>
            <a:chOff x="0" y="0"/>
            <a:chExt cx="3869644" cy="2334486"/>
          </a:xfrm>
        </p:grpSpPr>
        <p:sp>
          <p:nvSpPr>
            <p:cNvPr id="6" name="Freeform 6"/>
            <p:cNvSpPr/>
            <p:nvPr/>
          </p:nvSpPr>
          <p:spPr>
            <a:xfrm>
              <a:off x="15875" y="15875"/>
              <a:ext cx="3837940" cy="2302764"/>
            </a:xfrm>
            <a:custGeom>
              <a:avLst/>
              <a:gdLst/>
              <a:ahLst/>
              <a:cxnLst/>
              <a:rect l="l" t="t" r="r" b="b"/>
              <a:pathLst>
                <a:path w="3837940" h="2302764">
                  <a:moveTo>
                    <a:pt x="0" y="0"/>
                  </a:moveTo>
                  <a:lnTo>
                    <a:pt x="3837940" y="0"/>
                  </a:lnTo>
                  <a:lnTo>
                    <a:pt x="3837940" y="2302764"/>
                  </a:lnTo>
                  <a:lnTo>
                    <a:pt x="0" y="2302764"/>
                  </a:lnTo>
                  <a:close/>
                </a:path>
              </a:pathLst>
            </a:custGeom>
            <a:solidFill>
              <a:srgbClr val="45A7D3"/>
            </a:solidFill>
          </p:spPr>
        </p:sp>
        <p:sp>
          <p:nvSpPr>
            <p:cNvPr id="7" name="Freeform 7"/>
            <p:cNvSpPr/>
            <p:nvPr/>
          </p:nvSpPr>
          <p:spPr>
            <a:xfrm>
              <a:off x="0" y="0"/>
              <a:ext cx="3869690" cy="2334514"/>
            </a:xfrm>
            <a:custGeom>
              <a:avLst/>
              <a:gdLst/>
              <a:ahLst/>
              <a:cxnLst/>
              <a:rect l="l" t="t" r="r" b="b"/>
              <a:pathLst>
                <a:path w="3869690" h="2334514">
                  <a:moveTo>
                    <a:pt x="15875" y="0"/>
                  </a:moveTo>
                  <a:lnTo>
                    <a:pt x="3853815" y="0"/>
                  </a:lnTo>
                  <a:cubicBezTo>
                    <a:pt x="3862578" y="0"/>
                    <a:pt x="3869690" y="7112"/>
                    <a:pt x="3869690" y="15875"/>
                  </a:cubicBezTo>
                  <a:lnTo>
                    <a:pt x="3869690" y="2318639"/>
                  </a:lnTo>
                  <a:cubicBezTo>
                    <a:pt x="3869690" y="2327402"/>
                    <a:pt x="3862578" y="2334514"/>
                    <a:pt x="3853815" y="2334514"/>
                  </a:cubicBezTo>
                  <a:lnTo>
                    <a:pt x="15875" y="2334514"/>
                  </a:lnTo>
                  <a:cubicBezTo>
                    <a:pt x="7112" y="2334514"/>
                    <a:pt x="0" y="2327402"/>
                    <a:pt x="0" y="2318639"/>
                  </a:cubicBezTo>
                  <a:lnTo>
                    <a:pt x="0" y="15875"/>
                  </a:lnTo>
                  <a:cubicBezTo>
                    <a:pt x="0" y="7112"/>
                    <a:pt x="7112" y="0"/>
                    <a:pt x="15875" y="0"/>
                  </a:cubicBezTo>
                  <a:moveTo>
                    <a:pt x="15875" y="31750"/>
                  </a:moveTo>
                  <a:lnTo>
                    <a:pt x="15875" y="15875"/>
                  </a:lnTo>
                  <a:lnTo>
                    <a:pt x="31750" y="15875"/>
                  </a:lnTo>
                  <a:lnTo>
                    <a:pt x="31750" y="2318639"/>
                  </a:lnTo>
                  <a:lnTo>
                    <a:pt x="15875" y="2318639"/>
                  </a:lnTo>
                  <a:lnTo>
                    <a:pt x="15875" y="2302764"/>
                  </a:lnTo>
                  <a:lnTo>
                    <a:pt x="3853815" y="2302764"/>
                  </a:lnTo>
                  <a:lnTo>
                    <a:pt x="3853815" y="2318639"/>
                  </a:lnTo>
                  <a:lnTo>
                    <a:pt x="3837940" y="2318639"/>
                  </a:lnTo>
                  <a:lnTo>
                    <a:pt x="3837940" y="15875"/>
                  </a:lnTo>
                  <a:lnTo>
                    <a:pt x="3853815" y="15875"/>
                  </a:lnTo>
                  <a:lnTo>
                    <a:pt x="3853815" y="31750"/>
                  </a:lnTo>
                  <a:lnTo>
                    <a:pt x="15875" y="31750"/>
                  </a:lnTo>
                  <a:close/>
                </a:path>
              </a:pathLst>
            </a:custGeom>
            <a:solidFill>
              <a:srgbClr val="FEFEFE"/>
            </a:solidFill>
          </p:spPr>
        </p:sp>
      </p:grpSp>
      <p:grpSp>
        <p:nvGrpSpPr>
          <p:cNvPr id="8" name="Group 8"/>
          <p:cNvGrpSpPr/>
          <p:nvPr/>
        </p:nvGrpSpPr>
        <p:grpSpPr>
          <a:xfrm>
            <a:off x="10172596" y="5317262"/>
            <a:ext cx="2782323" cy="1678525"/>
            <a:chOff x="0" y="0"/>
            <a:chExt cx="3869644" cy="2334486"/>
          </a:xfrm>
        </p:grpSpPr>
        <p:sp>
          <p:nvSpPr>
            <p:cNvPr id="9" name="Freeform 9"/>
            <p:cNvSpPr/>
            <p:nvPr/>
          </p:nvSpPr>
          <p:spPr>
            <a:xfrm>
              <a:off x="15875" y="15875"/>
              <a:ext cx="3837940" cy="2302764"/>
            </a:xfrm>
            <a:custGeom>
              <a:avLst/>
              <a:gdLst/>
              <a:ahLst/>
              <a:cxnLst/>
              <a:rect l="l" t="t" r="r" b="b"/>
              <a:pathLst>
                <a:path w="3837940" h="2302764">
                  <a:moveTo>
                    <a:pt x="0" y="0"/>
                  </a:moveTo>
                  <a:lnTo>
                    <a:pt x="3837940" y="0"/>
                  </a:lnTo>
                  <a:lnTo>
                    <a:pt x="3837940" y="2302764"/>
                  </a:lnTo>
                  <a:lnTo>
                    <a:pt x="0" y="2302764"/>
                  </a:lnTo>
                  <a:close/>
                </a:path>
              </a:pathLst>
            </a:custGeom>
            <a:solidFill>
              <a:srgbClr val="45A7D3"/>
            </a:solidFill>
          </p:spPr>
        </p:sp>
        <p:sp>
          <p:nvSpPr>
            <p:cNvPr id="10" name="Freeform 10"/>
            <p:cNvSpPr/>
            <p:nvPr/>
          </p:nvSpPr>
          <p:spPr>
            <a:xfrm>
              <a:off x="0" y="0"/>
              <a:ext cx="3869690" cy="2334514"/>
            </a:xfrm>
            <a:custGeom>
              <a:avLst/>
              <a:gdLst/>
              <a:ahLst/>
              <a:cxnLst/>
              <a:rect l="l" t="t" r="r" b="b"/>
              <a:pathLst>
                <a:path w="3869690" h="2334514">
                  <a:moveTo>
                    <a:pt x="15875" y="0"/>
                  </a:moveTo>
                  <a:lnTo>
                    <a:pt x="3853815" y="0"/>
                  </a:lnTo>
                  <a:cubicBezTo>
                    <a:pt x="3862578" y="0"/>
                    <a:pt x="3869690" y="7112"/>
                    <a:pt x="3869690" y="15875"/>
                  </a:cubicBezTo>
                  <a:lnTo>
                    <a:pt x="3869690" y="2318639"/>
                  </a:lnTo>
                  <a:cubicBezTo>
                    <a:pt x="3869690" y="2327402"/>
                    <a:pt x="3862578" y="2334514"/>
                    <a:pt x="3853815" y="2334514"/>
                  </a:cubicBezTo>
                  <a:lnTo>
                    <a:pt x="15875" y="2334514"/>
                  </a:lnTo>
                  <a:cubicBezTo>
                    <a:pt x="7112" y="2334514"/>
                    <a:pt x="0" y="2327402"/>
                    <a:pt x="0" y="2318639"/>
                  </a:cubicBezTo>
                  <a:lnTo>
                    <a:pt x="0" y="15875"/>
                  </a:lnTo>
                  <a:cubicBezTo>
                    <a:pt x="0" y="7112"/>
                    <a:pt x="7112" y="0"/>
                    <a:pt x="15875" y="0"/>
                  </a:cubicBezTo>
                  <a:moveTo>
                    <a:pt x="15875" y="31750"/>
                  </a:moveTo>
                  <a:lnTo>
                    <a:pt x="15875" y="15875"/>
                  </a:lnTo>
                  <a:lnTo>
                    <a:pt x="31750" y="15875"/>
                  </a:lnTo>
                  <a:lnTo>
                    <a:pt x="31750" y="2318639"/>
                  </a:lnTo>
                  <a:lnTo>
                    <a:pt x="15875" y="2318639"/>
                  </a:lnTo>
                  <a:lnTo>
                    <a:pt x="15875" y="2302764"/>
                  </a:lnTo>
                  <a:lnTo>
                    <a:pt x="3853815" y="2302764"/>
                  </a:lnTo>
                  <a:lnTo>
                    <a:pt x="3853815" y="2318639"/>
                  </a:lnTo>
                  <a:lnTo>
                    <a:pt x="3837940" y="2318639"/>
                  </a:lnTo>
                  <a:lnTo>
                    <a:pt x="3837940" y="15875"/>
                  </a:lnTo>
                  <a:lnTo>
                    <a:pt x="3853815" y="15875"/>
                  </a:lnTo>
                  <a:lnTo>
                    <a:pt x="3853815" y="31750"/>
                  </a:lnTo>
                  <a:lnTo>
                    <a:pt x="15875" y="31750"/>
                  </a:lnTo>
                  <a:close/>
                </a:path>
              </a:pathLst>
            </a:custGeom>
            <a:solidFill>
              <a:srgbClr val="FEFEFE"/>
            </a:solidFill>
          </p:spPr>
        </p:sp>
      </p:grpSp>
      <p:grpSp>
        <p:nvGrpSpPr>
          <p:cNvPr id="11" name="Group 11"/>
          <p:cNvGrpSpPr/>
          <p:nvPr/>
        </p:nvGrpSpPr>
        <p:grpSpPr>
          <a:xfrm>
            <a:off x="13208040" y="5317262"/>
            <a:ext cx="2782323" cy="1678525"/>
            <a:chOff x="0" y="0"/>
            <a:chExt cx="3869644" cy="2334486"/>
          </a:xfrm>
        </p:grpSpPr>
        <p:sp>
          <p:nvSpPr>
            <p:cNvPr id="12" name="Freeform 12"/>
            <p:cNvSpPr/>
            <p:nvPr/>
          </p:nvSpPr>
          <p:spPr>
            <a:xfrm>
              <a:off x="15875" y="15875"/>
              <a:ext cx="3837940" cy="2302764"/>
            </a:xfrm>
            <a:custGeom>
              <a:avLst/>
              <a:gdLst/>
              <a:ahLst/>
              <a:cxnLst/>
              <a:rect l="l" t="t" r="r" b="b"/>
              <a:pathLst>
                <a:path w="3837940" h="2302764">
                  <a:moveTo>
                    <a:pt x="0" y="0"/>
                  </a:moveTo>
                  <a:lnTo>
                    <a:pt x="3837940" y="0"/>
                  </a:lnTo>
                  <a:lnTo>
                    <a:pt x="3837940" y="2302764"/>
                  </a:lnTo>
                  <a:lnTo>
                    <a:pt x="0" y="2302764"/>
                  </a:lnTo>
                  <a:close/>
                </a:path>
              </a:pathLst>
            </a:custGeom>
            <a:solidFill>
              <a:srgbClr val="42A9D9"/>
            </a:solidFill>
          </p:spPr>
        </p:sp>
        <p:sp>
          <p:nvSpPr>
            <p:cNvPr id="13" name="Freeform 13"/>
            <p:cNvSpPr/>
            <p:nvPr/>
          </p:nvSpPr>
          <p:spPr>
            <a:xfrm>
              <a:off x="0" y="0"/>
              <a:ext cx="3869690" cy="2334514"/>
            </a:xfrm>
            <a:custGeom>
              <a:avLst/>
              <a:gdLst/>
              <a:ahLst/>
              <a:cxnLst/>
              <a:rect l="l" t="t" r="r" b="b"/>
              <a:pathLst>
                <a:path w="3869690" h="2334514">
                  <a:moveTo>
                    <a:pt x="15875" y="0"/>
                  </a:moveTo>
                  <a:lnTo>
                    <a:pt x="3853815" y="0"/>
                  </a:lnTo>
                  <a:cubicBezTo>
                    <a:pt x="3862578" y="0"/>
                    <a:pt x="3869690" y="7112"/>
                    <a:pt x="3869690" y="15875"/>
                  </a:cubicBezTo>
                  <a:lnTo>
                    <a:pt x="3869690" y="2318639"/>
                  </a:lnTo>
                  <a:cubicBezTo>
                    <a:pt x="3869690" y="2327402"/>
                    <a:pt x="3862578" y="2334514"/>
                    <a:pt x="3853815" y="2334514"/>
                  </a:cubicBezTo>
                  <a:lnTo>
                    <a:pt x="15875" y="2334514"/>
                  </a:lnTo>
                  <a:cubicBezTo>
                    <a:pt x="7112" y="2334514"/>
                    <a:pt x="0" y="2327402"/>
                    <a:pt x="0" y="2318639"/>
                  </a:cubicBezTo>
                  <a:lnTo>
                    <a:pt x="0" y="15875"/>
                  </a:lnTo>
                  <a:cubicBezTo>
                    <a:pt x="0" y="7112"/>
                    <a:pt x="7112" y="0"/>
                    <a:pt x="15875" y="0"/>
                  </a:cubicBezTo>
                  <a:moveTo>
                    <a:pt x="15875" y="31750"/>
                  </a:moveTo>
                  <a:lnTo>
                    <a:pt x="15875" y="15875"/>
                  </a:lnTo>
                  <a:lnTo>
                    <a:pt x="31750" y="15875"/>
                  </a:lnTo>
                  <a:lnTo>
                    <a:pt x="31750" y="2318639"/>
                  </a:lnTo>
                  <a:lnTo>
                    <a:pt x="15875" y="2318639"/>
                  </a:lnTo>
                  <a:lnTo>
                    <a:pt x="15875" y="2302764"/>
                  </a:lnTo>
                  <a:lnTo>
                    <a:pt x="3853815" y="2302764"/>
                  </a:lnTo>
                  <a:lnTo>
                    <a:pt x="3853815" y="2318639"/>
                  </a:lnTo>
                  <a:lnTo>
                    <a:pt x="3837940" y="2318639"/>
                  </a:lnTo>
                  <a:lnTo>
                    <a:pt x="3837940" y="15875"/>
                  </a:lnTo>
                  <a:lnTo>
                    <a:pt x="3853815" y="15875"/>
                  </a:lnTo>
                  <a:lnTo>
                    <a:pt x="3853815" y="31750"/>
                  </a:lnTo>
                  <a:lnTo>
                    <a:pt x="15875" y="31750"/>
                  </a:lnTo>
                  <a:close/>
                </a:path>
              </a:pathLst>
            </a:custGeom>
            <a:solidFill>
              <a:srgbClr val="FEFEFE"/>
            </a:solidFill>
          </p:spPr>
        </p:sp>
      </p:grpSp>
      <p:grpSp>
        <p:nvGrpSpPr>
          <p:cNvPr id="14" name="Group 14"/>
          <p:cNvGrpSpPr/>
          <p:nvPr/>
        </p:nvGrpSpPr>
        <p:grpSpPr>
          <a:xfrm>
            <a:off x="10172596" y="7248908"/>
            <a:ext cx="2782323" cy="1678525"/>
            <a:chOff x="0" y="0"/>
            <a:chExt cx="3869644" cy="2334486"/>
          </a:xfrm>
        </p:grpSpPr>
        <p:sp>
          <p:nvSpPr>
            <p:cNvPr id="15" name="Freeform 15"/>
            <p:cNvSpPr/>
            <p:nvPr/>
          </p:nvSpPr>
          <p:spPr>
            <a:xfrm>
              <a:off x="15875" y="15875"/>
              <a:ext cx="3837940" cy="2302764"/>
            </a:xfrm>
            <a:custGeom>
              <a:avLst/>
              <a:gdLst/>
              <a:ahLst/>
              <a:cxnLst/>
              <a:rect l="l" t="t" r="r" b="b"/>
              <a:pathLst>
                <a:path w="3837940" h="2302764">
                  <a:moveTo>
                    <a:pt x="0" y="0"/>
                  </a:moveTo>
                  <a:lnTo>
                    <a:pt x="3837940" y="0"/>
                  </a:lnTo>
                  <a:lnTo>
                    <a:pt x="3837940" y="2302764"/>
                  </a:lnTo>
                  <a:lnTo>
                    <a:pt x="0" y="2302764"/>
                  </a:lnTo>
                  <a:close/>
                </a:path>
              </a:pathLst>
            </a:custGeom>
            <a:solidFill>
              <a:srgbClr val="42A9D9"/>
            </a:solidFill>
          </p:spPr>
        </p:sp>
        <p:sp>
          <p:nvSpPr>
            <p:cNvPr id="16" name="Freeform 16"/>
            <p:cNvSpPr/>
            <p:nvPr/>
          </p:nvSpPr>
          <p:spPr>
            <a:xfrm>
              <a:off x="0" y="0"/>
              <a:ext cx="3869690" cy="2334514"/>
            </a:xfrm>
            <a:custGeom>
              <a:avLst/>
              <a:gdLst/>
              <a:ahLst/>
              <a:cxnLst/>
              <a:rect l="l" t="t" r="r" b="b"/>
              <a:pathLst>
                <a:path w="3869690" h="2334514">
                  <a:moveTo>
                    <a:pt x="15875" y="0"/>
                  </a:moveTo>
                  <a:lnTo>
                    <a:pt x="3853815" y="0"/>
                  </a:lnTo>
                  <a:cubicBezTo>
                    <a:pt x="3862578" y="0"/>
                    <a:pt x="3869690" y="7112"/>
                    <a:pt x="3869690" y="15875"/>
                  </a:cubicBezTo>
                  <a:lnTo>
                    <a:pt x="3869690" y="2318639"/>
                  </a:lnTo>
                  <a:cubicBezTo>
                    <a:pt x="3869690" y="2327402"/>
                    <a:pt x="3862578" y="2334514"/>
                    <a:pt x="3853815" y="2334514"/>
                  </a:cubicBezTo>
                  <a:lnTo>
                    <a:pt x="15875" y="2334514"/>
                  </a:lnTo>
                  <a:cubicBezTo>
                    <a:pt x="7112" y="2334514"/>
                    <a:pt x="0" y="2327402"/>
                    <a:pt x="0" y="2318639"/>
                  </a:cubicBezTo>
                  <a:lnTo>
                    <a:pt x="0" y="15875"/>
                  </a:lnTo>
                  <a:cubicBezTo>
                    <a:pt x="0" y="7112"/>
                    <a:pt x="7112" y="0"/>
                    <a:pt x="15875" y="0"/>
                  </a:cubicBezTo>
                  <a:moveTo>
                    <a:pt x="15875" y="31750"/>
                  </a:moveTo>
                  <a:lnTo>
                    <a:pt x="15875" y="15875"/>
                  </a:lnTo>
                  <a:lnTo>
                    <a:pt x="31750" y="15875"/>
                  </a:lnTo>
                  <a:lnTo>
                    <a:pt x="31750" y="2318639"/>
                  </a:lnTo>
                  <a:lnTo>
                    <a:pt x="15875" y="2318639"/>
                  </a:lnTo>
                  <a:lnTo>
                    <a:pt x="15875" y="2302764"/>
                  </a:lnTo>
                  <a:lnTo>
                    <a:pt x="3853815" y="2302764"/>
                  </a:lnTo>
                  <a:lnTo>
                    <a:pt x="3853815" y="2318639"/>
                  </a:lnTo>
                  <a:lnTo>
                    <a:pt x="3837940" y="2318639"/>
                  </a:lnTo>
                  <a:lnTo>
                    <a:pt x="3837940" y="15875"/>
                  </a:lnTo>
                  <a:lnTo>
                    <a:pt x="3853815" y="15875"/>
                  </a:lnTo>
                  <a:lnTo>
                    <a:pt x="3853815" y="31750"/>
                  </a:lnTo>
                  <a:lnTo>
                    <a:pt x="15875" y="31750"/>
                  </a:lnTo>
                  <a:close/>
                </a:path>
              </a:pathLst>
            </a:custGeom>
            <a:solidFill>
              <a:srgbClr val="FEFEFE"/>
            </a:solidFill>
          </p:spPr>
        </p:sp>
      </p:grpSp>
      <p:grpSp>
        <p:nvGrpSpPr>
          <p:cNvPr id="17" name="Group 17"/>
          <p:cNvGrpSpPr/>
          <p:nvPr/>
        </p:nvGrpSpPr>
        <p:grpSpPr>
          <a:xfrm>
            <a:off x="13208040" y="7248908"/>
            <a:ext cx="2782323" cy="1678525"/>
            <a:chOff x="0" y="0"/>
            <a:chExt cx="3869644" cy="2334486"/>
          </a:xfrm>
        </p:grpSpPr>
        <p:sp>
          <p:nvSpPr>
            <p:cNvPr id="18" name="Freeform 18"/>
            <p:cNvSpPr/>
            <p:nvPr/>
          </p:nvSpPr>
          <p:spPr>
            <a:xfrm>
              <a:off x="15875" y="15875"/>
              <a:ext cx="3837940" cy="2302764"/>
            </a:xfrm>
            <a:custGeom>
              <a:avLst/>
              <a:gdLst/>
              <a:ahLst/>
              <a:cxnLst/>
              <a:rect l="l" t="t" r="r" b="b"/>
              <a:pathLst>
                <a:path w="3837940" h="2302764">
                  <a:moveTo>
                    <a:pt x="0" y="0"/>
                  </a:moveTo>
                  <a:lnTo>
                    <a:pt x="3837940" y="0"/>
                  </a:lnTo>
                  <a:lnTo>
                    <a:pt x="3837940" y="2302764"/>
                  </a:lnTo>
                  <a:lnTo>
                    <a:pt x="0" y="2302764"/>
                  </a:lnTo>
                  <a:close/>
                </a:path>
              </a:pathLst>
            </a:custGeom>
            <a:solidFill>
              <a:srgbClr val="42A9D9"/>
            </a:solidFill>
          </p:spPr>
        </p:sp>
        <p:sp>
          <p:nvSpPr>
            <p:cNvPr id="19" name="Freeform 19"/>
            <p:cNvSpPr/>
            <p:nvPr/>
          </p:nvSpPr>
          <p:spPr>
            <a:xfrm>
              <a:off x="0" y="0"/>
              <a:ext cx="3869690" cy="2334514"/>
            </a:xfrm>
            <a:custGeom>
              <a:avLst/>
              <a:gdLst/>
              <a:ahLst/>
              <a:cxnLst/>
              <a:rect l="l" t="t" r="r" b="b"/>
              <a:pathLst>
                <a:path w="3869690" h="2334514">
                  <a:moveTo>
                    <a:pt x="15875" y="0"/>
                  </a:moveTo>
                  <a:lnTo>
                    <a:pt x="3853815" y="0"/>
                  </a:lnTo>
                  <a:cubicBezTo>
                    <a:pt x="3862578" y="0"/>
                    <a:pt x="3869690" y="7112"/>
                    <a:pt x="3869690" y="15875"/>
                  </a:cubicBezTo>
                  <a:lnTo>
                    <a:pt x="3869690" y="2318639"/>
                  </a:lnTo>
                  <a:cubicBezTo>
                    <a:pt x="3869690" y="2327402"/>
                    <a:pt x="3862578" y="2334514"/>
                    <a:pt x="3853815" y="2334514"/>
                  </a:cubicBezTo>
                  <a:lnTo>
                    <a:pt x="15875" y="2334514"/>
                  </a:lnTo>
                  <a:cubicBezTo>
                    <a:pt x="7112" y="2334514"/>
                    <a:pt x="0" y="2327402"/>
                    <a:pt x="0" y="2318639"/>
                  </a:cubicBezTo>
                  <a:lnTo>
                    <a:pt x="0" y="15875"/>
                  </a:lnTo>
                  <a:cubicBezTo>
                    <a:pt x="0" y="7112"/>
                    <a:pt x="7112" y="0"/>
                    <a:pt x="15875" y="0"/>
                  </a:cubicBezTo>
                  <a:moveTo>
                    <a:pt x="15875" y="31750"/>
                  </a:moveTo>
                  <a:lnTo>
                    <a:pt x="15875" y="15875"/>
                  </a:lnTo>
                  <a:lnTo>
                    <a:pt x="31750" y="15875"/>
                  </a:lnTo>
                  <a:lnTo>
                    <a:pt x="31750" y="2318639"/>
                  </a:lnTo>
                  <a:lnTo>
                    <a:pt x="15875" y="2318639"/>
                  </a:lnTo>
                  <a:lnTo>
                    <a:pt x="15875" y="2302764"/>
                  </a:lnTo>
                  <a:lnTo>
                    <a:pt x="3853815" y="2302764"/>
                  </a:lnTo>
                  <a:lnTo>
                    <a:pt x="3853815" y="2318639"/>
                  </a:lnTo>
                  <a:lnTo>
                    <a:pt x="3837940" y="2318639"/>
                  </a:lnTo>
                  <a:lnTo>
                    <a:pt x="3837940" y="15875"/>
                  </a:lnTo>
                  <a:lnTo>
                    <a:pt x="3853815" y="15875"/>
                  </a:lnTo>
                  <a:lnTo>
                    <a:pt x="3853815" y="31750"/>
                  </a:lnTo>
                  <a:lnTo>
                    <a:pt x="15875" y="31750"/>
                  </a:lnTo>
                  <a:close/>
                </a:path>
              </a:pathLst>
            </a:custGeom>
            <a:solidFill>
              <a:srgbClr val="FEFEFE"/>
            </a:solidFill>
          </p:spPr>
        </p:sp>
      </p:grpSp>
      <p:sp>
        <p:nvSpPr>
          <p:cNvPr id="20" name="Freeform 20"/>
          <p:cNvSpPr/>
          <p:nvPr/>
        </p:nvSpPr>
        <p:spPr>
          <a:xfrm>
            <a:off x="8932587" y="3798622"/>
            <a:ext cx="955550" cy="955550"/>
          </a:xfrm>
          <a:custGeom>
            <a:avLst/>
            <a:gdLst/>
            <a:ahLst/>
            <a:cxnLst/>
            <a:rect l="l" t="t" r="r" b="b"/>
            <a:pathLst>
              <a:path w="955550" h="955550">
                <a:moveTo>
                  <a:pt x="0" y="0"/>
                </a:moveTo>
                <a:lnTo>
                  <a:pt x="955550" y="0"/>
                </a:lnTo>
                <a:lnTo>
                  <a:pt x="955550" y="955550"/>
                </a:lnTo>
                <a:lnTo>
                  <a:pt x="0" y="955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a:off x="16309963" y="3608447"/>
            <a:ext cx="953837" cy="1270244"/>
          </a:xfrm>
          <a:custGeom>
            <a:avLst/>
            <a:gdLst/>
            <a:ahLst/>
            <a:cxnLst/>
            <a:rect l="l" t="t" r="r" b="b"/>
            <a:pathLst>
              <a:path w="953837" h="1270244">
                <a:moveTo>
                  <a:pt x="0" y="0"/>
                </a:moveTo>
                <a:lnTo>
                  <a:pt x="953838" y="0"/>
                </a:lnTo>
                <a:lnTo>
                  <a:pt x="953838" y="1270244"/>
                </a:lnTo>
                <a:lnTo>
                  <a:pt x="0" y="1270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a:off x="8750643" y="5475524"/>
            <a:ext cx="1319438" cy="1362001"/>
          </a:xfrm>
          <a:custGeom>
            <a:avLst/>
            <a:gdLst/>
            <a:ahLst/>
            <a:cxnLst/>
            <a:rect l="l" t="t" r="r" b="b"/>
            <a:pathLst>
              <a:path w="1319438" h="1362001">
                <a:moveTo>
                  <a:pt x="0" y="0"/>
                </a:moveTo>
                <a:lnTo>
                  <a:pt x="1319438" y="0"/>
                </a:lnTo>
                <a:lnTo>
                  <a:pt x="1319438" y="1362000"/>
                </a:lnTo>
                <a:lnTo>
                  <a:pt x="0" y="1362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16090808" y="5454798"/>
            <a:ext cx="1403453" cy="1403453"/>
          </a:xfrm>
          <a:custGeom>
            <a:avLst/>
            <a:gdLst/>
            <a:ahLst/>
            <a:cxnLst/>
            <a:rect l="l" t="t" r="r" b="b"/>
            <a:pathLst>
              <a:path w="1403453" h="1403453">
                <a:moveTo>
                  <a:pt x="0" y="0"/>
                </a:moveTo>
                <a:lnTo>
                  <a:pt x="1403453" y="0"/>
                </a:lnTo>
                <a:lnTo>
                  <a:pt x="1403453" y="1403453"/>
                </a:lnTo>
                <a:lnTo>
                  <a:pt x="0" y="1403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8712048" y="7389856"/>
            <a:ext cx="1396627" cy="1396627"/>
          </a:xfrm>
          <a:custGeom>
            <a:avLst/>
            <a:gdLst/>
            <a:ahLst/>
            <a:cxnLst/>
            <a:rect l="l" t="t" r="r" b="b"/>
            <a:pathLst>
              <a:path w="1396627" h="1396627">
                <a:moveTo>
                  <a:pt x="0" y="0"/>
                </a:moveTo>
                <a:lnTo>
                  <a:pt x="1396628" y="0"/>
                </a:lnTo>
                <a:lnTo>
                  <a:pt x="1396628" y="1396628"/>
                </a:lnTo>
                <a:lnTo>
                  <a:pt x="0" y="13966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a:off x="16054282" y="7635956"/>
            <a:ext cx="1322445" cy="1150527"/>
          </a:xfrm>
          <a:custGeom>
            <a:avLst/>
            <a:gdLst/>
            <a:ahLst/>
            <a:cxnLst/>
            <a:rect l="l" t="t" r="r" b="b"/>
            <a:pathLst>
              <a:path w="1322445" h="1150527">
                <a:moveTo>
                  <a:pt x="0" y="0"/>
                </a:moveTo>
                <a:lnTo>
                  <a:pt x="1322446" y="0"/>
                </a:lnTo>
                <a:lnTo>
                  <a:pt x="1322446" y="1150528"/>
                </a:lnTo>
                <a:lnTo>
                  <a:pt x="0" y="11505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TextBox 26"/>
          <p:cNvSpPr txBox="1"/>
          <p:nvPr/>
        </p:nvSpPr>
        <p:spPr>
          <a:xfrm>
            <a:off x="10258857" y="3580591"/>
            <a:ext cx="2657250" cy="1298100"/>
          </a:xfrm>
          <a:prstGeom prst="rect">
            <a:avLst/>
          </a:prstGeom>
        </p:spPr>
        <p:txBody>
          <a:bodyPr lIns="0" tIns="0" rIns="0" bIns="0" rtlCol="0" anchor="t">
            <a:spAutoFit/>
          </a:bodyPr>
          <a:lstStyle/>
          <a:p>
            <a:pPr algn="ctr">
              <a:lnSpc>
                <a:spcPts val="2070"/>
              </a:lnSpc>
            </a:pPr>
            <a:r>
              <a:rPr lang="en-US" sz="1917">
                <a:solidFill>
                  <a:srgbClr val="193C6A"/>
                </a:solidFill>
                <a:latin typeface="Arial 2"/>
              </a:rPr>
              <a:t>Regularly communicate to employees (through email, newsletters) about human rights issues</a:t>
            </a:r>
          </a:p>
        </p:txBody>
      </p:sp>
      <p:sp>
        <p:nvSpPr>
          <p:cNvPr id="27" name="TextBox 27"/>
          <p:cNvSpPr txBox="1"/>
          <p:nvPr/>
        </p:nvSpPr>
        <p:spPr>
          <a:xfrm>
            <a:off x="13270576" y="3817672"/>
            <a:ext cx="2657250" cy="833463"/>
          </a:xfrm>
          <a:prstGeom prst="rect">
            <a:avLst/>
          </a:prstGeom>
        </p:spPr>
        <p:txBody>
          <a:bodyPr lIns="0" tIns="0" rIns="0" bIns="0" rtlCol="0" anchor="t">
            <a:spAutoFit/>
          </a:bodyPr>
          <a:lstStyle/>
          <a:p>
            <a:pPr algn="ctr">
              <a:lnSpc>
                <a:spcPts val="2174"/>
              </a:lnSpc>
            </a:pPr>
            <a:r>
              <a:rPr lang="en-US" sz="2013">
                <a:solidFill>
                  <a:srgbClr val="193C6A"/>
                </a:solidFill>
                <a:latin typeface="Arial 2"/>
              </a:rPr>
              <a:t>Incorporating human rights issues into annual reports</a:t>
            </a:r>
          </a:p>
        </p:txBody>
      </p:sp>
      <p:sp>
        <p:nvSpPr>
          <p:cNvPr id="28" name="TextBox 28"/>
          <p:cNvSpPr txBox="1"/>
          <p:nvPr/>
        </p:nvSpPr>
        <p:spPr>
          <a:xfrm>
            <a:off x="10235132" y="5886290"/>
            <a:ext cx="2657250" cy="833463"/>
          </a:xfrm>
          <a:prstGeom prst="rect">
            <a:avLst/>
          </a:prstGeom>
        </p:spPr>
        <p:txBody>
          <a:bodyPr lIns="0" tIns="0" rIns="0" bIns="0" rtlCol="0" anchor="t">
            <a:spAutoFit/>
          </a:bodyPr>
          <a:lstStyle/>
          <a:p>
            <a:pPr algn="ctr">
              <a:lnSpc>
                <a:spcPts val="2174"/>
              </a:lnSpc>
            </a:pPr>
            <a:r>
              <a:rPr lang="en-US" sz="2013">
                <a:solidFill>
                  <a:srgbClr val="193C6A"/>
                </a:solidFill>
                <a:latin typeface="Arial 2"/>
              </a:rPr>
              <a:t>Direct or online dialogue</a:t>
            </a:r>
          </a:p>
          <a:p>
            <a:pPr algn="ctr">
              <a:lnSpc>
                <a:spcPts val="2174"/>
              </a:lnSpc>
            </a:pPr>
            <a:endParaRPr lang="en-US" sz="2013">
              <a:solidFill>
                <a:srgbClr val="193C6A"/>
              </a:solidFill>
              <a:latin typeface="Arial 2"/>
            </a:endParaRPr>
          </a:p>
        </p:txBody>
      </p:sp>
      <p:sp>
        <p:nvSpPr>
          <p:cNvPr id="29" name="TextBox 29"/>
          <p:cNvSpPr txBox="1"/>
          <p:nvPr/>
        </p:nvSpPr>
        <p:spPr>
          <a:xfrm>
            <a:off x="13362960" y="5612346"/>
            <a:ext cx="2472481" cy="833463"/>
          </a:xfrm>
          <a:prstGeom prst="rect">
            <a:avLst/>
          </a:prstGeom>
        </p:spPr>
        <p:txBody>
          <a:bodyPr lIns="0" tIns="0" rIns="0" bIns="0" rtlCol="0" anchor="t">
            <a:spAutoFit/>
          </a:bodyPr>
          <a:lstStyle/>
          <a:p>
            <a:pPr algn="ctr">
              <a:lnSpc>
                <a:spcPts val="2174"/>
              </a:lnSpc>
            </a:pPr>
            <a:r>
              <a:rPr lang="en-US" sz="2013">
                <a:solidFill>
                  <a:srgbClr val="193C6A"/>
                </a:solidFill>
                <a:latin typeface="Arial 2"/>
              </a:rPr>
              <a:t>Consultations with affected or potentially affected stakeholders</a:t>
            </a:r>
          </a:p>
        </p:txBody>
      </p:sp>
      <p:sp>
        <p:nvSpPr>
          <p:cNvPr id="30" name="TextBox 30"/>
          <p:cNvSpPr txBox="1"/>
          <p:nvPr/>
        </p:nvSpPr>
        <p:spPr>
          <a:xfrm>
            <a:off x="10258857" y="7680964"/>
            <a:ext cx="2657250" cy="833463"/>
          </a:xfrm>
          <a:prstGeom prst="rect">
            <a:avLst/>
          </a:prstGeom>
        </p:spPr>
        <p:txBody>
          <a:bodyPr lIns="0" tIns="0" rIns="0" bIns="0" rtlCol="0" anchor="t">
            <a:spAutoFit/>
          </a:bodyPr>
          <a:lstStyle/>
          <a:p>
            <a:pPr algn="ctr">
              <a:lnSpc>
                <a:spcPts val="2174"/>
              </a:lnSpc>
            </a:pPr>
            <a:r>
              <a:rPr lang="en-US" sz="2013">
                <a:solidFill>
                  <a:srgbClr val="193C6A"/>
                </a:solidFill>
                <a:latin typeface="Arial 2"/>
              </a:rPr>
              <a:t>Formal report on human rights issues</a:t>
            </a:r>
          </a:p>
          <a:p>
            <a:pPr algn="ctr">
              <a:lnSpc>
                <a:spcPts val="2174"/>
              </a:lnSpc>
            </a:pPr>
            <a:endParaRPr lang="en-US" sz="2013">
              <a:solidFill>
                <a:srgbClr val="193C6A"/>
              </a:solidFill>
              <a:latin typeface="Arial 2"/>
            </a:endParaRPr>
          </a:p>
        </p:txBody>
      </p:sp>
      <p:sp>
        <p:nvSpPr>
          <p:cNvPr id="31" name="TextBox 31"/>
          <p:cNvSpPr txBox="1"/>
          <p:nvPr/>
        </p:nvSpPr>
        <p:spPr>
          <a:xfrm>
            <a:off x="13270576" y="7655006"/>
            <a:ext cx="2657250" cy="1107407"/>
          </a:xfrm>
          <a:prstGeom prst="rect">
            <a:avLst/>
          </a:prstGeom>
        </p:spPr>
        <p:txBody>
          <a:bodyPr lIns="0" tIns="0" rIns="0" bIns="0" rtlCol="0" anchor="t">
            <a:spAutoFit/>
          </a:bodyPr>
          <a:lstStyle/>
          <a:p>
            <a:pPr algn="ctr">
              <a:lnSpc>
                <a:spcPts val="2174"/>
              </a:lnSpc>
            </a:pPr>
            <a:r>
              <a:rPr lang="en-US" sz="2013">
                <a:solidFill>
                  <a:srgbClr val="193C6A"/>
                </a:solidFill>
                <a:latin typeface="Arial 2"/>
              </a:rPr>
              <a:t>Sharing information with trade unions and third parties</a:t>
            </a:r>
          </a:p>
          <a:p>
            <a:pPr algn="ctr">
              <a:lnSpc>
                <a:spcPts val="2174"/>
              </a:lnSpc>
            </a:pPr>
            <a:endParaRPr lang="en-US" sz="2013">
              <a:solidFill>
                <a:srgbClr val="193C6A"/>
              </a:solidFill>
              <a:latin typeface="Arial 2"/>
            </a:endParaRPr>
          </a:p>
        </p:txBody>
      </p:sp>
      <p:grpSp>
        <p:nvGrpSpPr>
          <p:cNvPr id="32" name="Group 32"/>
          <p:cNvGrpSpPr/>
          <p:nvPr/>
        </p:nvGrpSpPr>
        <p:grpSpPr>
          <a:xfrm>
            <a:off x="1028700" y="1167332"/>
            <a:ext cx="14733226" cy="958342"/>
            <a:chOff x="0" y="0"/>
            <a:chExt cx="19644301" cy="1277790"/>
          </a:xfrm>
        </p:grpSpPr>
        <p:sp>
          <p:nvSpPr>
            <p:cNvPr id="33" name="TextBox 33"/>
            <p:cNvSpPr txBox="1"/>
            <p:nvPr/>
          </p:nvSpPr>
          <p:spPr>
            <a:xfrm>
              <a:off x="1371600" y="114300"/>
              <a:ext cx="18272701" cy="1163490"/>
            </a:xfrm>
            <a:prstGeom prst="rect">
              <a:avLst/>
            </a:prstGeom>
          </p:spPr>
          <p:txBody>
            <a:bodyPr lIns="0" tIns="0" rIns="0" bIns="0" rtlCol="0" anchor="t">
              <a:spAutoFit/>
            </a:bodyPr>
            <a:lstStyle/>
            <a:p>
              <a:pPr algn="l">
                <a:lnSpc>
                  <a:spcPts val="6036"/>
                </a:lnSpc>
              </a:pPr>
              <a:r>
                <a:rPr lang="en-US" sz="6288">
                  <a:solidFill>
                    <a:srgbClr val="002E5A"/>
                  </a:solidFill>
                  <a:latin typeface="Arial 2"/>
                </a:rPr>
                <a:t>FORMS OF COMMUNICATION</a:t>
              </a:r>
            </a:p>
          </p:txBody>
        </p:sp>
        <p:sp>
          <p:nvSpPr>
            <p:cNvPr id="34" name="Freeform 34"/>
            <p:cNvSpPr/>
            <p:nvPr/>
          </p:nvSpPr>
          <p:spPr>
            <a:xfrm>
              <a:off x="0" y="55261"/>
              <a:ext cx="1060755" cy="1167269"/>
            </a:xfrm>
            <a:custGeom>
              <a:avLst/>
              <a:gdLst/>
              <a:ahLst/>
              <a:cxnLst/>
              <a:rect l="l" t="t" r="r" b="b"/>
              <a:pathLst>
                <a:path w="1060755" h="1167269">
                  <a:moveTo>
                    <a:pt x="0" y="0"/>
                  </a:moveTo>
                  <a:lnTo>
                    <a:pt x="1060755" y="0"/>
                  </a:lnTo>
                  <a:lnTo>
                    <a:pt x="1060755" y="1167268"/>
                  </a:lnTo>
                  <a:lnTo>
                    <a:pt x="0" y="11672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35" name="Group 35"/>
          <p:cNvGrpSpPr/>
          <p:nvPr/>
        </p:nvGrpSpPr>
        <p:grpSpPr>
          <a:xfrm>
            <a:off x="793739" y="2453190"/>
            <a:ext cx="7794484" cy="3130581"/>
            <a:chOff x="0" y="0"/>
            <a:chExt cx="10392646" cy="4174108"/>
          </a:xfrm>
        </p:grpSpPr>
        <p:sp>
          <p:nvSpPr>
            <p:cNvPr id="36" name="Freeform 36"/>
            <p:cNvSpPr/>
            <p:nvPr/>
          </p:nvSpPr>
          <p:spPr>
            <a:xfrm>
              <a:off x="7887" y="18398"/>
              <a:ext cx="10376846" cy="4137285"/>
            </a:xfrm>
            <a:custGeom>
              <a:avLst/>
              <a:gdLst/>
              <a:ahLst/>
              <a:cxnLst/>
              <a:rect l="l" t="t" r="r" b="b"/>
              <a:pathLst>
                <a:path w="10376846" h="4137285">
                  <a:moveTo>
                    <a:pt x="0" y="0"/>
                  </a:moveTo>
                  <a:lnTo>
                    <a:pt x="10376846" y="0"/>
                  </a:lnTo>
                  <a:lnTo>
                    <a:pt x="10376846" y="4137284"/>
                  </a:lnTo>
                  <a:lnTo>
                    <a:pt x="0" y="4137284"/>
                  </a:lnTo>
                  <a:close/>
                </a:path>
              </a:pathLst>
            </a:custGeom>
            <a:solidFill>
              <a:srgbClr val="375B8B"/>
            </a:solidFill>
          </p:spPr>
        </p:sp>
        <p:sp>
          <p:nvSpPr>
            <p:cNvPr id="37" name="Freeform 37"/>
            <p:cNvSpPr/>
            <p:nvPr/>
          </p:nvSpPr>
          <p:spPr>
            <a:xfrm>
              <a:off x="0" y="0"/>
              <a:ext cx="10392619" cy="4174080"/>
            </a:xfrm>
            <a:custGeom>
              <a:avLst/>
              <a:gdLst/>
              <a:ahLst/>
              <a:cxnLst/>
              <a:rect l="l" t="t" r="r" b="b"/>
              <a:pathLst>
                <a:path w="10392619" h="4174080">
                  <a:moveTo>
                    <a:pt x="7887" y="0"/>
                  </a:moveTo>
                  <a:lnTo>
                    <a:pt x="10384733" y="0"/>
                  </a:lnTo>
                  <a:cubicBezTo>
                    <a:pt x="10389087" y="0"/>
                    <a:pt x="10392619" y="8242"/>
                    <a:pt x="10392619" y="18398"/>
                  </a:cubicBezTo>
                  <a:lnTo>
                    <a:pt x="10392619" y="4155682"/>
                  </a:lnTo>
                  <a:cubicBezTo>
                    <a:pt x="10392619" y="4165838"/>
                    <a:pt x="10389087" y="4174080"/>
                    <a:pt x="10384733" y="4174080"/>
                  </a:cubicBezTo>
                  <a:lnTo>
                    <a:pt x="7887" y="4174080"/>
                  </a:lnTo>
                  <a:cubicBezTo>
                    <a:pt x="3533" y="4174080"/>
                    <a:pt x="0" y="4165838"/>
                    <a:pt x="0" y="4155682"/>
                  </a:cubicBezTo>
                  <a:lnTo>
                    <a:pt x="0" y="18398"/>
                  </a:lnTo>
                  <a:cubicBezTo>
                    <a:pt x="0" y="8242"/>
                    <a:pt x="3533" y="0"/>
                    <a:pt x="7887" y="0"/>
                  </a:cubicBezTo>
                  <a:moveTo>
                    <a:pt x="7887" y="36795"/>
                  </a:moveTo>
                  <a:lnTo>
                    <a:pt x="7887" y="18398"/>
                  </a:lnTo>
                  <a:lnTo>
                    <a:pt x="15773" y="18398"/>
                  </a:lnTo>
                  <a:lnTo>
                    <a:pt x="15773" y="4155682"/>
                  </a:lnTo>
                  <a:lnTo>
                    <a:pt x="7887" y="4155682"/>
                  </a:lnTo>
                  <a:lnTo>
                    <a:pt x="7887" y="4137285"/>
                  </a:lnTo>
                  <a:lnTo>
                    <a:pt x="10384733" y="4137285"/>
                  </a:lnTo>
                  <a:lnTo>
                    <a:pt x="10384733" y="4155682"/>
                  </a:lnTo>
                  <a:lnTo>
                    <a:pt x="10376846" y="4155682"/>
                  </a:lnTo>
                  <a:lnTo>
                    <a:pt x="10376846" y="18398"/>
                  </a:lnTo>
                  <a:lnTo>
                    <a:pt x="10384733" y="18398"/>
                  </a:lnTo>
                  <a:lnTo>
                    <a:pt x="10384733" y="36795"/>
                  </a:lnTo>
                  <a:lnTo>
                    <a:pt x="7887" y="36795"/>
                  </a:lnTo>
                  <a:close/>
                </a:path>
              </a:pathLst>
            </a:custGeom>
            <a:solidFill>
              <a:srgbClr val="526986"/>
            </a:solidFill>
          </p:spPr>
        </p:sp>
        <p:sp>
          <p:nvSpPr>
            <p:cNvPr id="38" name="TextBox 38"/>
            <p:cNvSpPr txBox="1"/>
            <p:nvPr/>
          </p:nvSpPr>
          <p:spPr>
            <a:xfrm>
              <a:off x="0" y="-28575"/>
              <a:ext cx="10392646" cy="4202683"/>
            </a:xfrm>
            <a:prstGeom prst="rect">
              <a:avLst/>
            </a:prstGeom>
          </p:spPr>
          <p:txBody>
            <a:bodyPr lIns="50800" tIns="50800" rIns="50800" bIns="50800" rtlCol="0" anchor="ctr"/>
            <a:lstStyle/>
            <a:p>
              <a:pPr algn="ctr">
                <a:lnSpc>
                  <a:spcPts val="6480"/>
                </a:lnSpc>
              </a:pPr>
              <a:r>
                <a:rPr lang="en-US" sz="5400">
                  <a:solidFill>
                    <a:srgbClr val="FEFEFE"/>
                  </a:solidFill>
                  <a:latin typeface="Arial 2"/>
                </a:rPr>
                <a:t>Internal communication</a:t>
              </a:r>
            </a:p>
            <a:p>
              <a:pPr algn="ctr">
                <a:lnSpc>
                  <a:spcPts val="3240"/>
                </a:lnSpc>
              </a:pPr>
              <a:r>
                <a:rPr lang="en-US" sz="2700">
                  <a:solidFill>
                    <a:srgbClr val="FEFEFE"/>
                  </a:solidFill>
                  <a:latin typeface="Arial 2"/>
                </a:rPr>
                <a:t>-Communicating within groups to know and tackle human rights impacts in different jurisdictions</a:t>
              </a:r>
            </a:p>
            <a:p>
              <a:pPr algn="ctr">
                <a:lnSpc>
                  <a:spcPts val="3240"/>
                </a:lnSpc>
              </a:pPr>
              <a:r>
                <a:rPr lang="en-US" sz="2700">
                  <a:solidFill>
                    <a:srgbClr val="FEFEFE"/>
                  </a:solidFill>
                  <a:latin typeface="Arial 2"/>
                </a:rPr>
                <a:t>-Communicating to establish consolidated group-reports</a:t>
              </a:r>
            </a:p>
            <a:p>
              <a:pPr algn="ctr">
                <a:lnSpc>
                  <a:spcPts val="3240"/>
                </a:lnSpc>
              </a:pPr>
              <a:endParaRPr lang="en-US" sz="2700">
                <a:solidFill>
                  <a:srgbClr val="FEFEFE"/>
                </a:solidFill>
                <a:latin typeface="Arial 2"/>
              </a:endParaRPr>
            </a:p>
          </p:txBody>
        </p:sp>
      </p:grpSp>
      <p:grpSp>
        <p:nvGrpSpPr>
          <p:cNvPr id="39" name="Group 39"/>
          <p:cNvGrpSpPr/>
          <p:nvPr/>
        </p:nvGrpSpPr>
        <p:grpSpPr>
          <a:xfrm>
            <a:off x="793739" y="5816890"/>
            <a:ext cx="7794484" cy="3566418"/>
            <a:chOff x="0" y="0"/>
            <a:chExt cx="10392646" cy="4755224"/>
          </a:xfrm>
        </p:grpSpPr>
        <p:sp>
          <p:nvSpPr>
            <p:cNvPr id="40" name="Freeform 40"/>
            <p:cNvSpPr/>
            <p:nvPr/>
          </p:nvSpPr>
          <p:spPr>
            <a:xfrm>
              <a:off x="8007" y="20959"/>
              <a:ext cx="10376632" cy="4713274"/>
            </a:xfrm>
            <a:custGeom>
              <a:avLst/>
              <a:gdLst/>
              <a:ahLst/>
              <a:cxnLst/>
              <a:rect l="l" t="t" r="r" b="b"/>
              <a:pathLst>
                <a:path w="10376632" h="4713274">
                  <a:moveTo>
                    <a:pt x="0" y="0"/>
                  </a:moveTo>
                  <a:lnTo>
                    <a:pt x="10376632" y="0"/>
                  </a:lnTo>
                  <a:lnTo>
                    <a:pt x="10376632" y="4713275"/>
                  </a:lnTo>
                  <a:lnTo>
                    <a:pt x="0" y="4713275"/>
                  </a:lnTo>
                  <a:close/>
                </a:path>
              </a:pathLst>
            </a:custGeom>
            <a:solidFill>
              <a:srgbClr val="193C6B"/>
            </a:solidFill>
          </p:spPr>
        </p:sp>
        <p:sp>
          <p:nvSpPr>
            <p:cNvPr id="41" name="Freeform 41"/>
            <p:cNvSpPr/>
            <p:nvPr/>
          </p:nvSpPr>
          <p:spPr>
            <a:xfrm>
              <a:off x="0" y="0"/>
              <a:ext cx="10392646" cy="4755193"/>
            </a:xfrm>
            <a:custGeom>
              <a:avLst/>
              <a:gdLst/>
              <a:ahLst/>
              <a:cxnLst/>
              <a:rect l="l" t="t" r="r" b="b"/>
              <a:pathLst>
                <a:path w="10392646" h="4755193">
                  <a:moveTo>
                    <a:pt x="8007" y="0"/>
                  </a:moveTo>
                  <a:lnTo>
                    <a:pt x="10384639" y="0"/>
                  </a:lnTo>
                  <a:cubicBezTo>
                    <a:pt x="10389060" y="0"/>
                    <a:pt x="10392646" y="9390"/>
                    <a:pt x="10392646" y="20959"/>
                  </a:cubicBezTo>
                  <a:lnTo>
                    <a:pt x="10392646" y="4734234"/>
                  </a:lnTo>
                  <a:cubicBezTo>
                    <a:pt x="10392646" y="4745803"/>
                    <a:pt x="10389060" y="4755193"/>
                    <a:pt x="10384639" y="4755193"/>
                  </a:cubicBezTo>
                  <a:lnTo>
                    <a:pt x="8007" y="4755193"/>
                  </a:lnTo>
                  <a:cubicBezTo>
                    <a:pt x="3587" y="4755193"/>
                    <a:pt x="0" y="4745803"/>
                    <a:pt x="0" y="4734234"/>
                  </a:cubicBezTo>
                  <a:lnTo>
                    <a:pt x="0" y="20959"/>
                  </a:lnTo>
                  <a:cubicBezTo>
                    <a:pt x="0" y="9390"/>
                    <a:pt x="3587" y="0"/>
                    <a:pt x="8007" y="0"/>
                  </a:cubicBezTo>
                  <a:moveTo>
                    <a:pt x="8007" y="41918"/>
                  </a:moveTo>
                  <a:lnTo>
                    <a:pt x="8007" y="20959"/>
                  </a:lnTo>
                  <a:lnTo>
                    <a:pt x="16014" y="20959"/>
                  </a:lnTo>
                  <a:lnTo>
                    <a:pt x="16014" y="4734234"/>
                  </a:lnTo>
                  <a:lnTo>
                    <a:pt x="8007" y="4734234"/>
                  </a:lnTo>
                  <a:lnTo>
                    <a:pt x="8007" y="4713275"/>
                  </a:lnTo>
                  <a:lnTo>
                    <a:pt x="10384639" y="4713275"/>
                  </a:lnTo>
                  <a:lnTo>
                    <a:pt x="10384639" y="4734234"/>
                  </a:lnTo>
                  <a:lnTo>
                    <a:pt x="10376632" y="4734234"/>
                  </a:lnTo>
                  <a:lnTo>
                    <a:pt x="10376632" y="20959"/>
                  </a:lnTo>
                  <a:lnTo>
                    <a:pt x="10384639" y="20959"/>
                  </a:lnTo>
                  <a:lnTo>
                    <a:pt x="10384639" y="41918"/>
                  </a:lnTo>
                  <a:lnTo>
                    <a:pt x="8007" y="41918"/>
                  </a:lnTo>
                  <a:close/>
                </a:path>
              </a:pathLst>
            </a:custGeom>
            <a:solidFill>
              <a:srgbClr val="42A9D9"/>
            </a:solidFill>
          </p:spPr>
        </p:sp>
        <p:sp>
          <p:nvSpPr>
            <p:cNvPr id="42" name="TextBox 42"/>
            <p:cNvSpPr txBox="1"/>
            <p:nvPr/>
          </p:nvSpPr>
          <p:spPr>
            <a:xfrm>
              <a:off x="0" y="-19050"/>
              <a:ext cx="10392646" cy="4774274"/>
            </a:xfrm>
            <a:prstGeom prst="rect">
              <a:avLst/>
            </a:prstGeom>
          </p:spPr>
          <p:txBody>
            <a:bodyPr lIns="50800" tIns="50800" rIns="50800" bIns="50800" rtlCol="0" anchor="ctr"/>
            <a:lstStyle/>
            <a:p>
              <a:pPr algn="ctr">
                <a:lnSpc>
                  <a:spcPts val="6240"/>
                </a:lnSpc>
              </a:pPr>
              <a:r>
                <a:rPr lang="en-US" sz="5200">
                  <a:solidFill>
                    <a:srgbClr val="FEFEFE"/>
                  </a:solidFill>
                  <a:latin typeface="Arial 2"/>
                </a:rPr>
                <a:t>External communication</a:t>
              </a:r>
            </a:p>
            <a:p>
              <a:pPr algn="ctr">
                <a:lnSpc>
                  <a:spcPts val="3360"/>
                </a:lnSpc>
              </a:pPr>
              <a:r>
                <a:rPr lang="en-US" sz="2800">
                  <a:solidFill>
                    <a:srgbClr val="FEFEFE"/>
                  </a:solidFill>
                  <a:latin typeface="Arial 2"/>
                </a:rPr>
                <a:t>-Communicating with outside stakeholders upon their requests</a:t>
              </a:r>
            </a:p>
            <a:p>
              <a:pPr algn="ctr">
                <a:lnSpc>
                  <a:spcPts val="3360"/>
                </a:lnSpc>
              </a:pPr>
              <a:r>
                <a:rPr lang="en-US" sz="2800">
                  <a:solidFill>
                    <a:srgbClr val="FEFEFE"/>
                  </a:solidFill>
                  <a:latin typeface="Arial 2"/>
                </a:rPr>
                <a:t>-Communicating with business-partners in order to maintain the long-term business relationship</a:t>
              </a:r>
            </a:p>
            <a:p>
              <a:pPr algn="ctr">
                <a:lnSpc>
                  <a:spcPts val="3360"/>
                </a:lnSpc>
              </a:pPr>
              <a:r>
                <a:rPr lang="en-US" sz="2800">
                  <a:solidFill>
                    <a:srgbClr val="FEFEFE"/>
                  </a:solidFill>
                  <a:latin typeface="Arial 2"/>
                </a:rPr>
                <a:t>-Public and formal reports</a:t>
              </a:r>
            </a:p>
            <a:p>
              <a:pPr algn="ctr">
                <a:lnSpc>
                  <a:spcPts val="3360"/>
                </a:lnSpc>
              </a:pPr>
              <a:endParaRPr lang="en-US" sz="2800">
                <a:solidFill>
                  <a:srgbClr val="FEFEFE"/>
                </a:solidFill>
                <a:latin typeface="Arial 2"/>
              </a:endParaRPr>
            </a:p>
          </p:txBody>
        </p:sp>
      </p:grpSp>
      <p:grpSp>
        <p:nvGrpSpPr>
          <p:cNvPr id="43" name="Group 43"/>
          <p:cNvGrpSpPr/>
          <p:nvPr/>
        </p:nvGrpSpPr>
        <p:grpSpPr>
          <a:xfrm>
            <a:off x="9144000" y="9710823"/>
            <a:ext cx="9144000" cy="572824"/>
            <a:chOff x="0" y="0"/>
            <a:chExt cx="21473312" cy="1345192"/>
          </a:xfrm>
        </p:grpSpPr>
        <p:sp>
          <p:nvSpPr>
            <p:cNvPr id="44" name="Freeform 4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45" name="TextBox 4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46" name="Group 46"/>
          <p:cNvGrpSpPr/>
          <p:nvPr/>
        </p:nvGrpSpPr>
        <p:grpSpPr>
          <a:xfrm>
            <a:off x="0" y="9710823"/>
            <a:ext cx="9144000" cy="576177"/>
            <a:chOff x="0" y="0"/>
            <a:chExt cx="21473312" cy="1353065"/>
          </a:xfrm>
        </p:grpSpPr>
        <p:sp>
          <p:nvSpPr>
            <p:cNvPr id="47" name="Freeform 47"/>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48" name="TextBox 48"/>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98954" y="1493284"/>
            <a:ext cx="11760346" cy="3605650"/>
            <a:chOff x="0" y="0"/>
            <a:chExt cx="15680461" cy="4807533"/>
          </a:xfrm>
        </p:grpSpPr>
        <p:grpSp>
          <p:nvGrpSpPr>
            <p:cNvPr id="3" name="Group 3"/>
            <p:cNvGrpSpPr/>
            <p:nvPr/>
          </p:nvGrpSpPr>
          <p:grpSpPr>
            <a:xfrm>
              <a:off x="0" y="0"/>
              <a:ext cx="15680461" cy="4807533"/>
              <a:chOff x="0" y="0"/>
              <a:chExt cx="20130573" cy="6171910"/>
            </a:xfrm>
          </p:grpSpPr>
          <p:sp>
            <p:nvSpPr>
              <p:cNvPr id="4" name="Freeform 4"/>
              <p:cNvSpPr/>
              <p:nvPr/>
            </p:nvSpPr>
            <p:spPr>
              <a:xfrm>
                <a:off x="18958" y="15875"/>
                <a:ext cx="20092754" cy="6140196"/>
              </a:xfrm>
              <a:custGeom>
                <a:avLst/>
                <a:gdLst/>
                <a:ahLst/>
                <a:cxnLst/>
                <a:rect l="l" t="t" r="r" b="b"/>
                <a:pathLst>
                  <a:path w="20092754" h="6140196">
                    <a:moveTo>
                      <a:pt x="0" y="1023366"/>
                    </a:moveTo>
                    <a:cubicBezTo>
                      <a:pt x="0" y="458216"/>
                      <a:pt x="549015" y="0"/>
                      <a:pt x="1226185" y="0"/>
                    </a:cubicBezTo>
                    <a:lnTo>
                      <a:pt x="18866570" y="0"/>
                    </a:lnTo>
                    <a:cubicBezTo>
                      <a:pt x="19543739" y="0"/>
                      <a:pt x="20092754" y="458216"/>
                      <a:pt x="20092754" y="1023366"/>
                    </a:cubicBezTo>
                    <a:lnTo>
                      <a:pt x="20092754" y="5116830"/>
                    </a:lnTo>
                    <a:cubicBezTo>
                      <a:pt x="20092754" y="5681980"/>
                      <a:pt x="19543739" y="6140196"/>
                      <a:pt x="18866570" y="6140196"/>
                    </a:cubicBezTo>
                    <a:lnTo>
                      <a:pt x="1226185" y="6140196"/>
                    </a:lnTo>
                    <a:cubicBezTo>
                      <a:pt x="549015" y="6140196"/>
                      <a:pt x="0" y="5681980"/>
                      <a:pt x="0" y="5116830"/>
                    </a:cubicBezTo>
                    <a:close/>
                  </a:path>
                </a:pathLst>
              </a:custGeom>
              <a:solidFill>
                <a:srgbClr val="FEFEFE"/>
              </a:solidFill>
            </p:spPr>
          </p:sp>
          <p:sp>
            <p:nvSpPr>
              <p:cNvPr id="5" name="Freeform 5"/>
              <p:cNvSpPr/>
              <p:nvPr/>
            </p:nvSpPr>
            <p:spPr>
              <a:xfrm>
                <a:off x="0" y="0"/>
                <a:ext cx="20130655" cy="6171946"/>
              </a:xfrm>
              <a:custGeom>
                <a:avLst/>
                <a:gdLst/>
                <a:ahLst/>
                <a:cxnLst/>
                <a:rect l="l" t="t" r="r" b="b"/>
                <a:pathLst>
                  <a:path w="20130655" h="6171946">
                    <a:moveTo>
                      <a:pt x="0" y="1039241"/>
                    </a:moveTo>
                    <a:cubicBezTo>
                      <a:pt x="0" y="465201"/>
                      <a:pt x="557509" y="0"/>
                      <a:pt x="1245143" y="0"/>
                    </a:cubicBezTo>
                    <a:lnTo>
                      <a:pt x="18885528" y="0"/>
                    </a:lnTo>
                    <a:lnTo>
                      <a:pt x="18885528" y="15875"/>
                    </a:lnTo>
                    <a:lnTo>
                      <a:pt x="18885528" y="0"/>
                    </a:lnTo>
                    <a:cubicBezTo>
                      <a:pt x="19573162" y="0"/>
                      <a:pt x="20130655" y="465201"/>
                      <a:pt x="20130655" y="1039241"/>
                    </a:cubicBezTo>
                    <a:lnTo>
                      <a:pt x="20111712" y="1039241"/>
                    </a:lnTo>
                    <a:lnTo>
                      <a:pt x="20130655" y="1039241"/>
                    </a:lnTo>
                    <a:lnTo>
                      <a:pt x="20130655" y="5132705"/>
                    </a:lnTo>
                    <a:lnTo>
                      <a:pt x="20111712" y="5132705"/>
                    </a:lnTo>
                    <a:lnTo>
                      <a:pt x="20130655" y="5132705"/>
                    </a:lnTo>
                    <a:cubicBezTo>
                      <a:pt x="20130655" y="5706745"/>
                      <a:pt x="19573162" y="6171946"/>
                      <a:pt x="18885528" y="6171946"/>
                    </a:cubicBezTo>
                    <a:lnTo>
                      <a:pt x="18885528" y="6156071"/>
                    </a:lnTo>
                    <a:lnTo>
                      <a:pt x="18885528" y="6171946"/>
                    </a:lnTo>
                    <a:lnTo>
                      <a:pt x="1245143" y="6171946"/>
                    </a:lnTo>
                    <a:lnTo>
                      <a:pt x="1245143" y="6156071"/>
                    </a:lnTo>
                    <a:lnTo>
                      <a:pt x="1245143" y="6171946"/>
                    </a:lnTo>
                    <a:cubicBezTo>
                      <a:pt x="557509" y="6171946"/>
                      <a:pt x="0" y="5706618"/>
                      <a:pt x="0" y="5132705"/>
                    </a:cubicBezTo>
                    <a:lnTo>
                      <a:pt x="0" y="1039241"/>
                    </a:lnTo>
                    <a:lnTo>
                      <a:pt x="18958" y="1039241"/>
                    </a:lnTo>
                    <a:lnTo>
                      <a:pt x="0" y="1039241"/>
                    </a:lnTo>
                    <a:moveTo>
                      <a:pt x="37915" y="1039241"/>
                    </a:moveTo>
                    <a:lnTo>
                      <a:pt x="37915" y="5132705"/>
                    </a:lnTo>
                    <a:lnTo>
                      <a:pt x="18958" y="5132705"/>
                    </a:lnTo>
                    <a:lnTo>
                      <a:pt x="37915" y="5132705"/>
                    </a:lnTo>
                    <a:cubicBezTo>
                      <a:pt x="37915" y="5689092"/>
                      <a:pt x="578286" y="6140196"/>
                      <a:pt x="1245143" y="6140196"/>
                    </a:cubicBezTo>
                    <a:lnTo>
                      <a:pt x="18885528" y="6140196"/>
                    </a:lnTo>
                    <a:cubicBezTo>
                      <a:pt x="19552231" y="6140196"/>
                      <a:pt x="20092755" y="5689092"/>
                      <a:pt x="20092755" y="5132705"/>
                    </a:cubicBezTo>
                    <a:lnTo>
                      <a:pt x="20092755" y="1039241"/>
                    </a:lnTo>
                    <a:cubicBezTo>
                      <a:pt x="20092755" y="482854"/>
                      <a:pt x="19552383" y="31750"/>
                      <a:pt x="18885528" y="31750"/>
                    </a:cubicBezTo>
                    <a:lnTo>
                      <a:pt x="1245143" y="31750"/>
                    </a:lnTo>
                    <a:lnTo>
                      <a:pt x="1245143" y="15875"/>
                    </a:lnTo>
                    <a:lnTo>
                      <a:pt x="1245143" y="31750"/>
                    </a:lnTo>
                    <a:cubicBezTo>
                      <a:pt x="578286" y="31750"/>
                      <a:pt x="37915" y="482854"/>
                      <a:pt x="37915" y="1039241"/>
                    </a:cubicBezTo>
                    <a:close/>
                  </a:path>
                </a:pathLst>
              </a:custGeom>
              <a:solidFill>
                <a:srgbClr val="345B85"/>
              </a:solidFill>
            </p:spPr>
          </p:sp>
        </p:grpSp>
        <p:sp>
          <p:nvSpPr>
            <p:cNvPr id="6" name="TextBox 6"/>
            <p:cNvSpPr txBox="1"/>
            <p:nvPr/>
          </p:nvSpPr>
          <p:spPr>
            <a:xfrm>
              <a:off x="445791" y="302626"/>
              <a:ext cx="12312423" cy="4211806"/>
            </a:xfrm>
            <a:prstGeom prst="rect">
              <a:avLst/>
            </a:prstGeom>
          </p:spPr>
          <p:txBody>
            <a:bodyPr lIns="0" tIns="0" rIns="0" bIns="0" rtlCol="0" anchor="t">
              <a:spAutoFit/>
            </a:bodyPr>
            <a:lstStyle/>
            <a:p>
              <a:pPr>
                <a:lnSpc>
                  <a:spcPts val="3533"/>
                </a:lnSpc>
              </a:pPr>
              <a:r>
                <a:rPr lang="en-US" sz="3271">
                  <a:solidFill>
                    <a:srgbClr val="42A9D9"/>
                  </a:solidFill>
                  <a:latin typeface="Arial 2"/>
                </a:rPr>
                <a:t>Current legal landscape on human rights disclosure: </a:t>
              </a:r>
            </a:p>
            <a:p>
              <a:pPr marL="592067" lvl="1" indent="-296033">
                <a:lnSpc>
                  <a:spcPts val="3533"/>
                </a:lnSpc>
                <a:buFont typeface="Arial"/>
                <a:buChar char="•"/>
              </a:pPr>
              <a:r>
                <a:rPr lang="en-US" sz="3271">
                  <a:solidFill>
                    <a:srgbClr val="42A9D9"/>
                  </a:solidFill>
                  <a:latin typeface="Arial 2"/>
                </a:rPr>
                <a:t>EU non-financial reporting directive</a:t>
              </a:r>
            </a:p>
            <a:p>
              <a:pPr marL="592067" lvl="1" indent="-296033">
                <a:lnSpc>
                  <a:spcPts val="3533"/>
                </a:lnSpc>
                <a:buFont typeface="Arial"/>
                <a:buChar char="•"/>
              </a:pPr>
              <a:r>
                <a:rPr lang="en-US" sz="3271">
                  <a:solidFill>
                    <a:srgbClr val="42A9D9"/>
                  </a:solidFill>
                  <a:latin typeface="Arial 2"/>
                </a:rPr>
                <a:t>Anti-slavery laws in US, UK and Australia</a:t>
              </a:r>
            </a:p>
            <a:p>
              <a:pPr marL="592067" lvl="1" indent="-296033">
                <a:lnSpc>
                  <a:spcPts val="3533"/>
                </a:lnSpc>
                <a:buFont typeface="Arial"/>
                <a:buChar char="•"/>
              </a:pPr>
              <a:r>
                <a:rPr lang="en-US" sz="3271">
                  <a:solidFill>
                    <a:srgbClr val="42A9D9"/>
                  </a:solidFill>
                  <a:latin typeface="Arial 2"/>
                </a:rPr>
                <a:t>HRDD legislations with communication requirements (France, Netherland, Germany)</a:t>
              </a:r>
            </a:p>
            <a:p>
              <a:pPr algn="l">
                <a:lnSpc>
                  <a:spcPts val="3533"/>
                </a:lnSpc>
              </a:pPr>
              <a:endParaRPr lang="en-US" sz="3271">
                <a:solidFill>
                  <a:srgbClr val="42A9D9"/>
                </a:solidFill>
                <a:latin typeface="Arial 2"/>
              </a:endParaRPr>
            </a:p>
          </p:txBody>
        </p:sp>
      </p:grpSp>
      <p:grpSp>
        <p:nvGrpSpPr>
          <p:cNvPr id="7" name="Group 7"/>
          <p:cNvGrpSpPr/>
          <p:nvPr/>
        </p:nvGrpSpPr>
        <p:grpSpPr>
          <a:xfrm>
            <a:off x="5498954" y="5188066"/>
            <a:ext cx="11760346" cy="3605650"/>
            <a:chOff x="0" y="0"/>
            <a:chExt cx="15680461" cy="4807533"/>
          </a:xfrm>
        </p:grpSpPr>
        <p:grpSp>
          <p:nvGrpSpPr>
            <p:cNvPr id="8" name="Group 8"/>
            <p:cNvGrpSpPr/>
            <p:nvPr/>
          </p:nvGrpSpPr>
          <p:grpSpPr>
            <a:xfrm>
              <a:off x="0" y="0"/>
              <a:ext cx="15680461" cy="4807533"/>
              <a:chOff x="0" y="0"/>
              <a:chExt cx="20130573" cy="6171910"/>
            </a:xfrm>
          </p:grpSpPr>
          <p:sp>
            <p:nvSpPr>
              <p:cNvPr id="9" name="Freeform 9"/>
              <p:cNvSpPr/>
              <p:nvPr/>
            </p:nvSpPr>
            <p:spPr>
              <a:xfrm>
                <a:off x="18958" y="15875"/>
                <a:ext cx="20092754" cy="6140196"/>
              </a:xfrm>
              <a:custGeom>
                <a:avLst/>
                <a:gdLst/>
                <a:ahLst/>
                <a:cxnLst/>
                <a:rect l="l" t="t" r="r" b="b"/>
                <a:pathLst>
                  <a:path w="20092754" h="6140196">
                    <a:moveTo>
                      <a:pt x="0" y="1023366"/>
                    </a:moveTo>
                    <a:cubicBezTo>
                      <a:pt x="0" y="458216"/>
                      <a:pt x="549015" y="0"/>
                      <a:pt x="1226185" y="0"/>
                    </a:cubicBezTo>
                    <a:lnTo>
                      <a:pt x="18866570" y="0"/>
                    </a:lnTo>
                    <a:cubicBezTo>
                      <a:pt x="19543739" y="0"/>
                      <a:pt x="20092754" y="458216"/>
                      <a:pt x="20092754" y="1023366"/>
                    </a:cubicBezTo>
                    <a:lnTo>
                      <a:pt x="20092754" y="5116830"/>
                    </a:lnTo>
                    <a:cubicBezTo>
                      <a:pt x="20092754" y="5681980"/>
                      <a:pt x="19543739" y="6140196"/>
                      <a:pt x="18866570" y="6140196"/>
                    </a:cubicBezTo>
                    <a:lnTo>
                      <a:pt x="1226185" y="6140196"/>
                    </a:lnTo>
                    <a:cubicBezTo>
                      <a:pt x="549015" y="6140196"/>
                      <a:pt x="0" y="5681980"/>
                      <a:pt x="0" y="5116830"/>
                    </a:cubicBezTo>
                    <a:close/>
                  </a:path>
                </a:pathLst>
              </a:custGeom>
              <a:solidFill>
                <a:srgbClr val="FEFEFE"/>
              </a:solidFill>
            </p:spPr>
          </p:sp>
          <p:sp>
            <p:nvSpPr>
              <p:cNvPr id="10" name="Freeform 10"/>
              <p:cNvSpPr/>
              <p:nvPr/>
            </p:nvSpPr>
            <p:spPr>
              <a:xfrm>
                <a:off x="0" y="0"/>
                <a:ext cx="20130655" cy="6171946"/>
              </a:xfrm>
              <a:custGeom>
                <a:avLst/>
                <a:gdLst/>
                <a:ahLst/>
                <a:cxnLst/>
                <a:rect l="l" t="t" r="r" b="b"/>
                <a:pathLst>
                  <a:path w="20130655" h="6171946">
                    <a:moveTo>
                      <a:pt x="0" y="1039241"/>
                    </a:moveTo>
                    <a:cubicBezTo>
                      <a:pt x="0" y="465201"/>
                      <a:pt x="557509" y="0"/>
                      <a:pt x="1245143" y="0"/>
                    </a:cubicBezTo>
                    <a:lnTo>
                      <a:pt x="18885528" y="0"/>
                    </a:lnTo>
                    <a:lnTo>
                      <a:pt x="18885528" y="15875"/>
                    </a:lnTo>
                    <a:lnTo>
                      <a:pt x="18885528" y="0"/>
                    </a:lnTo>
                    <a:cubicBezTo>
                      <a:pt x="19573162" y="0"/>
                      <a:pt x="20130655" y="465201"/>
                      <a:pt x="20130655" y="1039241"/>
                    </a:cubicBezTo>
                    <a:lnTo>
                      <a:pt x="20111712" y="1039241"/>
                    </a:lnTo>
                    <a:lnTo>
                      <a:pt x="20130655" y="1039241"/>
                    </a:lnTo>
                    <a:lnTo>
                      <a:pt x="20130655" y="5132705"/>
                    </a:lnTo>
                    <a:lnTo>
                      <a:pt x="20111712" y="5132705"/>
                    </a:lnTo>
                    <a:lnTo>
                      <a:pt x="20130655" y="5132705"/>
                    </a:lnTo>
                    <a:cubicBezTo>
                      <a:pt x="20130655" y="5706745"/>
                      <a:pt x="19573162" y="6171946"/>
                      <a:pt x="18885528" y="6171946"/>
                    </a:cubicBezTo>
                    <a:lnTo>
                      <a:pt x="18885528" y="6156071"/>
                    </a:lnTo>
                    <a:lnTo>
                      <a:pt x="18885528" y="6171946"/>
                    </a:lnTo>
                    <a:lnTo>
                      <a:pt x="1245143" y="6171946"/>
                    </a:lnTo>
                    <a:lnTo>
                      <a:pt x="1245143" y="6156071"/>
                    </a:lnTo>
                    <a:lnTo>
                      <a:pt x="1245143" y="6171946"/>
                    </a:lnTo>
                    <a:cubicBezTo>
                      <a:pt x="557509" y="6171946"/>
                      <a:pt x="0" y="5706618"/>
                      <a:pt x="0" y="5132705"/>
                    </a:cubicBezTo>
                    <a:lnTo>
                      <a:pt x="0" y="1039241"/>
                    </a:lnTo>
                    <a:lnTo>
                      <a:pt x="18958" y="1039241"/>
                    </a:lnTo>
                    <a:lnTo>
                      <a:pt x="0" y="1039241"/>
                    </a:lnTo>
                    <a:moveTo>
                      <a:pt x="37915" y="1039241"/>
                    </a:moveTo>
                    <a:lnTo>
                      <a:pt x="37915" y="5132705"/>
                    </a:lnTo>
                    <a:lnTo>
                      <a:pt x="18958" y="5132705"/>
                    </a:lnTo>
                    <a:lnTo>
                      <a:pt x="37915" y="5132705"/>
                    </a:lnTo>
                    <a:cubicBezTo>
                      <a:pt x="37915" y="5689092"/>
                      <a:pt x="578286" y="6140196"/>
                      <a:pt x="1245143" y="6140196"/>
                    </a:cubicBezTo>
                    <a:lnTo>
                      <a:pt x="18885528" y="6140196"/>
                    </a:lnTo>
                    <a:cubicBezTo>
                      <a:pt x="19552231" y="6140196"/>
                      <a:pt x="20092755" y="5689092"/>
                      <a:pt x="20092755" y="5132705"/>
                    </a:cubicBezTo>
                    <a:lnTo>
                      <a:pt x="20092755" y="1039241"/>
                    </a:lnTo>
                    <a:cubicBezTo>
                      <a:pt x="20092755" y="482854"/>
                      <a:pt x="19552383" y="31750"/>
                      <a:pt x="18885528" y="31750"/>
                    </a:cubicBezTo>
                    <a:lnTo>
                      <a:pt x="1245143" y="31750"/>
                    </a:lnTo>
                    <a:lnTo>
                      <a:pt x="1245143" y="15875"/>
                    </a:lnTo>
                    <a:lnTo>
                      <a:pt x="1245143" y="31750"/>
                    </a:lnTo>
                    <a:cubicBezTo>
                      <a:pt x="578286" y="31750"/>
                      <a:pt x="37915" y="482854"/>
                      <a:pt x="37915" y="1039241"/>
                    </a:cubicBezTo>
                    <a:close/>
                  </a:path>
                </a:pathLst>
              </a:custGeom>
              <a:solidFill>
                <a:srgbClr val="345B85"/>
              </a:solidFill>
            </p:spPr>
          </p:sp>
        </p:grpSp>
        <p:sp>
          <p:nvSpPr>
            <p:cNvPr id="11" name="TextBox 11"/>
            <p:cNvSpPr txBox="1"/>
            <p:nvPr/>
          </p:nvSpPr>
          <p:spPr>
            <a:xfrm>
              <a:off x="445791" y="397402"/>
              <a:ext cx="14796762" cy="4305185"/>
            </a:xfrm>
            <a:prstGeom prst="rect">
              <a:avLst/>
            </a:prstGeom>
          </p:spPr>
          <p:txBody>
            <a:bodyPr lIns="0" tIns="0" rIns="0" bIns="0" rtlCol="0" anchor="t">
              <a:spAutoFit/>
            </a:bodyPr>
            <a:lstStyle/>
            <a:p>
              <a:pPr>
                <a:lnSpc>
                  <a:spcPts val="3199"/>
                </a:lnSpc>
              </a:pPr>
              <a:r>
                <a:rPr lang="en-US" sz="2962">
                  <a:solidFill>
                    <a:srgbClr val="42A9D9"/>
                  </a:solidFill>
                  <a:latin typeface="Arial 2"/>
                </a:rPr>
                <a:t>Emerging reporting landscapes: </a:t>
              </a:r>
            </a:p>
            <a:p>
              <a:pPr marL="535764" lvl="1" indent="-267882">
                <a:lnSpc>
                  <a:spcPts val="3199"/>
                </a:lnSpc>
                <a:buFont typeface="Arial"/>
                <a:buChar char="•"/>
              </a:pPr>
              <a:r>
                <a:rPr lang="en-US" sz="2962">
                  <a:solidFill>
                    <a:srgbClr val="42A9D9"/>
                  </a:solidFill>
                  <a:latin typeface="Arial 2"/>
                </a:rPr>
                <a:t>EU sustainability due diligence directive (CSDD)</a:t>
              </a:r>
            </a:p>
            <a:p>
              <a:pPr marL="535764" lvl="1" indent="-267882">
                <a:lnSpc>
                  <a:spcPts val="3199"/>
                </a:lnSpc>
                <a:buFont typeface="Arial"/>
                <a:buChar char="•"/>
              </a:pPr>
              <a:r>
                <a:rPr lang="en-US" sz="2962">
                  <a:solidFill>
                    <a:srgbClr val="42A9D9"/>
                  </a:solidFill>
                  <a:latin typeface="Arial 2"/>
                </a:rPr>
                <a:t>Sustainability Financial Disclosure Regulation (SFDR)</a:t>
              </a:r>
            </a:p>
            <a:p>
              <a:pPr marL="535764" lvl="1" indent="-267882">
                <a:lnSpc>
                  <a:spcPts val="3199"/>
                </a:lnSpc>
                <a:buFont typeface="Arial"/>
                <a:buChar char="•"/>
              </a:pPr>
              <a:r>
                <a:rPr lang="en-US" sz="2962">
                  <a:solidFill>
                    <a:srgbClr val="42A9D9"/>
                  </a:solidFill>
                  <a:latin typeface="Arial 2"/>
                </a:rPr>
                <a:t>Corporate Sustainability Reporting Directive (CSRD)</a:t>
              </a:r>
            </a:p>
            <a:p>
              <a:pPr marL="535764" lvl="1" indent="-267882">
                <a:lnSpc>
                  <a:spcPts val="3199"/>
                </a:lnSpc>
                <a:buFont typeface="Arial"/>
                <a:buChar char="•"/>
              </a:pPr>
              <a:r>
                <a:rPr lang="en-US" sz="2962">
                  <a:solidFill>
                    <a:srgbClr val="42A9D9"/>
                  </a:solidFill>
                  <a:latin typeface="Arial 2"/>
                </a:rPr>
                <a:t>EU taxonomy regulation</a:t>
              </a:r>
            </a:p>
            <a:p>
              <a:pPr marL="535764" lvl="1" indent="-267882">
                <a:lnSpc>
                  <a:spcPts val="3199"/>
                </a:lnSpc>
                <a:buFont typeface="Arial"/>
                <a:buChar char="•"/>
              </a:pPr>
              <a:r>
                <a:rPr lang="en-US" sz="2962">
                  <a:solidFill>
                    <a:srgbClr val="42A9D9"/>
                  </a:solidFill>
                  <a:latin typeface="Arial 2"/>
                </a:rPr>
                <a:t>EU Sustainability Reporting Standards (ESRS)</a:t>
              </a:r>
            </a:p>
            <a:p>
              <a:pPr marL="535764" lvl="1" indent="-267882">
                <a:lnSpc>
                  <a:spcPts val="3199"/>
                </a:lnSpc>
                <a:buFont typeface="Arial"/>
                <a:buChar char="•"/>
              </a:pPr>
              <a:r>
                <a:rPr lang="en-US" sz="2962">
                  <a:solidFill>
                    <a:srgbClr val="42A9D9"/>
                  </a:solidFill>
                  <a:latin typeface="Arial 2"/>
                </a:rPr>
                <a:t>The International Sustainability Reporting Standard (ISRS)</a:t>
              </a:r>
            </a:p>
            <a:p>
              <a:pPr algn="l">
                <a:lnSpc>
                  <a:spcPts val="3199"/>
                </a:lnSpc>
              </a:pPr>
              <a:endParaRPr lang="en-US" sz="2962">
                <a:solidFill>
                  <a:srgbClr val="42A9D9"/>
                </a:solidFill>
                <a:latin typeface="Arial 2"/>
              </a:endParaRPr>
            </a:p>
          </p:txBody>
        </p:sp>
      </p:grpSp>
      <p:sp>
        <p:nvSpPr>
          <p:cNvPr id="12" name="Freeform 12"/>
          <p:cNvSpPr/>
          <p:nvPr/>
        </p:nvSpPr>
        <p:spPr>
          <a:xfrm>
            <a:off x="233134" y="4441383"/>
            <a:ext cx="795566" cy="875451"/>
          </a:xfrm>
          <a:custGeom>
            <a:avLst/>
            <a:gdLst/>
            <a:ahLst/>
            <a:cxnLst/>
            <a:rect l="l" t="t" r="r" b="b"/>
            <a:pathLst>
              <a:path w="795566" h="875451">
                <a:moveTo>
                  <a:pt x="0" y="0"/>
                </a:moveTo>
                <a:lnTo>
                  <a:pt x="795566" y="0"/>
                </a:lnTo>
                <a:lnTo>
                  <a:pt x="795566" y="875451"/>
                </a:lnTo>
                <a:lnTo>
                  <a:pt x="0" y="8754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1547889" y="3296109"/>
            <a:ext cx="3431875" cy="3109493"/>
            <a:chOff x="0" y="0"/>
            <a:chExt cx="4575834" cy="4145990"/>
          </a:xfrm>
        </p:grpSpPr>
        <p:sp>
          <p:nvSpPr>
            <p:cNvPr id="14" name="Freeform 14"/>
            <p:cNvSpPr/>
            <p:nvPr/>
          </p:nvSpPr>
          <p:spPr>
            <a:xfrm>
              <a:off x="9397" y="18274"/>
              <a:ext cx="4557043" cy="4109415"/>
            </a:xfrm>
            <a:custGeom>
              <a:avLst/>
              <a:gdLst/>
              <a:ahLst/>
              <a:cxnLst/>
              <a:rect l="l" t="t" r="r" b="b"/>
              <a:pathLst>
                <a:path w="4557043" h="4109415">
                  <a:moveTo>
                    <a:pt x="0" y="0"/>
                  </a:moveTo>
                  <a:lnTo>
                    <a:pt x="4557043" y="0"/>
                  </a:lnTo>
                  <a:lnTo>
                    <a:pt x="4557043" y="4109415"/>
                  </a:lnTo>
                  <a:lnTo>
                    <a:pt x="0" y="4109415"/>
                  </a:lnTo>
                  <a:close/>
                </a:path>
              </a:pathLst>
            </a:custGeom>
            <a:solidFill>
              <a:srgbClr val="00A7E2"/>
            </a:solidFill>
          </p:spPr>
        </p:sp>
        <p:sp>
          <p:nvSpPr>
            <p:cNvPr id="15" name="Freeform 15"/>
            <p:cNvSpPr/>
            <p:nvPr/>
          </p:nvSpPr>
          <p:spPr>
            <a:xfrm>
              <a:off x="0" y="0"/>
              <a:ext cx="4575840" cy="4145963"/>
            </a:xfrm>
            <a:custGeom>
              <a:avLst/>
              <a:gdLst/>
              <a:ahLst/>
              <a:cxnLst/>
              <a:rect l="l" t="t" r="r" b="b"/>
              <a:pathLst>
                <a:path w="4575840" h="4145963">
                  <a:moveTo>
                    <a:pt x="9397" y="0"/>
                  </a:moveTo>
                  <a:lnTo>
                    <a:pt x="4566440" y="0"/>
                  </a:lnTo>
                  <a:cubicBezTo>
                    <a:pt x="4571628" y="0"/>
                    <a:pt x="4575840" y="8187"/>
                    <a:pt x="4575840" y="18274"/>
                  </a:cubicBezTo>
                  <a:lnTo>
                    <a:pt x="4575840" y="4127689"/>
                  </a:lnTo>
                  <a:cubicBezTo>
                    <a:pt x="4575840" y="4137776"/>
                    <a:pt x="4571628" y="4145963"/>
                    <a:pt x="4566440" y="4145963"/>
                  </a:cubicBezTo>
                  <a:lnTo>
                    <a:pt x="9397" y="4145963"/>
                  </a:lnTo>
                  <a:cubicBezTo>
                    <a:pt x="4210" y="4145963"/>
                    <a:pt x="0" y="4137776"/>
                    <a:pt x="0" y="4127689"/>
                  </a:cubicBezTo>
                  <a:lnTo>
                    <a:pt x="0" y="18274"/>
                  </a:lnTo>
                  <a:cubicBezTo>
                    <a:pt x="0" y="8187"/>
                    <a:pt x="4210" y="0"/>
                    <a:pt x="9397" y="0"/>
                  </a:cubicBezTo>
                  <a:moveTo>
                    <a:pt x="9397" y="36548"/>
                  </a:moveTo>
                  <a:lnTo>
                    <a:pt x="9397" y="18274"/>
                  </a:lnTo>
                  <a:lnTo>
                    <a:pt x="18794" y="18274"/>
                  </a:lnTo>
                  <a:lnTo>
                    <a:pt x="18794" y="4127689"/>
                  </a:lnTo>
                  <a:lnTo>
                    <a:pt x="9397" y="4127689"/>
                  </a:lnTo>
                  <a:lnTo>
                    <a:pt x="9397" y="4109415"/>
                  </a:lnTo>
                  <a:lnTo>
                    <a:pt x="4566440" y="4109415"/>
                  </a:lnTo>
                  <a:lnTo>
                    <a:pt x="4566440" y="4127689"/>
                  </a:lnTo>
                  <a:lnTo>
                    <a:pt x="4557043" y="4127689"/>
                  </a:lnTo>
                  <a:lnTo>
                    <a:pt x="4557043" y="18274"/>
                  </a:lnTo>
                  <a:lnTo>
                    <a:pt x="4566440" y="18274"/>
                  </a:lnTo>
                  <a:lnTo>
                    <a:pt x="4566440" y="36548"/>
                  </a:lnTo>
                  <a:lnTo>
                    <a:pt x="9397" y="36548"/>
                  </a:lnTo>
                  <a:close/>
                </a:path>
              </a:pathLst>
            </a:custGeom>
            <a:solidFill>
              <a:srgbClr val="00A7E2"/>
            </a:solidFill>
          </p:spPr>
        </p:sp>
        <p:sp>
          <p:nvSpPr>
            <p:cNvPr id="16" name="TextBox 16"/>
            <p:cNvSpPr txBox="1"/>
            <p:nvPr/>
          </p:nvSpPr>
          <p:spPr>
            <a:xfrm>
              <a:off x="0" y="-19050"/>
              <a:ext cx="4575834" cy="4165040"/>
            </a:xfrm>
            <a:prstGeom prst="rect">
              <a:avLst/>
            </a:prstGeom>
          </p:spPr>
          <p:txBody>
            <a:bodyPr lIns="50800" tIns="50800" rIns="50800" bIns="50800" rtlCol="0" anchor="ctr"/>
            <a:lstStyle/>
            <a:p>
              <a:pPr algn="ctr">
                <a:lnSpc>
                  <a:spcPts val="4560"/>
                </a:lnSpc>
              </a:pPr>
              <a:r>
                <a:rPr lang="en-US" sz="3800">
                  <a:solidFill>
                    <a:srgbClr val="193C6A"/>
                  </a:solidFill>
                  <a:latin typeface="Arial 2"/>
                </a:rPr>
                <a:t>MEGA TREND: KNOWING AND SHOWING</a:t>
              </a:r>
            </a:p>
            <a:p>
              <a:pPr algn="ctr">
                <a:lnSpc>
                  <a:spcPts val="4560"/>
                </a:lnSpc>
              </a:pPr>
              <a:endParaRPr lang="en-US" sz="3800">
                <a:solidFill>
                  <a:srgbClr val="193C6A"/>
                </a:solidFill>
                <a:latin typeface="Arial 2"/>
              </a:endParaRPr>
            </a:p>
          </p:txBody>
        </p:sp>
      </p:grpSp>
      <p:grpSp>
        <p:nvGrpSpPr>
          <p:cNvPr id="17" name="Group 17"/>
          <p:cNvGrpSpPr/>
          <p:nvPr/>
        </p:nvGrpSpPr>
        <p:grpSpPr>
          <a:xfrm>
            <a:off x="9144000" y="9710823"/>
            <a:ext cx="9144000" cy="572824"/>
            <a:chOff x="0" y="0"/>
            <a:chExt cx="21473312" cy="1345192"/>
          </a:xfrm>
        </p:grpSpPr>
        <p:sp>
          <p:nvSpPr>
            <p:cNvPr id="18" name="Freeform 18"/>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9" name="TextBox 19"/>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20" name="Group 20"/>
          <p:cNvGrpSpPr/>
          <p:nvPr/>
        </p:nvGrpSpPr>
        <p:grpSpPr>
          <a:xfrm>
            <a:off x="0" y="9710823"/>
            <a:ext cx="9144000" cy="576177"/>
            <a:chOff x="0" y="0"/>
            <a:chExt cx="21473312" cy="1353065"/>
          </a:xfrm>
        </p:grpSpPr>
        <p:sp>
          <p:nvSpPr>
            <p:cNvPr id="21" name="Freeform 21"/>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22" name="TextBox 22"/>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195554" y="1174127"/>
            <a:ext cx="13829606" cy="928728"/>
          </a:xfrm>
          <a:prstGeom prst="rect">
            <a:avLst/>
          </a:prstGeom>
        </p:spPr>
        <p:txBody>
          <a:bodyPr lIns="0" tIns="0" rIns="0" bIns="0" rtlCol="0" anchor="t">
            <a:spAutoFit/>
          </a:bodyPr>
          <a:lstStyle/>
          <a:p>
            <a:pPr algn="l">
              <a:lnSpc>
                <a:spcPts val="6639"/>
              </a:lnSpc>
            </a:pPr>
            <a:r>
              <a:rPr lang="en-US" sz="6916">
                <a:solidFill>
                  <a:srgbClr val="193C6A"/>
                </a:solidFill>
                <a:latin typeface="Arial 2"/>
              </a:rPr>
              <a:t>Stakeholder engagement</a:t>
            </a:r>
          </a:p>
        </p:txBody>
      </p:sp>
      <p:sp>
        <p:nvSpPr>
          <p:cNvPr id="3" name="TextBox 3"/>
          <p:cNvSpPr txBox="1"/>
          <p:nvPr/>
        </p:nvSpPr>
        <p:spPr>
          <a:xfrm>
            <a:off x="1361944" y="2496811"/>
            <a:ext cx="15564112" cy="6666390"/>
          </a:xfrm>
          <a:prstGeom prst="rect">
            <a:avLst/>
          </a:prstGeom>
        </p:spPr>
        <p:txBody>
          <a:bodyPr lIns="0" tIns="0" rIns="0" bIns="0" rtlCol="0" anchor="t">
            <a:spAutoFit/>
          </a:bodyPr>
          <a:lstStyle/>
          <a:p>
            <a:pPr marL="678984" lvl="1" indent="-339492">
              <a:lnSpc>
                <a:spcPts val="3141"/>
              </a:lnSpc>
              <a:buFont typeface="Arial"/>
              <a:buChar char="•"/>
            </a:pPr>
            <a:r>
              <a:rPr lang="en-US" sz="2804" spc="39">
                <a:solidFill>
                  <a:srgbClr val="193C6A"/>
                </a:solidFill>
                <a:latin typeface="Arial 2"/>
              </a:rPr>
              <a:t>Invest in a thorough identification of stakeholders and affected groups, and identify the best ways to engage them</a:t>
            </a:r>
          </a:p>
          <a:p>
            <a:pPr marL="678984" lvl="1" indent="-339492">
              <a:lnSpc>
                <a:spcPts val="3141"/>
              </a:lnSpc>
              <a:buFont typeface="Arial"/>
              <a:buChar char="•"/>
            </a:pPr>
            <a:r>
              <a:rPr lang="en-US" sz="2804" spc="39">
                <a:solidFill>
                  <a:srgbClr val="193C6A"/>
                </a:solidFill>
                <a:latin typeface="Arial 2"/>
              </a:rPr>
              <a:t>Relevant stakeholders should be </a:t>
            </a:r>
            <a:r>
              <a:rPr lang="en-US" sz="2804" u="sng" spc="39">
                <a:solidFill>
                  <a:srgbClr val="193C6A"/>
                </a:solidFill>
                <a:latin typeface="Arial 2"/>
              </a:rPr>
              <a:t>consulted throughout the entire process</a:t>
            </a:r>
            <a:r>
              <a:rPr lang="en-US" sz="2804" spc="39">
                <a:solidFill>
                  <a:srgbClr val="193C6A"/>
                </a:solidFill>
                <a:latin typeface="Arial 2"/>
              </a:rPr>
              <a:t>: developing the policy commitment, HRDD, developing and operationalize remedial procedure</a:t>
            </a:r>
          </a:p>
          <a:p>
            <a:pPr marL="678984" lvl="1" indent="-339492">
              <a:lnSpc>
                <a:spcPts val="3141"/>
              </a:lnSpc>
              <a:buFont typeface="Arial"/>
              <a:buChar char="•"/>
            </a:pPr>
            <a:r>
              <a:rPr lang="en-US" sz="2804" spc="39">
                <a:solidFill>
                  <a:srgbClr val="193C6A"/>
                </a:solidFill>
                <a:latin typeface="Arial 2"/>
              </a:rPr>
              <a:t>Process should be inclusive, participatory (creating a sense of ownership), accessible, transparent, credible, culturallyappropriate, context-specific and gender sensitive </a:t>
            </a:r>
          </a:p>
          <a:p>
            <a:pPr marL="678984" lvl="1" indent="-339492">
              <a:lnSpc>
                <a:spcPts val="3141"/>
              </a:lnSpc>
              <a:buFont typeface="Arial"/>
              <a:buChar char="•"/>
            </a:pPr>
            <a:r>
              <a:rPr lang="en-US" sz="2804" spc="39">
                <a:solidFill>
                  <a:srgbClr val="193C6A"/>
                </a:solidFill>
                <a:latin typeface="Arial 2"/>
              </a:rPr>
              <a:t>Engage early, not only when a decision is imminent or a situation is escalating</a:t>
            </a:r>
          </a:p>
          <a:p>
            <a:pPr marL="678984" lvl="1" indent="-339492">
              <a:lnSpc>
                <a:spcPts val="3141"/>
              </a:lnSpc>
              <a:buFont typeface="Arial"/>
              <a:buChar char="•"/>
            </a:pPr>
            <a:r>
              <a:rPr lang="en-US" sz="2804" spc="39">
                <a:solidFill>
                  <a:srgbClr val="193C6A"/>
                </a:solidFill>
                <a:latin typeface="Arial 2"/>
              </a:rPr>
              <a:t>Establish clarity about process, goals and follow-up for all stakeholders involved and manage expectations proactively </a:t>
            </a:r>
          </a:p>
          <a:p>
            <a:pPr marL="678984" lvl="1" indent="-339492">
              <a:lnSpc>
                <a:spcPts val="3141"/>
              </a:lnSpc>
              <a:buFont typeface="Arial"/>
              <a:buChar char="•"/>
            </a:pPr>
            <a:r>
              <a:rPr lang="en-US" sz="2804" spc="39">
                <a:solidFill>
                  <a:srgbClr val="193C6A"/>
                </a:solidFill>
                <a:latin typeface="Arial 2"/>
              </a:rPr>
              <a:t>Seek feedback about their satisfaction with the process and the right to privacy</a:t>
            </a:r>
          </a:p>
          <a:p>
            <a:pPr marL="678984" lvl="1" indent="-339492">
              <a:lnSpc>
                <a:spcPts val="3141"/>
              </a:lnSpc>
              <a:buFont typeface="Arial"/>
              <a:buChar char="•"/>
            </a:pPr>
            <a:r>
              <a:rPr lang="en-US" sz="2804" spc="39">
                <a:solidFill>
                  <a:srgbClr val="193C6A"/>
                </a:solidFill>
                <a:latin typeface="Arial 2"/>
              </a:rPr>
              <a:t>Remain flexible, adapting to changing conditions and new stakeholders emerging </a:t>
            </a:r>
          </a:p>
          <a:p>
            <a:pPr marL="678984" lvl="1" indent="-339492">
              <a:lnSpc>
                <a:spcPts val="3141"/>
              </a:lnSpc>
              <a:buFont typeface="Arial"/>
              <a:buChar char="•"/>
            </a:pPr>
            <a:r>
              <a:rPr lang="en-US" sz="2804" spc="39">
                <a:solidFill>
                  <a:srgbClr val="193C6A"/>
                </a:solidFill>
                <a:latin typeface="Arial 2"/>
              </a:rPr>
              <a:t>Do not put stakeholders at risk through engagement </a:t>
            </a:r>
          </a:p>
          <a:p>
            <a:pPr marL="678984" lvl="1" indent="-339492">
              <a:lnSpc>
                <a:spcPts val="3141"/>
              </a:lnSpc>
              <a:buFont typeface="Arial"/>
              <a:buChar char="•"/>
            </a:pPr>
            <a:r>
              <a:rPr lang="en-US" sz="2804" spc="39">
                <a:solidFill>
                  <a:srgbClr val="193C6A"/>
                </a:solidFill>
                <a:latin typeface="Arial 2"/>
              </a:rPr>
              <a:t>Make sure the engagement process itself is rights-respective, e.g. respects Be aware of, and address power imbalances and other barriers to engagement (language, culture, gender etc.) </a:t>
            </a:r>
          </a:p>
          <a:p>
            <a:pPr marL="679085" lvl="1" indent="-339542" algn="l">
              <a:lnSpc>
                <a:spcPts val="3141"/>
              </a:lnSpc>
              <a:buFont typeface="Arial"/>
              <a:buChar char="•"/>
            </a:pPr>
            <a:r>
              <a:rPr lang="en-US" sz="2804" spc="41">
                <a:solidFill>
                  <a:srgbClr val="193C6A"/>
                </a:solidFill>
                <a:latin typeface="Arial 2"/>
              </a:rPr>
              <a:t>Choose the right language for the right partner – not all are familiar with technical human rights or business language</a:t>
            </a:r>
          </a:p>
        </p:txBody>
      </p:sp>
      <p:sp>
        <p:nvSpPr>
          <p:cNvPr id="4" name="Freeform 4"/>
          <p:cNvSpPr/>
          <p:nvPr/>
        </p:nvSpPr>
        <p:spPr>
          <a:xfrm>
            <a:off x="1028700" y="1138852"/>
            <a:ext cx="795566" cy="875451"/>
          </a:xfrm>
          <a:custGeom>
            <a:avLst/>
            <a:gdLst/>
            <a:ahLst/>
            <a:cxnLst/>
            <a:rect l="l" t="t" r="r" b="b"/>
            <a:pathLst>
              <a:path w="795566" h="875451">
                <a:moveTo>
                  <a:pt x="0" y="0"/>
                </a:moveTo>
                <a:lnTo>
                  <a:pt x="795566" y="0"/>
                </a:lnTo>
                <a:lnTo>
                  <a:pt x="795566" y="875452"/>
                </a:lnTo>
                <a:lnTo>
                  <a:pt x="0" y="875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147621" y="1019649"/>
            <a:ext cx="13992759" cy="1222629"/>
          </a:xfrm>
          <a:prstGeom prst="rect">
            <a:avLst/>
          </a:prstGeom>
        </p:spPr>
        <p:txBody>
          <a:bodyPr lIns="0" tIns="0" rIns="0" bIns="0" rtlCol="0" anchor="t">
            <a:spAutoFit/>
          </a:bodyPr>
          <a:lstStyle/>
          <a:p>
            <a:pPr algn="l">
              <a:lnSpc>
                <a:spcPts val="4608"/>
              </a:lnSpc>
            </a:pPr>
            <a:r>
              <a:rPr lang="en-US" sz="4800">
                <a:solidFill>
                  <a:srgbClr val="17396C"/>
                </a:solidFill>
                <a:latin typeface="Arial 2"/>
              </a:rPr>
              <a:t>Groups with low power &amp; interest should be prioritized</a:t>
            </a:r>
          </a:p>
        </p:txBody>
      </p:sp>
      <p:sp>
        <p:nvSpPr>
          <p:cNvPr id="3" name="TextBox 3"/>
          <p:cNvSpPr txBox="1"/>
          <p:nvPr/>
        </p:nvSpPr>
        <p:spPr>
          <a:xfrm>
            <a:off x="12428596" y="7710462"/>
            <a:ext cx="5621328" cy="1604116"/>
          </a:xfrm>
          <a:prstGeom prst="rect">
            <a:avLst/>
          </a:prstGeom>
        </p:spPr>
        <p:txBody>
          <a:bodyPr lIns="0" tIns="0" rIns="0" bIns="0" rtlCol="0" anchor="t">
            <a:spAutoFit/>
          </a:bodyPr>
          <a:lstStyle/>
          <a:p>
            <a:pPr marL="483725" lvl="1" indent="-241862">
              <a:lnSpc>
                <a:spcPts val="1833"/>
              </a:lnSpc>
              <a:buFont typeface="Arial"/>
              <a:buChar char="•"/>
            </a:pPr>
            <a:r>
              <a:rPr lang="en-US" sz="1698">
                <a:solidFill>
                  <a:srgbClr val="193C6A"/>
                </a:solidFill>
                <a:latin typeface="Arial 2"/>
              </a:rPr>
              <a:t> Source: Global Compact Network Germany and twentyfifty. Stakeholder Engagement in Human Rights Due Diligence (2014). Available at https://www.globalcompact.de/migrated_files/wAssets/docs/Menschenrechte/stakeholder_engagement_in_humanrights_due_diligence.pd</a:t>
            </a:r>
          </a:p>
          <a:p>
            <a:pPr algn="l">
              <a:lnSpc>
                <a:spcPts val="1833"/>
              </a:lnSpc>
            </a:pPr>
            <a:endParaRPr lang="en-US" sz="1698">
              <a:solidFill>
                <a:srgbClr val="193C6A"/>
              </a:solidFill>
              <a:latin typeface="Arial 2"/>
            </a:endParaRPr>
          </a:p>
        </p:txBody>
      </p:sp>
      <p:grpSp>
        <p:nvGrpSpPr>
          <p:cNvPr id="4" name="Group 4"/>
          <p:cNvGrpSpPr/>
          <p:nvPr/>
        </p:nvGrpSpPr>
        <p:grpSpPr>
          <a:xfrm>
            <a:off x="4910783" y="2326420"/>
            <a:ext cx="6659324" cy="6659324"/>
            <a:chOff x="0" y="0"/>
            <a:chExt cx="8859986" cy="8859986"/>
          </a:xfrm>
        </p:grpSpPr>
        <p:sp>
          <p:nvSpPr>
            <p:cNvPr id="5" name="Freeform 5"/>
            <p:cNvSpPr/>
            <p:nvPr/>
          </p:nvSpPr>
          <p:spPr>
            <a:xfrm>
              <a:off x="0" y="0"/>
              <a:ext cx="8859901" cy="8859901"/>
            </a:xfrm>
            <a:custGeom>
              <a:avLst/>
              <a:gdLst/>
              <a:ahLst/>
              <a:cxnLst/>
              <a:rect l="l" t="t" r="r" b="b"/>
              <a:pathLst>
                <a:path w="8859901" h="8859901">
                  <a:moveTo>
                    <a:pt x="0" y="4430014"/>
                  </a:moveTo>
                  <a:lnTo>
                    <a:pt x="442976" y="4075557"/>
                  </a:lnTo>
                  <a:lnTo>
                    <a:pt x="442976" y="4341368"/>
                  </a:lnTo>
                  <a:lnTo>
                    <a:pt x="4341368" y="4341368"/>
                  </a:lnTo>
                  <a:lnTo>
                    <a:pt x="4341368" y="442976"/>
                  </a:lnTo>
                  <a:lnTo>
                    <a:pt x="4075557" y="442976"/>
                  </a:lnTo>
                  <a:lnTo>
                    <a:pt x="4430014" y="0"/>
                  </a:lnTo>
                  <a:lnTo>
                    <a:pt x="4784471" y="442976"/>
                  </a:lnTo>
                  <a:lnTo>
                    <a:pt x="4518533" y="442976"/>
                  </a:lnTo>
                  <a:lnTo>
                    <a:pt x="4518533" y="4341368"/>
                  </a:lnTo>
                  <a:lnTo>
                    <a:pt x="8416925" y="4341368"/>
                  </a:lnTo>
                  <a:lnTo>
                    <a:pt x="8416925" y="4075557"/>
                  </a:lnTo>
                  <a:lnTo>
                    <a:pt x="8859901" y="4430014"/>
                  </a:lnTo>
                  <a:lnTo>
                    <a:pt x="8416925" y="4784471"/>
                  </a:lnTo>
                  <a:lnTo>
                    <a:pt x="8416925" y="4518533"/>
                  </a:lnTo>
                  <a:lnTo>
                    <a:pt x="4518533" y="4518533"/>
                  </a:lnTo>
                  <a:lnTo>
                    <a:pt x="4518533" y="8416925"/>
                  </a:lnTo>
                  <a:lnTo>
                    <a:pt x="4784344" y="8416925"/>
                  </a:lnTo>
                  <a:lnTo>
                    <a:pt x="4429887" y="8859901"/>
                  </a:lnTo>
                  <a:lnTo>
                    <a:pt x="4075430" y="8416925"/>
                  </a:lnTo>
                  <a:lnTo>
                    <a:pt x="4341241" y="8416925"/>
                  </a:lnTo>
                  <a:lnTo>
                    <a:pt x="4341241" y="4518533"/>
                  </a:lnTo>
                  <a:lnTo>
                    <a:pt x="442976" y="4518533"/>
                  </a:lnTo>
                  <a:lnTo>
                    <a:pt x="442976" y="4784344"/>
                  </a:lnTo>
                  <a:close/>
                </a:path>
              </a:pathLst>
            </a:custGeom>
            <a:solidFill>
              <a:srgbClr val="92D050"/>
            </a:solidFill>
          </p:spPr>
        </p:sp>
      </p:grpSp>
      <p:grpSp>
        <p:nvGrpSpPr>
          <p:cNvPr id="6" name="Group 6"/>
          <p:cNvGrpSpPr/>
          <p:nvPr/>
        </p:nvGrpSpPr>
        <p:grpSpPr>
          <a:xfrm>
            <a:off x="5324547" y="2740185"/>
            <a:ext cx="2701911" cy="2701911"/>
            <a:chOff x="0" y="0"/>
            <a:chExt cx="3594794" cy="3594794"/>
          </a:xfrm>
        </p:grpSpPr>
        <p:sp>
          <p:nvSpPr>
            <p:cNvPr id="7" name="Freeform 7"/>
            <p:cNvSpPr/>
            <p:nvPr/>
          </p:nvSpPr>
          <p:spPr>
            <a:xfrm>
              <a:off x="25400" y="25400"/>
              <a:ext cx="3543935" cy="3543935"/>
            </a:xfrm>
            <a:custGeom>
              <a:avLst/>
              <a:gdLst/>
              <a:ahLst/>
              <a:cxnLst/>
              <a:rect l="l" t="t" r="r" b="b"/>
              <a:pathLst>
                <a:path w="3543935" h="3543935">
                  <a:moveTo>
                    <a:pt x="0" y="590677"/>
                  </a:moveTo>
                  <a:cubicBezTo>
                    <a:pt x="0" y="264414"/>
                    <a:pt x="264414" y="0"/>
                    <a:pt x="590677" y="0"/>
                  </a:cubicBezTo>
                  <a:lnTo>
                    <a:pt x="2953258" y="0"/>
                  </a:lnTo>
                  <a:cubicBezTo>
                    <a:pt x="3279521" y="0"/>
                    <a:pt x="3543935" y="264414"/>
                    <a:pt x="3543935" y="590677"/>
                  </a:cubicBezTo>
                  <a:lnTo>
                    <a:pt x="3543935" y="2953258"/>
                  </a:lnTo>
                  <a:cubicBezTo>
                    <a:pt x="3543935" y="3279521"/>
                    <a:pt x="3279521" y="3543935"/>
                    <a:pt x="2953258" y="3543935"/>
                  </a:cubicBezTo>
                  <a:lnTo>
                    <a:pt x="590677" y="3543935"/>
                  </a:lnTo>
                  <a:cubicBezTo>
                    <a:pt x="264414" y="3543935"/>
                    <a:pt x="0" y="3279521"/>
                    <a:pt x="0" y="2953258"/>
                  </a:cubicBezTo>
                  <a:close/>
                </a:path>
              </a:pathLst>
            </a:custGeom>
            <a:solidFill>
              <a:srgbClr val="63C4F6"/>
            </a:solidFill>
          </p:spPr>
        </p:sp>
        <p:sp>
          <p:nvSpPr>
            <p:cNvPr id="8" name="Freeform 8"/>
            <p:cNvSpPr/>
            <p:nvPr/>
          </p:nvSpPr>
          <p:spPr>
            <a:xfrm>
              <a:off x="0" y="0"/>
              <a:ext cx="3594735" cy="3594735"/>
            </a:xfrm>
            <a:custGeom>
              <a:avLst/>
              <a:gdLst/>
              <a:ahLst/>
              <a:cxnLst/>
              <a:rect l="l" t="t" r="r" b="b"/>
              <a:pathLst>
                <a:path w="3594735" h="3594735">
                  <a:moveTo>
                    <a:pt x="0" y="616077"/>
                  </a:moveTo>
                  <a:cubicBezTo>
                    <a:pt x="0" y="275844"/>
                    <a:pt x="275844" y="0"/>
                    <a:pt x="616077" y="0"/>
                  </a:cubicBezTo>
                  <a:lnTo>
                    <a:pt x="2978658" y="0"/>
                  </a:lnTo>
                  <a:lnTo>
                    <a:pt x="2978658" y="25400"/>
                  </a:lnTo>
                  <a:lnTo>
                    <a:pt x="2978658" y="0"/>
                  </a:lnTo>
                  <a:cubicBezTo>
                    <a:pt x="3318891" y="0"/>
                    <a:pt x="3594735" y="275844"/>
                    <a:pt x="3594735" y="616077"/>
                  </a:cubicBezTo>
                  <a:lnTo>
                    <a:pt x="3569335" y="616077"/>
                  </a:lnTo>
                  <a:lnTo>
                    <a:pt x="3594735" y="616077"/>
                  </a:lnTo>
                  <a:lnTo>
                    <a:pt x="3594735" y="2978658"/>
                  </a:lnTo>
                  <a:lnTo>
                    <a:pt x="3569335" y="2978658"/>
                  </a:lnTo>
                  <a:lnTo>
                    <a:pt x="3594735" y="2978658"/>
                  </a:lnTo>
                  <a:cubicBezTo>
                    <a:pt x="3594735" y="3318891"/>
                    <a:pt x="3318891" y="3594735"/>
                    <a:pt x="2978658" y="3594735"/>
                  </a:cubicBezTo>
                  <a:lnTo>
                    <a:pt x="2978658" y="3569335"/>
                  </a:lnTo>
                  <a:lnTo>
                    <a:pt x="2978658" y="3594735"/>
                  </a:lnTo>
                  <a:lnTo>
                    <a:pt x="616077" y="3594735"/>
                  </a:lnTo>
                  <a:lnTo>
                    <a:pt x="616077" y="3569335"/>
                  </a:lnTo>
                  <a:lnTo>
                    <a:pt x="616077" y="3594735"/>
                  </a:lnTo>
                  <a:cubicBezTo>
                    <a:pt x="275844" y="3594735"/>
                    <a:pt x="0" y="3319018"/>
                    <a:pt x="0" y="2978658"/>
                  </a:cubicBezTo>
                  <a:lnTo>
                    <a:pt x="0" y="616077"/>
                  </a:lnTo>
                  <a:lnTo>
                    <a:pt x="25400" y="616077"/>
                  </a:lnTo>
                  <a:lnTo>
                    <a:pt x="0" y="616077"/>
                  </a:lnTo>
                  <a:moveTo>
                    <a:pt x="50800" y="616077"/>
                  </a:moveTo>
                  <a:lnTo>
                    <a:pt x="50800" y="2978658"/>
                  </a:lnTo>
                  <a:lnTo>
                    <a:pt x="25400" y="2978658"/>
                  </a:lnTo>
                  <a:lnTo>
                    <a:pt x="50800" y="2978658"/>
                  </a:lnTo>
                  <a:cubicBezTo>
                    <a:pt x="50800" y="3290824"/>
                    <a:pt x="303911" y="3543935"/>
                    <a:pt x="616077" y="3543935"/>
                  </a:cubicBezTo>
                  <a:lnTo>
                    <a:pt x="2978658" y="3543935"/>
                  </a:lnTo>
                  <a:cubicBezTo>
                    <a:pt x="3290824" y="3543935"/>
                    <a:pt x="3543935" y="3290824"/>
                    <a:pt x="3543935" y="2978658"/>
                  </a:cubicBezTo>
                  <a:lnTo>
                    <a:pt x="3543935" y="616077"/>
                  </a:lnTo>
                  <a:cubicBezTo>
                    <a:pt x="3543935" y="303911"/>
                    <a:pt x="3290951" y="50800"/>
                    <a:pt x="2978658" y="50800"/>
                  </a:cubicBezTo>
                  <a:lnTo>
                    <a:pt x="616077" y="50800"/>
                  </a:lnTo>
                  <a:lnTo>
                    <a:pt x="616077" y="25400"/>
                  </a:lnTo>
                  <a:lnTo>
                    <a:pt x="616077" y="50800"/>
                  </a:lnTo>
                  <a:cubicBezTo>
                    <a:pt x="303911" y="50800"/>
                    <a:pt x="50800" y="303911"/>
                    <a:pt x="50800" y="616077"/>
                  </a:cubicBezTo>
                  <a:close/>
                </a:path>
              </a:pathLst>
            </a:custGeom>
            <a:solidFill>
              <a:srgbClr val="FEFEFE"/>
            </a:solidFill>
          </p:spPr>
        </p:sp>
      </p:grpSp>
      <p:sp>
        <p:nvSpPr>
          <p:cNvPr id="9" name="TextBox 9"/>
          <p:cNvSpPr txBox="1"/>
          <p:nvPr/>
        </p:nvSpPr>
        <p:spPr>
          <a:xfrm>
            <a:off x="5476601" y="3926371"/>
            <a:ext cx="2312026" cy="705696"/>
          </a:xfrm>
          <a:prstGeom prst="rect">
            <a:avLst/>
          </a:prstGeom>
        </p:spPr>
        <p:txBody>
          <a:bodyPr lIns="0" tIns="0" rIns="0" bIns="0" rtlCol="0" anchor="t">
            <a:spAutoFit/>
          </a:bodyPr>
          <a:lstStyle/>
          <a:p>
            <a:pPr algn="ctr">
              <a:lnSpc>
                <a:spcPts val="2759"/>
              </a:lnSpc>
            </a:pPr>
            <a:r>
              <a:rPr lang="en-US" sz="2555">
                <a:solidFill>
                  <a:srgbClr val="17396C"/>
                </a:solidFill>
                <a:latin typeface="Arial 2"/>
              </a:rPr>
              <a:t>National trade union</a:t>
            </a:r>
          </a:p>
        </p:txBody>
      </p:sp>
      <p:grpSp>
        <p:nvGrpSpPr>
          <p:cNvPr id="10" name="Group 10"/>
          <p:cNvGrpSpPr/>
          <p:nvPr/>
        </p:nvGrpSpPr>
        <p:grpSpPr>
          <a:xfrm>
            <a:off x="8454430" y="2740185"/>
            <a:ext cx="2701911" cy="2701911"/>
            <a:chOff x="0" y="0"/>
            <a:chExt cx="3594794" cy="3594794"/>
          </a:xfrm>
        </p:grpSpPr>
        <p:sp>
          <p:nvSpPr>
            <p:cNvPr id="11" name="Freeform 11"/>
            <p:cNvSpPr/>
            <p:nvPr/>
          </p:nvSpPr>
          <p:spPr>
            <a:xfrm>
              <a:off x="25400" y="25400"/>
              <a:ext cx="3543935" cy="3543935"/>
            </a:xfrm>
            <a:custGeom>
              <a:avLst/>
              <a:gdLst/>
              <a:ahLst/>
              <a:cxnLst/>
              <a:rect l="l" t="t" r="r" b="b"/>
              <a:pathLst>
                <a:path w="3543935" h="3543935">
                  <a:moveTo>
                    <a:pt x="0" y="590677"/>
                  </a:moveTo>
                  <a:cubicBezTo>
                    <a:pt x="0" y="264414"/>
                    <a:pt x="264414" y="0"/>
                    <a:pt x="590677" y="0"/>
                  </a:cubicBezTo>
                  <a:lnTo>
                    <a:pt x="2953258" y="0"/>
                  </a:lnTo>
                  <a:cubicBezTo>
                    <a:pt x="3279521" y="0"/>
                    <a:pt x="3543935" y="264414"/>
                    <a:pt x="3543935" y="590677"/>
                  </a:cubicBezTo>
                  <a:lnTo>
                    <a:pt x="3543935" y="2953258"/>
                  </a:lnTo>
                  <a:cubicBezTo>
                    <a:pt x="3543935" y="3279521"/>
                    <a:pt x="3279521" y="3543935"/>
                    <a:pt x="2953258" y="3543935"/>
                  </a:cubicBezTo>
                  <a:lnTo>
                    <a:pt x="590677" y="3543935"/>
                  </a:lnTo>
                  <a:cubicBezTo>
                    <a:pt x="264414" y="3543935"/>
                    <a:pt x="0" y="3279521"/>
                    <a:pt x="0" y="2953258"/>
                  </a:cubicBezTo>
                  <a:close/>
                </a:path>
              </a:pathLst>
            </a:custGeom>
            <a:solidFill>
              <a:srgbClr val="63C4F6"/>
            </a:solidFill>
          </p:spPr>
        </p:sp>
        <p:sp>
          <p:nvSpPr>
            <p:cNvPr id="12" name="Freeform 12"/>
            <p:cNvSpPr/>
            <p:nvPr/>
          </p:nvSpPr>
          <p:spPr>
            <a:xfrm>
              <a:off x="0" y="0"/>
              <a:ext cx="3594735" cy="3594735"/>
            </a:xfrm>
            <a:custGeom>
              <a:avLst/>
              <a:gdLst/>
              <a:ahLst/>
              <a:cxnLst/>
              <a:rect l="l" t="t" r="r" b="b"/>
              <a:pathLst>
                <a:path w="3594735" h="3594735">
                  <a:moveTo>
                    <a:pt x="0" y="616077"/>
                  </a:moveTo>
                  <a:cubicBezTo>
                    <a:pt x="0" y="275844"/>
                    <a:pt x="275844" y="0"/>
                    <a:pt x="616077" y="0"/>
                  </a:cubicBezTo>
                  <a:lnTo>
                    <a:pt x="2978658" y="0"/>
                  </a:lnTo>
                  <a:lnTo>
                    <a:pt x="2978658" y="25400"/>
                  </a:lnTo>
                  <a:lnTo>
                    <a:pt x="2978658" y="0"/>
                  </a:lnTo>
                  <a:cubicBezTo>
                    <a:pt x="3318891" y="0"/>
                    <a:pt x="3594735" y="275844"/>
                    <a:pt x="3594735" y="616077"/>
                  </a:cubicBezTo>
                  <a:lnTo>
                    <a:pt x="3569335" y="616077"/>
                  </a:lnTo>
                  <a:lnTo>
                    <a:pt x="3594735" y="616077"/>
                  </a:lnTo>
                  <a:lnTo>
                    <a:pt x="3594735" y="2978658"/>
                  </a:lnTo>
                  <a:lnTo>
                    <a:pt x="3569335" y="2978658"/>
                  </a:lnTo>
                  <a:lnTo>
                    <a:pt x="3594735" y="2978658"/>
                  </a:lnTo>
                  <a:cubicBezTo>
                    <a:pt x="3594735" y="3318891"/>
                    <a:pt x="3318891" y="3594735"/>
                    <a:pt x="2978658" y="3594735"/>
                  </a:cubicBezTo>
                  <a:lnTo>
                    <a:pt x="2978658" y="3569335"/>
                  </a:lnTo>
                  <a:lnTo>
                    <a:pt x="2978658" y="3594735"/>
                  </a:lnTo>
                  <a:lnTo>
                    <a:pt x="616077" y="3594735"/>
                  </a:lnTo>
                  <a:lnTo>
                    <a:pt x="616077" y="3569335"/>
                  </a:lnTo>
                  <a:lnTo>
                    <a:pt x="616077" y="3594735"/>
                  </a:lnTo>
                  <a:cubicBezTo>
                    <a:pt x="275844" y="3594735"/>
                    <a:pt x="0" y="3319018"/>
                    <a:pt x="0" y="2978658"/>
                  </a:cubicBezTo>
                  <a:lnTo>
                    <a:pt x="0" y="616077"/>
                  </a:lnTo>
                  <a:lnTo>
                    <a:pt x="25400" y="616077"/>
                  </a:lnTo>
                  <a:lnTo>
                    <a:pt x="0" y="616077"/>
                  </a:lnTo>
                  <a:moveTo>
                    <a:pt x="50800" y="616077"/>
                  </a:moveTo>
                  <a:lnTo>
                    <a:pt x="50800" y="2978658"/>
                  </a:lnTo>
                  <a:lnTo>
                    <a:pt x="25400" y="2978658"/>
                  </a:lnTo>
                  <a:lnTo>
                    <a:pt x="50800" y="2978658"/>
                  </a:lnTo>
                  <a:cubicBezTo>
                    <a:pt x="50800" y="3290824"/>
                    <a:pt x="303911" y="3543935"/>
                    <a:pt x="616077" y="3543935"/>
                  </a:cubicBezTo>
                  <a:lnTo>
                    <a:pt x="2978658" y="3543935"/>
                  </a:lnTo>
                  <a:cubicBezTo>
                    <a:pt x="3290824" y="3543935"/>
                    <a:pt x="3543935" y="3290824"/>
                    <a:pt x="3543935" y="2978658"/>
                  </a:cubicBezTo>
                  <a:lnTo>
                    <a:pt x="3543935" y="616077"/>
                  </a:lnTo>
                  <a:cubicBezTo>
                    <a:pt x="3543935" y="303911"/>
                    <a:pt x="3290951" y="50800"/>
                    <a:pt x="2978658" y="50800"/>
                  </a:cubicBezTo>
                  <a:lnTo>
                    <a:pt x="616077" y="50800"/>
                  </a:lnTo>
                  <a:lnTo>
                    <a:pt x="616077" y="25400"/>
                  </a:lnTo>
                  <a:lnTo>
                    <a:pt x="616077" y="50800"/>
                  </a:lnTo>
                  <a:cubicBezTo>
                    <a:pt x="303911" y="50800"/>
                    <a:pt x="50800" y="303911"/>
                    <a:pt x="50800" y="616077"/>
                  </a:cubicBezTo>
                  <a:close/>
                </a:path>
              </a:pathLst>
            </a:custGeom>
            <a:solidFill>
              <a:srgbClr val="FEFEFE"/>
            </a:solidFill>
          </p:spPr>
        </p:sp>
      </p:grpSp>
      <p:sp>
        <p:nvSpPr>
          <p:cNvPr id="13" name="TextBox 13"/>
          <p:cNvSpPr txBox="1"/>
          <p:nvPr/>
        </p:nvSpPr>
        <p:spPr>
          <a:xfrm>
            <a:off x="8676175" y="3541195"/>
            <a:ext cx="2182966" cy="1969800"/>
          </a:xfrm>
          <a:prstGeom prst="rect">
            <a:avLst/>
          </a:prstGeom>
        </p:spPr>
        <p:txBody>
          <a:bodyPr lIns="0" tIns="0" rIns="0" bIns="0" rtlCol="0" anchor="t">
            <a:spAutoFit/>
          </a:bodyPr>
          <a:lstStyle/>
          <a:p>
            <a:pPr algn="ctr">
              <a:lnSpc>
                <a:spcPts val="2605"/>
              </a:lnSpc>
            </a:pPr>
            <a:r>
              <a:rPr lang="en-US" sz="2412">
                <a:solidFill>
                  <a:srgbClr val="17396C"/>
                </a:solidFill>
                <a:latin typeface="Arial 2"/>
              </a:rPr>
              <a:t>Joint venture partner</a:t>
            </a:r>
          </a:p>
          <a:p>
            <a:pPr algn="ctr">
              <a:lnSpc>
                <a:spcPts val="2605"/>
              </a:lnSpc>
            </a:pPr>
            <a:r>
              <a:rPr lang="en-US" sz="2412">
                <a:solidFill>
                  <a:srgbClr val="17396C"/>
                </a:solidFill>
                <a:latin typeface="Arial 2"/>
              </a:rPr>
              <a:t>Vocal neighbor’s association</a:t>
            </a:r>
          </a:p>
          <a:p>
            <a:pPr algn="ctr">
              <a:lnSpc>
                <a:spcPts val="2605"/>
              </a:lnSpc>
            </a:pPr>
            <a:endParaRPr lang="en-US" sz="2412">
              <a:solidFill>
                <a:srgbClr val="17396C"/>
              </a:solidFill>
              <a:latin typeface="Arial 2"/>
            </a:endParaRPr>
          </a:p>
        </p:txBody>
      </p:sp>
      <p:grpSp>
        <p:nvGrpSpPr>
          <p:cNvPr id="14" name="Group 14"/>
          <p:cNvGrpSpPr/>
          <p:nvPr/>
        </p:nvGrpSpPr>
        <p:grpSpPr>
          <a:xfrm>
            <a:off x="5324547" y="5870067"/>
            <a:ext cx="2701911" cy="2701911"/>
            <a:chOff x="0" y="0"/>
            <a:chExt cx="3594794" cy="3594794"/>
          </a:xfrm>
        </p:grpSpPr>
        <p:sp>
          <p:nvSpPr>
            <p:cNvPr id="15" name="Freeform 15"/>
            <p:cNvSpPr/>
            <p:nvPr/>
          </p:nvSpPr>
          <p:spPr>
            <a:xfrm>
              <a:off x="25400" y="25400"/>
              <a:ext cx="3543935" cy="3543935"/>
            </a:xfrm>
            <a:custGeom>
              <a:avLst/>
              <a:gdLst/>
              <a:ahLst/>
              <a:cxnLst/>
              <a:rect l="l" t="t" r="r" b="b"/>
              <a:pathLst>
                <a:path w="3543935" h="3543935">
                  <a:moveTo>
                    <a:pt x="0" y="590677"/>
                  </a:moveTo>
                  <a:cubicBezTo>
                    <a:pt x="0" y="264414"/>
                    <a:pt x="264414" y="0"/>
                    <a:pt x="590677" y="0"/>
                  </a:cubicBezTo>
                  <a:lnTo>
                    <a:pt x="2953258" y="0"/>
                  </a:lnTo>
                  <a:cubicBezTo>
                    <a:pt x="3279521" y="0"/>
                    <a:pt x="3543935" y="264414"/>
                    <a:pt x="3543935" y="590677"/>
                  </a:cubicBezTo>
                  <a:lnTo>
                    <a:pt x="3543935" y="2953258"/>
                  </a:lnTo>
                  <a:cubicBezTo>
                    <a:pt x="3543935" y="3279521"/>
                    <a:pt x="3279521" y="3543935"/>
                    <a:pt x="2953258" y="3543935"/>
                  </a:cubicBezTo>
                  <a:lnTo>
                    <a:pt x="590677" y="3543935"/>
                  </a:lnTo>
                  <a:cubicBezTo>
                    <a:pt x="264414" y="3543935"/>
                    <a:pt x="0" y="3279521"/>
                    <a:pt x="0" y="2953258"/>
                  </a:cubicBezTo>
                  <a:close/>
                </a:path>
              </a:pathLst>
            </a:custGeom>
            <a:solidFill>
              <a:srgbClr val="63C4F6"/>
            </a:solidFill>
          </p:spPr>
        </p:sp>
        <p:sp>
          <p:nvSpPr>
            <p:cNvPr id="16" name="Freeform 16"/>
            <p:cNvSpPr/>
            <p:nvPr/>
          </p:nvSpPr>
          <p:spPr>
            <a:xfrm>
              <a:off x="0" y="0"/>
              <a:ext cx="3594735" cy="3594735"/>
            </a:xfrm>
            <a:custGeom>
              <a:avLst/>
              <a:gdLst/>
              <a:ahLst/>
              <a:cxnLst/>
              <a:rect l="l" t="t" r="r" b="b"/>
              <a:pathLst>
                <a:path w="3594735" h="3594735">
                  <a:moveTo>
                    <a:pt x="0" y="616077"/>
                  </a:moveTo>
                  <a:cubicBezTo>
                    <a:pt x="0" y="275844"/>
                    <a:pt x="275844" y="0"/>
                    <a:pt x="616077" y="0"/>
                  </a:cubicBezTo>
                  <a:lnTo>
                    <a:pt x="2978658" y="0"/>
                  </a:lnTo>
                  <a:lnTo>
                    <a:pt x="2978658" y="25400"/>
                  </a:lnTo>
                  <a:lnTo>
                    <a:pt x="2978658" y="0"/>
                  </a:lnTo>
                  <a:cubicBezTo>
                    <a:pt x="3318891" y="0"/>
                    <a:pt x="3594735" y="275844"/>
                    <a:pt x="3594735" y="616077"/>
                  </a:cubicBezTo>
                  <a:lnTo>
                    <a:pt x="3569335" y="616077"/>
                  </a:lnTo>
                  <a:lnTo>
                    <a:pt x="3594735" y="616077"/>
                  </a:lnTo>
                  <a:lnTo>
                    <a:pt x="3594735" y="2978658"/>
                  </a:lnTo>
                  <a:lnTo>
                    <a:pt x="3569335" y="2978658"/>
                  </a:lnTo>
                  <a:lnTo>
                    <a:pt x="3594735" y="2978658"/>
                  </a:lnTo>
                  <a:cubicBezTo>
                    <a:pt x="3594735" y="3318891"/>
                    <a:pt x="3318891" y="3594735"/>
                    <a:pt x="2978658" y="3594735"/>
                  </a:cubicBezTo>
                  <a:lnTo>
                    <a:pt x="2978658" y="3569335"/>
                  </a:lnTo>
                  <a:lnTo>
                    <a:pt x="2978658" y="3594735"/>
                  </a:lnTo>
                  <a:lnTo>
                    <a:pt x="616077" y="3594735"/>
                  </a:lnTo>
                  <a:lnTo>
                    <a:pt x="616077" y="3569335"/>
                  </a:lnTo>
                  <a:lnTo>
                    <a:pt x="616077" y="3594735"/>
                  </a:lnTo>
                  <a:cubicBezTo>
                    <a:pt x="275844" y="3594735"/>
                    <a:pt x="0" y="3319018"/>
                    <a:pt x="0" y="2978658"/>
                  </a:cubicBezTo>
                  <a:lnTo>
                    <a:pt x="0" y="616077"/>
                  </a:lnTo>
                  <a:lnTo>
                    <a:pt x="25400" y="616077"/>
                  </a:lnTo>
                  <a:lnTo>
                    <a:pt x="0" y="616077"/>
                  </a:lnTo>
                  <a:moveTo>
                    <a:pt x="50800" y="616077"/>
                  </a:moveTo>
                  <a:lnTo>
                    <a:pt x="50800" y="2978658"/>
                  </a:lnTo>
                  <a:lnTo>
                    <a:pt x="25400" y="2978658"/>
                  </a:lnTo>
                  <a:lnTo>
                    <a:pt x="50800" y="2978658"/>
                  </a:lnTo>
                  <a:cubicBezTo>
                    <a:pt x="50800" y="3290824"/>
                    <a:pt x="303911" y="3543935"/>
                    <a:pt x="616077" y="3543935"/>
                  </a:cubicBezTo>
                  <a:lnTo>
                    <a:pt x="2978658" y="3543935"/>
                  </a:lnTo>
                  <a:cubicBezTo>
                    <a:pt x="3290824" y="3543935"/>
                    <a:pt x="3543935" y="3290824"/>
                    <a:pt x="3543935" y="2978658"/>
                  </a:cubicBezTo>
                  <a:lnTo>
                    <a:pt x="3543935" y="616077"/>
                  </a:lnTo>
                  <a:cubicBezTo>
                    <a:pt x="3543935" y="303911"/>
                    <a:pt x="3290951" y="50800"/>
                    <a:pt x="2978658" y="50800"/>
                  </a:cubicBezTo>
                  <a:lnTo>
                    <a:pt x="616077" y="50800"/>
                  </a:lnTo>
                  <a:lnTo>
                    <a:pt x="616077" y="25400"/>
                  </a:lnTo>
                  <a:lnTo>
                    <a:pt x="616077" y="50800"/>
                  </a:lnTo>
                  <a:cubicBezTo>
                    <a:pt x="303911" y="50800"/>
                    <a:pt x="50800" y="303911"/>
                    <a:pt x="50800" y="616077"/>
                  </a:cubicBezTo>
                  <a:close/>
                </a:path>
              </a:pathLst>
            </a:custGeom>
            <a:solidFill>
              <a:srgbClr val="FEFEFE"/>
            </a:solidFill>
          </p:spPr>
        </p:sp>
      </p:grpSp>
      <p:sp>
        <p:nvSpPr>
          <p:cNvPr id="17" name="TextBox 17"/>
          <p:cNvSpPr txBox="1"/>
          <p:nvPr/>
        </p:nvSpPr>
        <p:spPr>
          <a:xfrm>
            <a:off x="5595602" y="6243385"/>
            <a:ext cx="2159801" cy="2242399"/>
          </a:xfrm>
          <a:prstGeom prst="rect">
            <a:avLst/>
          </a:prstGeom>
        </p:spPr>
        <p:txBody>
          <a:bodyPr lIns="0" tIns="0" rIns="0" bIns="0" rtlCol="0" anchor="t">
            <a:spAutoFit/>
          </a:bodyPr>
          <a:lstStyle/>
          <a:p>
            <a:pPr marL="441180" lvl="1" indent="-220590">
              <a:lnSpc>
                <a:spcPts val="2206"/>
              </a:lnSpc>
              <a:buFont typeface="Arial"/>
              <a:buChar char="•"/>
            </a:pPr>
            <a:r>
              <a:rPr lang="en-US" sz="2043">
                <a:solidFill>
                  <a:srgbClr val="17396C"/>
                </a:solidFill>
                <a:latin typeface="Arial 2"/>
              </a:rPr>
              <a:t>Children living near building site</a:t>
            </a:r>
          </a:p>
          <a:p>
            <a:pPr marL="441180" lvl="1" indent="-220590">
              <a:lnSpc>
                <a:spcPts val="2206"/>
              </a:lnSpc>
              <a:buFont typeface="Arial"/>
              <a:buChar char="•"/>
            </a:pPr>
            <a:r>
              <a:rPr lang="en-US" sz="2043">
                <a:solidFill>
                  <a:srgbClr val="17396C"/>
                </a:solidFill>
                <a:latin typeface="Arial 2"/>
              </a:rPr>
              <a:t>Worker in the sand quarry supplying to the site</a:t>
            </a:r>
          </a:p>
          <a:p>
            <a:pPr>
              <a:lnSpc>
                <a:spcPts val="2206"/>
              </a:lnSpc>
            </a:pPr>
            <a:endParaRPr lang="en-US" sz="2043">
              <a:solidFill>
                <a:srgbClr val="17396C"/>
              </a:solidFill>
              <a:latin typeface="Arial 2"/>
            </a:endParaRPr>
          </a:p>
        </p:txBody>
      </p:sp>
      <p:grpSp>
        <p:nvGrpSpPr>
          <p:cNvPr id="18" name="Group 18"/>
          <p:cNvGrpSpPr/>
          <p:nvPr/>
        </p:nvGrpSpPr>
        <p:grpSpPr>
          <a:xfrm>
            <a:off x="8454430" y="5870067"/>
            <a:ext cx="2701911" cy="2701911"/>
            <a:chOff x="0" y="0"/>
            <a:chExt cx="3594794" cy="3594794"/>
          </a:xfrm>
        </p:grpSpPr>
        <p:sp>
          <p:nvSpPr>
            <p:cNvPr id="19" name="Freeform 19"/>
            <p:cNvSpPr/>
            <p:nvPr/>
          </p:nvSpPr>
          <p:spPr>
            <a:xfrm>
              <a:off x="25400" y="25400"/>
              <a:ext cx="3543935" cy="3543935"/>
            </a:xfrm>
            <a:custGeom>
              <a:avLst/>
              <a:gdLst/>
              <a:ahLst/>
              <a:cxnLst/>
              <a:rect l="l" t="t" r="r" b="b"/>
              <a:pathLst>
                <a:path w="3543935" h="3543935">
                  <a:moveTo>
                    <a:pt x="0" y="590677"/>
                  </a:moveTo>
                  <a:cubicBezTo>
                    <a:pt x="0" y="264414"/>
                    <a:pt x="264414" y="0"/>
                    <a:pt x="590677" y="0"/>
                  </a:cubicBezTo>
                  <a:lnTo>
                    <a:pt x="2953258" y="0"/>
                  </a:lnTo>
                  <a:cubicBezTo>
                    <a:pt x="3279521" y="0"/>
                    <a:pt x="3543935" y="264414"/>
                    <a:pt x="3543935" y="590677"/>
                  </a:cubicBezTo>
                  <a:lnTo>
                    <a:pt x="3543935" y="2953258"/>
                  </a:lnTo>
                  <a:cubicBezTo>
                    <a:pt x="3543935" y="3279521"/>
                    <a:pt x="3279521" y="3543935"/>
                    <a:pt x="2953258" y="3543935"/>
                  </a:cubicBezTo>
                  <a:lnTo>
                    <a:pt x="590677" y="3543935"/>
                  </a:lnTo>
                  <a:cubicBezTo>
                    <a:pt x="264414" y="3543935"/>
                    <a:pt x="0" y="3279521"/>
                    <a:pt x="0" y="2953258"/>
                  </a:cubicBezTo>
                  <a:close/>
                </a:path>
              </a:pathLst>
            </a:custGeom>
            <a:solidFill>
              <a:srgbClr val="63C4F6"/>
            </a:solidFill>
          </p:spPr>
        </p:sp>
        <p:sp>
          <p:nvSpPr>
            <p:cNvPr id="20" name="Freeform 20"/>
            <p:cNvSpPr/>
            <p:nvPr/>
          </p:nvSpPr>
          <p:spPr>
            <a:xfrm>
              <a:off x="0" y="0"/>
              <a:ext cx="3594735" cy="3594735"/>
            </a:xfrm>
            <a:custGeom>
              <a:avLst/>
              <a:gdLst/>
              <a:ahLst/>
              <a:cxnLst/>
              <a:rect l="l" t="t" r="r" b="b"/>
              <a:pathLst>
                <a:path w="3594735" h="3594735">
                  <a:moveTo>
                    <a:pt x="0" y="616077"/>
                  </a:moveTo>
                  <a:cubicBezTo>
                    <a:pt x="0" y="275844"/>
                    <a:pt x="275844" y="0"/>
                    <a:pt x="616077" y="0"/>
                  </a:cubicBezTo>
                  <a:lnTo>
                    <a:pt x="2978658" y="0"/>
                  </a:lnTo>
                  <a:lnTo>
                    <a:pt x="2978658" y="25400"/>
                  </a:lnTo>
                  <a:lnTo>
                    <a:pt x="2978658" y="0"/>
                  </a:lnTo>
                  <a:cubicBezTo>
                    <a:pt x="3318891" y="0"/>
                    <a:pt x="3594735" y="275844"/>
                    <a:pt x="3594735" y="616077"/>
                  </a:cubicBezTo>
                  <a:lnTo>
                    <a:pt x="3569335" y="616077"/>
                  </a:lnTo>
                  <a:lnTo>
                    <a:pt x="3594735" y="616077"/>
                  </a:lnTo>
                  <a:lnTo>
                    <a:pt x="3594735" y="2978658"/>
                  </a:lnTo>
                  <a:lnTo>
                    <a:pt x="3569335" y="2978658"/>
                  </a:lnTo>
                  <a:lnTo>
                    <a:pt x="3594735" y="2978658"/>
                  </a:lnTo>
                  <a:cubicBezTo>
                    <a:pt x="3594735" y="3318891"/>
                    <a:pt x="3318891" y="3594735"/>
                    <a:pt x="2978658" y="3594735"/>
                  </a:cubicBezTo>
                  <a:lnTo>
                    <a:pt x="2978658" y="3569335"/>
                  </a:lnTo>
                  <a:lnTo>
                    <a:pt x="2978658" y="3594735"/>
                  </a:lnTo>
                  <a:lnTo>
                    <a:pt x="616077" y="3594735"/>
                  </a:lnTo>
                  <a:lnTo>
                    <a:pt x="616077" y="3569335"/>
                  </a:lnTo>
                  <a:lnTo>
                    <a:pt x="616077" y="3594735"/>
                  </a:lnTo>
                  <a:cubicBezTo>
                    <a:pt x="275844" y="3594735"/>
                    <a:pt x="0" y="3319018"/>
                    <a:pt x="0" y="2978658"/>
                  </a:cubicBezTo>
                  <a:lnTo>
                    <a:pt x="0" y="616077"/>
                  </a:lnTo>
                  <a:lnTo>
                    <a:pt x="25400" y="616077"/>
                  </a:lnTo>
                  <a:lnTo>
                    <a:pt x="0" y="616077"/>
                  </a:lnTo>
                  <a:moveTo>
                    <a:pt x="50800" y="616077"/>
                  </a:moveTo>
                  <a:lnTo>
                    <a:pt x="50800" y="2978658"/>
                  </a:lnTo>
                  <a:lnTo>
                    <a:pt x="25400" y="2978658"/>
                  </a:lnTo>
                  <a:lnTo>
                    <a:pt x="50800" y="2978658"/>
                  </a:lnTo>
                  <a:cubicBezTo>
                    <a:pt x="50800" y="3290824"/>
                    <a:pt x="303911" y="3543935"/>
                    <a:pt x="616077" y="3543935"/>
                  </a:cubicBezTo>
                  <a:lnTo>
                    <a:pt x="2978658" y="3543935"/>
                  </a:lnTo>
                  <a:cubicBezTo>
                    <a:pt x="3290824" y="3543935"/>
                    <a:pt x="3543935" y="3290824"/>
                    <a:pt x="3543935" y="2978658"/>
                  </a:cubicBezTo>
                  <a:lnTo>
                    <a:pt x="3543935" y="616077"/>
                  </a:lnTo>
                  <a:cubicBezTo>
                    <a:pt x="3543935" y="303911"/>
                    <a:pt x="3290951" y="50800"/>
                    <a:pt x="2978658" y="50800"/>
                  </a:cubicBezTo>
                  <a:lnTo>
                    <a:pt x="616077" y="50800"/>
                  </a:lnTo>
                  <a:lnTo>
                    <a:pt x="616077" y="25400"/>
                  </a:lnTo>
                  <a:lnTo>
                    <a:pt x="616077" y="50800"/>
                  </a:lnTo>
                  <a:cubicBezTo>
                    <a:pt x="303911" y="50800"/>
                    <a:pt x="50800" y="303911"/>
                    <a:pt x="50800" y="616077"/>
                  </a:cubicBezTo>
                  <a:close/>
                </a:path>
              </a:pathLst>
            </a:custGeom>
            <a:solidFill>
              <a:srgbClr val="FEFEFE"/>
            </a:solidFill>
          </p:spPr>
        </p:sp>
      </p:grpSp>
      <p:sp>
        <p:nvSpPr>
          <p:cNvPr id="21" name="TextBox 21"/>
          <p:cNvSpPr txBox="1"/>
          <p:nvPr/>
        </p:nvSpPr>
        <p:spPr>
          <a:xfrm>
            <a:off x="8805236" y="6464290"/>
            <a:ext cx="2053906" cy="1246172"/>
          </a:xfrm>
          <a:prstGeom prst="rect">
            <a:avLst/>
          </a:prstGeom>
        </p:spPr>
        <p:txBody>
          <a:bodyPr lIns="0" tIns="0" rIns="0" bIns="0" rtlCol="0" anchor="t">
            <a:spAutoFit/>
          </a:bodyPr>
          <a:lstStyle/>
          <a:p>
            <a:pPr>
              <a:lnSpc>
                <a:spcPts val="2451"/>
              </a:lnSpc>
            </a:pPr>
            <a:r>
              <a:rPr lang="en-US" sz="2270">
                <a:solidFill>
                  <a:srgbClr val="17396C"/>
                </a:solidFill>
                <a:latin typeface="Arial 2"/>
              </a:rPr>
              <a:t>Migrant worker in in contracted workforce</a:t>
            </a:r>
          </a:p>
          <a:p>
            <a:pPr algn="l">
              <a:lnSpc>
                <a:spcPts val="2451"/>
              </a:lnSpc>
            </a:pPr>
            <a:endParaRPr lang="en-US" sz="2270">
              <a:solidFill>
                <a:srgbClr val="17396C"/>
              </a:solidFill>
              <a:latin typeface="Arial 2"/>
            </a:endParaRPr>
          </a:p>
        </p:txBody>
      </p:sp>
      <p:sp>
        <p:nvSpPr>
          <p:cNvPr id="22" name="TextBox 22"/>
          <p:cNvSpPr txBox="1"/>
          <p:nvPr/>
        </p:nvSpPr>
        <p:spPr>
          <a:xfrm rot="-5400000">
            <a:off x="5501622" y="5391160"/>
            <a:ext cx="5459835" cy="314325"/>
          </a:xfrm>
          <a:prstGeom prst="rect">
            <a:avLst/>
          </a:prstGeom>
        </p:spPr>
        <p:txBody>
          <a:bodyPr lIns="0" tIns="0" rIns="0" bIns="0" rtlCol="0" anchor="t">
            <a:spAutoFit/>
          </a:bodyPr>
          <a:lstStyle/>
          <a:p>
            <a:pPr algn="ctr">
              <a:lnSpc>
                <a:spcPts val="2525"/>
              </a:lnSpc>
            </a:pPr>
            <a:r>
              <a:rPr lang="en-US" sz="2104" spc="31">
                <a:solidFill>
                  <a:srgbClr val="193C6A"/>
                </a:solidFill>
                <a:latin typeface="Montserrat 2 Bold"/>
              </a:rPr>
              <a:t>POWER/INFLUENCE</a:t>
            </a:r>
          </a:p>
        </p:txBody>
      </p:sp>
      <p:sp>
        <p:nvSpPr>
          <p:cNvPr id="23" name="TextBox 23"/>
          <p:cNvSpPr txBox="1"/>
          <p:nvPr/>
        </p:nvSpPr>
        <p:spPr>
          <a:xfrm>
            <a:off x="8495810" y="5498917"/>
            <a:ext cx="2619152" cy="314325"/>
          </a:xfrm>
          <a:prstGeom prst="rect">
            <a:avLst/>
          </a:prstGeom>
        </p:spPr>
        <p:txBody>
          <a:bodyPr lIns="0" tIns="0" rIns="0" bIns="0" rtlCol="0" anchor="t">
            <a:spAutoFit/>
          </a:bodyPr>
          <a:lstStyle/>
          <a:p>
            <a:pPr algn="ctr">
              <a:lnSpc>
                <a:spcPts val="2525"/>
              </a:lnSpc>
            </a:pPr>
            <a:r>
              <a:rPr lang="en-US" sz="2104" spc="31">
                <a:solidFill>
                  <a:srgbClr val="193C6A"/>
                </a:solidFill>
                <a:latin typeface="Montserrat 2 Bold"/>
              </a:rPr>
              <a:t>INTEREST</a:t>
            </a:r>
          </a:p>
        </p:txBody>
      </p:sp>
      <p:grpSp>
        <p:nvGrpSpPr>
          <p:cNvPr id="24" name="Group 24"/>
          <p:cNvGrpSpPr/>
          <p:nvPr/>
        </p:nvGrpSpPr>
        <p:grpSpPr>
          <a:xfrm>
            <a:off x="7668645" y="8563716"/>
            <a:ext cx="1146714" cy="525401"/>
            <a:chOff x="0" y="0"/>
            <a:chExt cx="1528952" cy="700534"/>
          </a:xfrm>
        </p:grpSpPr>
        <p:sp>
          <p:nvSpPr>
            <p:cNvPr id="25" name="Freeform 25"/>
            <p:cNvSpPr/>
            <p:nvPr/>
          </p:nvSpPr>
          <p:spPr>
            <a:xfrm>
              <a:off x="25400" y="25400"/>
              <a:ext cx="1478153" cy="649732"/>
            </a:xfrm>
            <a:custGeom>
              <a:avLst/>
              <a:gdLst/>
              <a:ahLst/>
              <a:cxnLst/>
              <a:rect l="l" t="t" r="r" b="b"/>
              <a:pathLst>
                <a:path w="1478153" h="649732">
                  <a:moveTo>
                    <a:pt x="0" y="0"/>
                  </a:moveTo>
                  <a:lnTo>
                    <a:pt x="1478153" y="0"/>
                  </a:lnTo>
                  <a:lnTo>
                    <a:pt x="1478153" y="649732"/>
                  </a:lnTo>
                  <a:lnTo>
                    <a:pt x="0" y="649732"/>
                  </a:lnTo>
                  <a:close/>
                </a:path>
              </a:pathLst>
            </a:custGeom>
            <a:solidFill>
              <a:srgbClr val="FEFEFE"/>
            </a:solidFill>
          </p:spPr>
        </p:sp>
        <p:sp>
          <p:nvSpPr>
            <p:cNvPr id="26" name="Freeform 26"/>
            <p:cNvSpPr/>
            <p:nvPr/>
          </p:nvSpPr>
          <p:spPr>
            <a:xfrm>
              <a:off x="0" y="0"/>
              <a:ext cx="1528953" cy="700532"/>
            </a:xfrm>
            <a:custGeom>
              <a:avLst/>
              <a:gdLst/>
              <a:ahLst/>
              <a:cxnLst/>
              <a:rect l="l" t="t" r="r" b="b"/>
              <a:pathLst>
                <a:path w="1528953" h="700532">
                  <a:moveTo>
                    <a:pt x="25400" y="0"/>
                  </a:moveTo>
                  <a:lnTo>
                    <a:pt x="1503553" y="0"/>
                  </a:lnTo>
                  <a:cubicBezTo>
                    <a:pt x="1517523" y="0"/>
                    <a:pt x="1528953" y="11430"/>
                    <a:pt x="1528953" y="25400"/>
                  </a:cubicBezTo>
                  <a:lnTo>
                    <a:pt x="1528953" y="675132"/>
                  </a:lnTo>
                  <a:cubicBezTo>
                    <a:pt x="1528953" y="689102"/>
                    <a:pt x="1517523" y="700532"/>
                    <a:pt x="1503553" y="700532"/>
                  </a:cubicBezTo>
                  <a:lnTo>
                    <a:pt x="25400" y="700532"/>
                  </a:lnTo>
                  <a:cubicBezTo>
                    <a:pt x="11430" y="700532"/>
                    <a:pt x="0" y="689102"/>
                    <a:pt x="0" y="675132"/>
                  </a:cubicBezTo>
                  <a:lnTo>
                    <a:pt x="0" y="25400"/>
                  </a:lnTo>
                  <a:cubicBezTo>
                    <a:pt x="0" y="11430"/>
                    <a:pt x="11430" y="0"/>
                    <a:pt x="25400" y="0"/>
                  </a:cubicBezTo>
                  <a:moveTo>
                    <a:pt x="25400" y="50800"/>
                  </a:moveTo>
                  <a:lnTo>
                    <a:pt x="25400" y="25400"/>
                  </a:lnTo>
                  <a:lnTo>
                    <a:pt x="50800" y="25400"/>
                  </a:lnTo>
                  <a:lnTo>
                    <a:pt x="50800" y="675132"/>
                  </a:lnTo>
                  <a:lnTo>
                    <a:pt x="25400" y="675132"/>
                  </a:lnTo>
                  <a:lnTo>
                    <a:pt x="25400" y="649732"/>
                  </a:lnTo>
                  <a:lnTo>
                    <a:pt x="1503553" y="649732"/>
                  </a:lnTo>
                  <a:lnTo>
                    <a:pt x="1503553" y="675132"/>
                  </a:lnTo>
                  <a:lnTo>
                    <a:pt x="1478153" y="675132"/>
                  </a:lnTo>
                  <a:lnTo>
                    <a:pt x="1478153" y="25400"/>
                  </a:lnTo>
                  <a:lnTo>
                    <a:pt x="1503553" y="25400"/>
                  </a:lnTo>
                  <a:lnTo>
                    <a:pt x="1503553" y="50800"/>
                  </a:lnTo>
                  <a:lnTo>
                    <a:pt x="25400" y="50800"/>
                  </a:lnTo>
                  <a:close/>
                </a:path>
              </a:pathLst>
            </a:custGeom>
            <a:solidFill>
              <a:srgbClr val="42A9D9"/>
            </a:solidFill>
          </p:spPr>
        </p:sp>
        <p:sp>
          <p:nvSpPr>
            <p:cNvPr id="27" name="TextBox 27"/>
            <p:cNvSpPr txBox="1"/>
            <p:nvPr/>
          </p:nvSpPr>
          <p:spPr>
            <a:xfrm>
              <a:off x="0" y="0"/>
              <a:ext cx="1528952" cy="700534"/>
            </a:xfrm>
            <a:prstGeom prst="rect">
              <a:avLst/>
            </a:prstGeom>
          </p:spPr>
          <p:txBody>
            <a:bodyPr lIns="50800" tIns="50800" rIns="50800" bIns="50800" rtlCol="0" anchor="ctr"/>
            <a:lstStyle/>
            <a:p>
              <a:pPr algn="ctr">
                <a:lnSpc>
                  <a:spcPts val="2520"/>
                </a:lnSpc>
              </a:pPr>
              <a:r>
                <a:rPr lang="en-US" sz="2100" spc="31">
                  <a:solidFill>
                    <a:srgbClr val="002E5A"/>
                  </a:solidFill>
                  <a:latin typeface="Montserrat 2"/>
                </a:rPr>
                <a:t>Low</a:t>
              </a:r>
            </a:p>
          </p:txBody>
        </p:sp>
      </p:grpSp>
      <p:grpSp>
        <p:nvGrpSpPr>
          <p:cNvPr id="28" name="Group 28"/>
          <p:cNvGrpSpPr/>
          <p:nvPr/>
        </p:nvGrpSpPr>
        <p:grpSpPr>
          <a:xfrm>
            <a:off x="7658521" y="1801020"/>
            <a:ext cx="1146714" cy="805929"/>
            <a:chOff x="0" y="0"/>
            <a:chExt cx="1528952" cy="1074572"/>
          </a:xfrm>
        </p:grpSpPr>
        <p:sp>
          <p:nvSpPr>
            <p:cNvPr id="29" name="Freeform 29"/>
            <p:cNvSpPr/>
            <p:nvPr/>
          </p:nvSpPr>
          <p:spPr>
            <a:xfrm>
              <a:off x="25400" y="38962"/>
              <a:ext cx="1478153" cy="996646"/>
            </a:xfrm>
            <a:custGeom>
              <a:avLst/>
              <a:gdLst/>
              <a:ahLst/>
              <a:cxnLst/>
              <a:rect l="l" t="t" r="r" b="b"/>
              <a:pathLst>
                <a:path w="1478153" h="996646">
                  <a:moveTo>
                    <a:pt x="0" y="0"/>
                  </a:moveTo>
                  <a:lnTo>
                    <a:pt x="1478153" y="0"/>
                  </a:lnTo>
                  <a:lnTo>
                    <a:pt x="1478153" y="996645"/>
                  </a:lnTo>
                  <a:lnTo>
                    <a:pt x="0" y="996645"/>
                  </a:lnTo>
                  <a:close/>
                </a:path>
              </a:pathLst>
            </a:custGeom>
            <a:solidFill>
              <a:srgbClr val="FEFEFE"/>
            </a:solidFill>
          </p:spPr>
        </p:sp>
        <p:sp>
          <p:nvSpPr>
            <p:cNvPr id="30" name="Freeform 30"/>
            <p:cNvSpPr/>
            <p:nvPr/>
          </p:nvSpPr>
          <p:spPr>
            <a:xfrm>
              <a:off x="0" y="0"/>
              <a:ext cx="1528953" cy="1074569"/>
            </a:xfrm>
            <a:custGeom>
              <a:avLst/>
              <a:gdLst/>
              <a:ahLst/>
              <a:cxnLst/>
              <a:rect l="l" t="t" r="r" b="b"/>
              <a:pathLst>
                <a:path w="1528953" h="1074569">
                  <a:moveTo>
                    <a:pt x="25400" y="0"/>
                  </a:moveTo>
                  <a:lnTo>
                    <a:pt x="1503553" y="0"/>
                  </a:lnTo>
                  <a:cubicBezTo>
                    <a:pt x="1517523" y="0"/>
                    <a:pt x="1528953" y="17533"/>
                    <a:pt x="1528953" y="38962"/>
                  </a:cubicBezTo>
                  <a:lnTo>
                    <a:pt x="1528953" y="1035607"/>
                  </a:lnTo>
                  <a:cubicBezTo>
                    <a:pt x="1528953" y="1057036"/>
                    <a:pt x="1517523" y="1074569"/>
                    <a:pt x="1503553" y="1074569"/>
                  </a:cubicBezTo>
                  <a:lnTo>
                    <a:pt x="25400" y="1074569"/>
                  </a:lnTo>
                  <a:cubicBezTo>
                    <a:pt x="11430" y="1074569"/>
                    <a:pt x="0" y="1057036"/>
                    <a:pt x="0" y="1035607"/>
                  </a:cubicBezTo>
                  <a:lnTo>
                    <a:pt x="0" y="38962"/>
                  </a:lnTo>
                  <a:cubicBezTo>
                    <a:pt x="0" y="17533"/>
                    <a:pt x="11430" y="0"/>
                    <a:pt x="25400" y="0"/>
                  </a:cubicBezTo>
                  <a:moveTo>
                    <a:pt x="25400" y="77924"/>
                  </a:moveTo>
                  <a:lnTo>
                    <a:pt x="25400" y="38962"/>
                  </a:lnTo>
                  <a:lnTo>
                    <a:pt x="50800" y="38962"/>
                  </a:lnTo>
                  <a:lnTo>
                    <a:pt x="50800" y="1035607"/>
                  </a:lnTo>
                  <a:lnTo>
                    <a:pt x="25400" y="1035607"/>
                  </a:lnTo>
                  <a:lnTo>
                    <a:pt x="25400" y="996646"/>
                  </a:lnTo>
                  <a:lnTo>
                    <a:pt x="1503553" y="996646"/>
                  </a:lnTo>
                  <a:lnTo>
                    <a:pt x="1503553" y="1035607"/>
                  </a:lnTo>
                  <a:lnTo>
                    <a:pt x="1478153" y="1035607"/>
                  </a:lnTo>
                  <a:lnTo>
                    <a:pt x="1478153" y="38962"/>
                  </a:lnTo>
                  <a:lnTo>
                    <a:pt x="1503553" y="38962"/>
                  </a:lnTo>
                  <a:lnTo>
                    <a:pt x="1503553" y="77924"/>
                  </a:lnTo>
                  <a:lnTo>
                    <a:pt x="25400" y="77924"/>
                  </a:lnTo>
                  <a:close/>
                </a:path>
              </a:pathLst>
            </a:custGeom>
            <a:solidFill>
              <a:srgbClr val="42A9D9"/>
            </a:solidFill>
          </p:spPr>
        </p:sp>
        <p:sp>
          <p:nvSpPr>
            <p:cNvPr id="31" name="TextBox 31"/>
            <p:cNvSpPr txBox="1"/>
            <p:nvPr/>
          </p:nvSpPr>
          <p:spPr>
            <a:xfrm>
              <a:off x="0" y="0"/>
              <a:ext cx="1528952" cy="1074572"/>
            </a:xfrm>
            <a:prstGeom prst="rect">
              <a:avLst/>
            </a:prstGeom>
          </p:spPr>
          <p:txBody>
            <a:bodyPr lIns="50800" tIns="50800" rIns="50800" bIns="50800" rtlCol="0" anchor="ctr"/>
            <a:lstStyle/>
            <a:p>
              <a:pPr algn="ctr">
                <a:lnSpc>
                  <a:spcPts val="2520"/>
                </a:lnSpc>
              </a:pPr>
              <a:r>
                <a:rPr lang="en-US" sz="2100" spc="29">
                  <a:solidFill>
                    <a:srgbClr val="002E5A"/>
                  </a:solidFill>
                  <a:latin typeface="Montserrat 2"/>
                </a:rPr>
                <a:t>High</a:t>
              </a:r>
            </a:p>
            <a:p>
              <a:pPr algn="ctr">
                <a:lnSpc>
                  <a:spcPts val="2520"/>
                </a:lnSpc>
              </a:pPr>
              <a:endParaRPr lang="en-US" sz="2100" spc="29">
                <a:solidFill>
                  <a:srgbClr val="002E5A"/>
                </a:solidFill>
                <a:latin typeface="Montserrat 2"/>
              </a:endParaRPr>
            </a:p>
          </p:txBody>
        </p:sp>
      </p:grpSp>
      <p:grpSp>
        <p:nvGrpSpPr>
          <p:cNvPr id="32" name="Group 32"/>
          <p:cNvGrpSpPr/>
          <p:nvPr/>
        </p:nvGrpSpPr>
        <p:grpSpPr>
          <a:xfrm>
            <a:off x="11854002" y="5392814"/>
            <a:ext cx="1149188" cy="526534"/>
            <a:chOff x="0" y="0"/>
            <a:chExt cx="1532250" cy="702045"/>
          </a:xfrm>
        </p:grpSpPr>
        <p:sp>
          <p:nvSpPr>
            <p:cNvPr id="33" name="Freeform 33"/>
            <p:cNvSpPr/>
            <p:nvPr/>
          </p:nvSpPr>
          <p:spPr>
            <a:xfrm>
              <a:off x="25455" y="25455"/>
              <a:ext cx="1481342" cy="651134"/>
            </a:xfrm>
            <a:custGeom>
              <a:avLst/>
              <a:gdLst/>
              <a:ahLst/>
              <a:cxnLst/>
              <a:rect l="l" t="t" r="r" b="b"/>
              <a:pathLst>
                <a:path w="1481342" h="651134">
                  <a:moveTo>
                    <a:pt x="0" y="0"/>
                  </a:moveTo>
                  <a:lnTo>
                    <a:pt x="1481341" y="0"/>
                  </a:lnTo>
                  <a:lnTo>
                    <a:pt x="1481341" y="651133"/>
                  </a:lnTo>
                  <a:lnTo>
                    <a:pt x="0" y="651133"/>
                  </a:lnTo>
                  <a:close/>
                </a:path>
              </a:pathLst>
            </a:custGeom>
            <a:solidFill>
              <a:srgbClr val="FEFEFE"/>
            </a:solidFill>
          </p:spPr>
        </p:sp>
        <p:sp>
          <p:nvSpPr>
            <p:cNvPr id="34" name="Freeform 34"/>
            <p:cNvSpPr/>
            <p:nvPr/>
          </p:nvSpPr>
          <p:spPr>
            <a:xfrm>
              <a:off x="0" y="0"/>
              <a:ext cx="1532251" cy="702043"/>
            </a:xfrm>
            <a:custGeom>
              <a:avLst/>
              <a:gdLst/>
              <a:ahLst/>
              <a:cxnLst/>
              <a:rect l="l" t="t" r="r" b="b"/>
              <a:pathLst>
                <a:path w="1532251" h="702043">
                  <a:moveTo>
                    <a:pt x="25455" y="0"/>
                  </a:moveTo>
                  <a:lnTo>
                    <a:pt x="1506796" y="0"/>
                  </a:lnTo>
                  <a:cubicBezTo>
                    <a:pt x="1520796" y="0"/>
                    <a:pt x="1532251" y="11455"/>
                    <a:pt x="1532251" y="25455"/>
                  </a:cubicBezTo>
                  <a:lnTo>
                    <a:pt x="1532251" y="676588"/>
                  </a:lnTo>
                  <a:cubicBezTo>
                    <a:pt x="1532251" y="690588"/>
                    <a:pt x="1520796" y="702043"/>
                    <a:pt x="1506796" y="702043"/>
                  </a:cubicBezTo>
                  <a:lnTo>
                    <a:pt x="25455" y="702043"/>
                  </a:lnTo>
                  <a:cubicBezTo>
                    <a:pt x="11455" y="702043"/>
                    <a:pt x="0" y="690588"/>
                    <a:pt x="0" y="676588"/>
                  </a:cubicBezTo>
                  <a:lnTo>
                    <a:pt x="0" y="25455"/>
                  </a:lnTo>
                  <a:cubicBezTo>
                    <a:pt x="0" y="11455"/>
                    <a:pt x="11455" y="0"/>
                    <a:pt x="25455" y="0"/>
                  </a:cubicBezTo>
                  <a:moveTo>
                    <a:pt x="25455" y="50910"/>
                  </a:moveTo>
                  <a:lnTo>
                    <a:pt x="25455" y="25455"/>
                  </a:lnTo>
                  <a:lnTo>
                    <a:pt x="50910" y="25455"/>
                  </a:lnTo>
                  <a:lnTo>
                    <a:pt x="50910" y="676588"/>
                  </a:lnTo>
                  <a:lnTo>
                    <a:pt x="25455" y="676588"/>
                  </a:lnTo>
                  <a:lnTo>
                    <a:pt x="25455" y="651134"/>
                  </a:lnTo>
                  <a:lnTo>
                    <a:pt x="1506796" y="651134"/>
                  </a:lnTo>
                  <a:lnTo>
                    <a:pt x="1506796" y="676588"/>
                  </a:lnTo>
                  <a:lnTo>
                    <a:pt x="1481342" y="676588"/>
                  </a:lnTo>
                  <a:lnTo>
                    <a:pt x="1481342" y="25455"/>
                  </a:lnTo>
                  <a:lnTo>
                    <a:pt x="1506796" y="25455"/>
                  </a:lnTo>
                  <a:lnTo>
                    <a:pt x="1506796" y="50910"/>
                  </a:lnTo>
                  <a:lnTo>
                    <a:pt x="25455" y="50910"/>
                  </a:lnTo>
                  <a:close/>
                </a:path>
              </a:pathLst>
            </a:custGeom>
            <a:solidFill>
              <a:srgbClr val="42A9D9"/>
            </a:solidFill>
          </p:spPr>
        </p:sp>
        <p:sp>
          <p:nvSpPr>
            <p:cNvPr id="35" name="TextBox 35"/>
            <p:cNvSpPr txBox="1"/>
            <p:nvPr/>
          </p:nvSpPr>
          <p:spPr>
            <a:xfrm>
              <a:off x="0" y="0"/>
              <a:ext cx="1532250" cy="702045"/>
            </a:xfrm>
            <a:prstGeom prst="rect">
              <a:avLst/>
            </a:prstGeom>
          </p:spPr>
          <p:txBody>
            <a:bodyPr lIns="50800" tIns="50800" rIns="50800" bIns="50800" rtlCol="0" anchor="ctr"/>
            <a:lstStyle/>
            <a:p>
              <a:pPr algn="ctr">
                <a:lnSpc>
                  <a:spcPts val="2520"/>
                </a:lnSpc>
              </a:pPr>
              <a:r>
                <a:rPr lang="en-US" sz="2100" spc="31">
                  <a:solidFill>
                    <a:srgbClr val="002E5A"/>
                  </a:solidFill>
                  <a:latin typeface="Montserrat 2"/>
                </a:rPr>
                <a:t>High</a:t>
              </a:r>
            </a:p>
          </p:txBody>
        </p:sp>
      </p:grpSp>
      <p:grpSp>
        <p:nvGrpSpPr>
          <p:cNvPr id="36" name="Group 36"/>
          <p:cNvGrpSpPr/>
          <p:nvPr/>
        </p:nvGrpSpPr>
        <p:grpSpPr>
          <a:xfrm>
            <a:off x="4260928" y="5392812"/>
            <a:ext cx="1149188" cy="526535"/>
            <a:chOff x="0" y="0"/>
            <a:chExt cx="1532250" cy="702047"/>
          </a:xfrm>
        </p:grpSpPr>
        <p:sp>
          <p:nvSpPr>
            <p:cNvPr id="37" name="Freeform 37"/>
            <p:cNvSpPr/>
            <p:nvPr/>
          </p:nvSpPr>
          <p:spPr>
            <a:xfrm>
              <a:off x="25455" y="25455"/>
              <a:ext cx="1481342" cy="651135"/>
            </a:xfrm>
            <a:custGeom>
              <a:avLst/>
              <a:gdLst/>
              <a:ahLst/>
              <a:cxnLst/>
              <a:rect l="l" t="t" r="r" b="b"/>
              <a:pathLst>
                <a:path w="1481342" h="651135">
                  <a:moveTo>
                    <a:pt x="0" y="0"/>
                  </a:moveTo>
                  <a:lnTo>
                    <a:pt x="1481341" y="0"/>
                  </a:lnTo>
                  <a:lnTo>
                    <a:pt x="1481341" y="651135"/>
                  </a:lnTo>
                  <a:lnTo>
                    <a:pt x="0" y="651135"/>
                  </a:lnTo>
                  <a:close/>
                </a:path>
              </a:pathLst>
            </a:custGeom>
            <a:solidFill>
              <a:srgbClr val="FEFEFE"/>
            </a:solidFill>
          </p:spPr>
        </p:sp>
        <p:sp>
          <p:nvSpPr>
            <p:cNvPr id="38" name="Freeform 38"/>
            <p:cNvSpPr/>
            <p:nvPr/>
          </p:nvSpPr>
          <p:spPr>
            <a:xfrm>
              <a:off x="0" y="0"/>
              <a:ext cx="1532251" cy="702045"/>
            </a:xfrm>
            <a:custGeom>
              <a:avLst/>
              <a:gdLst/>
              <a:ahLst/>
              <a:cxnLst/>
              <a:rect l="l" t="t" r="r" b="b"/>
              <a:pathLst>
                <a:path w="1532251" h="702045">
                  <a:moveTo>
                    <a:pt x="25455" y="0"/>
                  </a:moveTo>
                  <a:lnTo>
                    <a:pt x="1506796" y="0"/>
                  </a:lnTo>
                  <a:cubicBezTo>
                    <a:pt x="1520796" y="0"/>
                    <a:pt x="1532251" y="11455"/>
                    <a:pt x="1532251" y="25455"/>
                  </a:cubicBezTo>
                  <a:lnTo>
                    <a:pt x="1532251" y="676590"/>
                  </a:lnTo>
                  <a:cubicBezTo>
                    <a:pt x="1532251" y="690590"/>
                    <a:pt x="1520796" y="702045"/>
                    <a:pt x="1506796" y="702045"/>
                  </a:cubicBezTo>
                  <a:lnTo>
                    <a:pt x="25455" y="702045"/>
                  </a:lnTo>
                  <a:cubicBezTo>
                    <a:pt x="11455" y="702045"/>
                    <a:pt x="0" y="690590"/>
                    <a:pt x="0" y="676590"/>
                  </a:cubicBezTo>
                  <a:lnTo>
                    <a:pt x="0" y="25455"/>
                  </a:lnTo>
                  <a:cubicBezTo>
                    <a:pt x="0" y="11455"/>
                    <a:pt x="11455" y="0"/>
                    <a:pt x="25455" y="0"/>
                  </a:cubicBezTo>
                  <a:moveTo>
                    <a:pt x="25455" y="50910"/>
                  </a:moveTo>
                  <a:lnTo>
                    <a:pt x="25455" y="25455"/>
                  </a:lnTo>
                  <a:lnTo>
                    <a:pt x="50910" y="25455"/>
                  </a:lnTo>
                  <a:lnTo>
                    <a:pt x="50910" y="676590"/>
                  </a:lnTo>
                  <a:lnTo>
                    <a:pt x="25455" y="676590"/>
                  </a:lnTo>
                  <a:lnTo>
                    <a:pt x="25455" y="651135"/>
                  </a:lnTo>
                  <a:lnTo>
                    <a:pt x="1506796" y="651135"/>
                  </a:lnTo>
                  <a:lnTo>
                    <a:pt x="1506796" y="676590"/>
                  </a:lnTo>
                  <a:lnTo>
                    <a:pt x="1481342" y="676590"/>
                  </a:lnTo>
                  <a:lnTo>
                    <a:pt x="1481342" y="25455"/>
                  </a:lnTo>
                  <a:lnTo>
                    <a:pt x="1506796" y="25455"/>
                  </a:lnTo>
                  <a:lnTo>
                    <a:pt x="1506796" y="50910"/>
                  </a:lnTo>
                  <a:lnTo>
                    <a:pt x="25455" y="50910"/>
                  </a:lnTo>
                  <a:close/>
                </a:path>
              </a:pathLst>
            </a:custGeom>
            <a:solidFill>
              <a:srgbClr val="42A9D9"/>
            </a:solidFill>
          </p:spPr>
        </p:sp>
        <p:sp>
          <p:nvSpPr>
            <p:cNvPr id="39" name="TextBox 39"/>
            <p:cNvSpPr txBox="1"/>
            <p:nvPr/>
          </p:nvSpPr>
          <p:spPr>
            <a:xfrm>
              <a:off x="0" y="0"/>
              <a:ext cx="1532250" cy="702047"/>
            </a:xfrm>
            <a:prstGeom prst="rect">
              <a:avLst/>
            </a:prstGeom>
          </p:spPr>
          <p:txBody>
            <a:bodyPr lIns="50800" tIns="50800" rIns="50800" bIns="50800" rtlCol="0" anchor="ctr"/>
            <a:lstStyle/>
            <a:p>
              <a:pPr algn="ctr">
                <a:lnSpc>
                  <a:spcPts val="2520"/>
                </a:lnSpc>
              </a:pPr>
              <a:r>
                <a:rPr lang="en-US" sz="2100" spc="31">
                  <a:solidFill>
                    <a:srgbClr val="002E5A"/>
                  </a:solidFill>
                  <a:latin typeface="Montserrat 2"/>
                </a:rPr>
                <a:t>Low</a:t>
              </a:r>
            </a:p>
          </p:txBody>
        </p:sp>
      </p:grpSp>
      <p:sp>
        <p:nvSpPr>
          <p:cNvPr id="40" name="Freeform 40"/>
          <p:cNvSpPr/>
          <p:nvPr/>
        </p:nvSpPr>
        <p:spPr>
          <a:xfrm>
            <a:off x="1028700" y="785801"/>
            <a:ext cx="795566" cy="875451"/>
          </a:xfrm>
          <a:custGeom>
            <a:avLst/>
            <a:gdLst/>
            <a:ahLst/>
            <a:cxnLst/>
            <a:rect l="l" t="t" r="r" b="b"/>
            <a:pathLst>
              <a:path w="795566" h="875451">
                <a:moveTo>
                  <a:pt x="0" y="0"/>
                </a:moveTo>
                <a:lnTo>
                  <a:pt x="795566" y="0"/>
                </a:lnTo>
                <a:lnTo>
                  <a:pt x="795566" y="875451"/>
                </a:lnTo>
                <a:lnTo>
                  <a:pt x="0" y="875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1" name="Group 41"/>
          <p:cNvGrpSpPr/>
          <p:nvPr/>
        </p:nvGrpSpPr>
        <p:grpSpPr>
          <a:xfrm>
            <a:off x="9144000" y="9710823"/>
            <a:ext cx="9144000" cy="572824"/>
            <a:chOff x="0" y="0"/>
            <a:chExt cx="21473312" cy="1345192"/>
          </a:xfrm>
        </p:grpSpPr>
        <p:sp>
          <p:nvSpPr>
            <p:cNvPr id="42" name="Freeform 42"/>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43" name="TextBox 43"/>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44" name="Group 44"/>
          <p:cNvGrpSpPr/>
          <p:nvPr/>
        </p:nvGrpSpPr>
        <p:grpSpPr>
          <a:xfrm>
            <a:off x="0" y="9710823"/>
            <a:ext cx="9144000" cy="576177"/>
            <a:chOff x="0" y="0"/>
            <a:chExt cx="21473312" cy="1353065"/>
          </a:xfrm>
        </p:grpSpPr>
        <p:sp>
          <p:nvSpPr>
            <p:cNvPr id="45" name="Freeform 45"/>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46" name="TextBox 46"/>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15461"/>
            <a:ext cx="16230600" cy="787132"/>
          </a:xfrm>
          <a:prstGeom prst="rect">
            <a:avLst/>
          </a:prstGeom>
        </p:spPr>
        <p:txBody>
          <a:bodyPr lIns="0" tIns="0" rIns="0" bIns="0" rtlCol="0" anchor="t">
            <a:spAutoFit/>
          </a:bodyPr>
          <a:lstStyle/>
          <a:p>
            <a:pPr algn="l">
              <a:lnSpc>
                <a:spcPts val="5605"/>
              </a:lnSpc>
            </a:pPr>
            <a:r>
              <a:rPr lang="en-US" sz="5838">
                <a:solidFill>
                  <a:srgbClr val="163462"/>
                </a:solidFill>
                <a:latin typeface="Arial 2"/>
              </a:rPr>
              <a:t>4 STEPS OF HUMAN RIGHT DUE DILLIGENCE</a:t>
            </a:r>
          </a:p>
        </p:txBody>
      </p:sp>
      <p:grpSp>
        <p:nvGrpSpPr>
          <p:cNvPr id="3" name="Group 3"/>
          <p:cNvGrpSpPr/>
          <p:nvPr/>
        </p:nvGrpSpPr>
        <p:grpSpPr>
          <a:xfrm>
            <a:off x="1841898" y="2731294"/>
            <a:ext cx="11688126" cy="1351311"/>
            <a:chOff x="0" y="0"/>
            <a:chExt cx="15584168" cy="1801748"/>
          </a:xfrm>
        </p:grpSpPr>
        <p:sp>
          <p:nvSpPr>
            <p:cNvPr id="4" name="Freeform 4"/>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60C4F7"/>
            </a:solidFill>
          </p:spPr>
        </p:sp>
        <p:sp>
          <p:nvSpPr>
            <p:cNvPr id="5" name="Freeform 5"/>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3EA9DA"/>
            </a:solidFill>
          </p:spPr>
        </p:sp>
      </p:grpSp>
      <p:sp>
        <p:nvSpPr>
          <p:cNvPr id="6" name="TextBox 6"/>
          <p:cNvSpPr txBox="1"/>
          <p:nvPr/>
        </p:nvSpPr>
        <p:spPr>
          <a:xfrm>
            <a:off x="1984111" y="2892556"/>
            <a:ext cx="9936814" cy="1493139"/>
          </a:xfrm>
          <a:prstGeom prst="rect">
            <a:avLst/>
          </a:prstGeom>
        </p:spPr>
        <p:txBody>
          <a:bodyPr lIns="0" tIns="0" rIns="0" bIns="0" rtlCol="0" anchor="t">
            <a:spAutoFit/>
          </a:bodyPr>
          <a:lstStyle/>
          <a:p>
            <a:pPr>
              <a:lnSpc>
                <a:spcPts val="3888"/>
              </a:lnSpc>
            </a:pPr>
            <a:r>
              <a:rPr lang="en-US" sz="3600">
                <a:solidFill>
                  <a:srgbClr val="163462"/>
                </a:solidFill>
                <a:latin typeface="Arial 2"/>
              </a:rPr>
              <a:t>1. Identify and assess actual and potential human rights impacts</a:t>
            </a:r>
          </a:p>
          <a:p>
            <a:pPr algn="l">
              <a:lnSpc>
                <a:spcPts val="3888"/>
              </a:lnSpc>
            </a:pPr>
            <a:endParaRPr lang="en-US" sz="3600">
              <a:solidFill>
                <a:srgbClr val="163462"/>
              </a:solidFill>
              <a:latin typeface="Arial 2"/>
            </a:endParaRPr>
          </a:p>
        </p:txBody>
      </p:sp>
      <p:grpSp>
        <p:nvGrpSpPr>
          <p:cNvPr id="7" name="Group 7"/>
          <p:cNvGrpSpPr/>
          <p:nvPr/>
        </p:nvGrpSpPr>
        <p:grpSpPr>
          <a:xfrm>
            <a:off x="2818784" y="4300156"/>
            <a:ext cx="11688126" cy="1351311"/>
            <a:chOff x="0" y="0"/>
            <a:chExt cx="15584168" cy="1801748"/>
          </a:xfrm>
        </p:grpSpPr>
        <p:sp>
          <p:nvSpPr>
            <p:cNvPr id="8" name="Freeform 8"/>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60C4F7"/>
            </a:solidFill>
          </p:spPr>
        </p:sp>
        <p:sp>
          <p:nvSpPr>
            <p:cNvPr id="9" name="Freeform 9"/>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3EA9DA"/>
            </a:solidFill>
          </p:spPr>
        </p:sp>
      </p:grpSp>
      <p:sp>
        <p:nvSpPr>
          <p:cNvPr id="10" name="TextBox 10"/>
          <p:cNvSpPr txBox="1"/>
          <p:nvPr/>
        </p:nvSpPr>
        <p:spPr>
          <a:xfrm>
            <a:off x="2960996" y="4461418"/>
            <a:ext cx="11102570" cy="521589"/>
          </a:xfrm>
          <a:prstGeom prst="rect">
            <a:avLst/>
          </a:prstGeom>
        </p:spPr>
        <p:txBody>
          <a:bodyPr lIns="0" tIns="0" rIns="0" bIns="0" rtlCol="0" anchor="t">
            <a:spAutoFit/>
          </a:bodyPr>
          <a:lstStyle/>
          <a:p>
            <a:pPr algn="l">
              <a:lnSpc>
                <a:spcPts val="3888"/>
              </a:lnSpc>
            </a:pPr>
            <a:r>
              <a:rPr lang="en-US" sz="3600">
                <a:solidFill>
                  <a:srgbClr val="163462"/>
                </a:solidFill>
                <a:latin typeface="Arial 2"/>
              </a:rPr>
              <a:t>2. Integrate and act upon the findings</a:t>
            </a:r>
          </a:p>
        </p:txBody>
      </p:sp>
      <p:grpSp>
        <p:nvGrpSpPr>
          <p:cNvPr id="11" name="Group 11"/>
          <p:cNvGrpSpPr/>
          <p:nvPr/>
        </p:nvGrpSpPr>
        <p:grpSpPr>
          <a:xfrm>
            <a:off x="3781089" y="5869019"/>
            <a:ext cx="11688126" cy="1351311"/>
            <a:chOff x="0" y="0"/>
            <a:chExt cx="15584168" cy="1801748"/>
          </a:xfrm>
        </p:grpSpPr>
        <p:sp>
          <p:nvSpPr>
            <p:cNvPr id="12" name="Freeform 12"/>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60C4F7"/>
            </a:solidFill>
          </p:spPr>
        </p:sp>
        <p:sp>
          <p:nvSpPr>
            <p:cNvPr id="13" name="Freeform 13"/>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3EA9DA"/>
            </a:solidFill>
          </p:spPr>
        </p:sp>
      </p:grpSp>
      <p:sp>
        <p:nvSpPr>
          <p:cNvPr id="14" name="TextBox 14"/>
          <p:cNvSpPr txBox="1"/>
          <p:nvPr/>
        </p:nvSpPr>
        <p:spPr>
          <a:xfrm>
            <a:off x="3923302" y="6030282"/>
            <a:ext cx="9578520" cy="521589"/>
          </a:xfrm>
          <a:prstGeom prst="rect">
            <a:avLst/>
          </a:prstGeom>
        </p:spPr>
        <p:txBody>
          <a:bodyPr lIns="0" tIns="0" rIns="0" bIns="0" rtlCol="0" anchor="t">
            <a:spAutoFit/>
          </a:bodyPr>
          <a:lstStyle/>
          <a:p>
            <a:pPr algn="l">
              <a:lnSpc>
                <a:spcPts val="3888"/>
              </a:lnSpc>
            </a:pPr>
            <a:r>
              <a:rPr lang="en-US" sz="3600">
                <a:solidFill>
                  <a:srgbClr val="163462"/>
                </a:solidFill>
                <a:latin typeface="Arial 2"/>
              </a:rPr>
              <a:t>3. Track and verify effectiveness of responses</a:t>
            </a:r>
          </a:p>
        </p:txBody>
      </p:sp>
      <p:grpSp>
        <p:nvGrpSpPr>
          <p:cNvPr id="15" name="Group 15"/>
          <p:cNvGrpSpPr/>
          <p:nvPr/>
        </p:nvGrpSpPr>
        <p:grpSpPr>
          <a:xfrm>
            <a:off x="4757976" y="7437881"/>
            <a:ext cx="11688126" cy="1351311"/>
            <a:chOff x="0" y="0"/>
            <a:chExt cx="15584168" cy="1801748"/>
          </a:xfrm>
        </p:grpSpPr>
        <p:sp>
          <p:nvSpPr>
            <p:cNvPr id="16" name="Freeform 16"/>
            <p:cNvSpPr/>
            <p:nvPr/>
          </p:nvSpPr>
          <p:spPr>
            <a:xfrm>
              <a:off x="15875" y="15875"/>
              <a:ext cx="15552420" cy="1770126"/>
            </a:xfrm>
            <a:custGeom>
              <a:avLst/>
              <a:gdLst/>
              <a:ahLst/>
              <a:cxnLst/>
              <a:rect l="l" t="t" r="r" b="b"/>
              <a:pathLst>
                <a:path w="15552420" h="1770126">
                  <a:moveTo>
                    <a:pt x="0" y="177038"/>
                  </a:moveTo>
                  <a:cubicBezTo>
                    <a:pt x="0" y="79248"/>
                    <a:pt x="80518" y="0"/>
                    <a:pt x="179832" y="0"/>
                  </a:cubicBezTo>
                  <a:lnTo>
                    <a:pt x="15372587" y="0"/>
                  </a:lnTo>
                  <a:cubicBezTo>
                    <a:pt x="15471902" y="0"/>
                    <a:pt x="15552420" y="79248"/>
                    <a:pt x="15552420" y="177038"/>
                  </a:cubicBezTo>
                  <a:lnTo>
                    <a:pt x="15552420" y="1593088"/>
                  </a:lnTo>
                  <a:cubicBezTo>
                    <a:pt x="15552420" y="1690878"/>
                    <a:pt x="15471902" y="1770126"/>
                    <a:pt x="15372587" y="1770126"/>
                  </a:cubicBezTo>
                  <a:lnTo>
                    <a:pt x="179832" y="1770126"/>
                  </a:lnTo>
                  <a:cubicBezTo>
                    <a:pt x="80518" y="1770126"/>
                    <a:pt x="0" y="1690878"/>
                    <a:pt x="0" y="1593088"/>
                  </a:cubicBezTo>
                  <a:close/>
                </a:path>
              </a:pathLst>
            </a:custGeom>
            <a:solidFill>
              <a:srgbClr val="60C4F7"/>
            </a:solidFill>
          </p:spPr>
        </p:sp>
        <p:sp>
          <p:nvSpPr>
            <p:cNvPr id="17" name="Freeform 17"/>
            <p:cNvSpPr/>
            <p:nvPr/>
          </p:nvSpPr>
          <p:spPr>
            <a:xfrm>
              <a:off x="0" y="0"/>
              <a:ext cx="15584170" cy="1801876"/>
            </a:xfrm>
            <a:custGeom>
              <a:avLst/>
              <a:gdLst/>
              <a:ahLst/>
              <a:cxnLst/>
              <a:rect l="l" t="t" r="r" b="b"/>
              <a:pathLst>
                <a:path w="15584170" h="1801876">
                  <a:moveTo>
                    <a:pt x="0" y="192913"/>
                  </a:moveTo>
                  <a:cubicBezTo>
                    <a:pt x="0" y="86106"/>
                    <a:pt x="87884" y="0"/>
                    <a:pt x="195707" y="0"/>
                  </a:cubicBezTo>
                  <a:lnTo>
                    <a:pt x="15388462" y="0"/>
                  </a:lnTo>
                  <a:lnTo>
                    <a:pt x="15388462" y="15875"/>
                  </a:lnTo>
                  <a:lnTo>
                    <a:pt x="15388462" y="0"/>
                  </a:lnTo>
                  <a:cubicBezTo>
                    <a:pt x="15496285" y="0"/>
                    <a:pt x="15584170" y="86106"/>
                    <a:pt x="15584170" y="192913"/>
                  </a:cubicBezTo>
                  <a:lnTo>
                    <a:pt x="15568295" y="192913"/>
                  </a:lnTo>
                  <a:lnTo>
                    <a:pt x="15584170" y="192913"/>
                  </a:lnTo>
                  <a:lnTo>
                    <a:pt x="15584170" y="1608963"/>
                  </a:lnTo>
                  <a:lnTo>
                    <a:pt x="15568295" y="1608963"/>
                  </a:lnTo>
                  <a:lnTo>
                    <a:pt x="15584170" y="1608963"/>
                  </a:lnTo>
                  <a:cubicBezTo>
                    <a:pt x="15584170" y="1715770"/>
                    <a:pt x="15496285" y="1801876"/>
                    <a:pt x="15388462" y="1801876"/>
                  </a:cubicBezTo>
                  <a:lnTo>
                    <a:pt x="15388462" y="1786001"/>
                  </a:lnTo>
                  <a:lnTo>
                    <a:pt x="15388462" y="1801876"/>
                  </a:lnTo>
                  <a:lnTo>
                    <a:pt x="195707" y="1801876"/>
                  </a:lnTo>
                  <a:lnTo>
                    <a:pt x="195707" y="1786001"/>
                  </a:lnTo>
                  <a:lnTo>
                    <a:pt x="195707" y="1801876"/>
                  </a:lnTo>
                  <a:cubicBezTo>
                    <a:pt x="87884" y="1801749"/>
                    <a:pt x="0" y="1715643"/>
                    <a:pt x="0" y="1608836"/>
                  </a:cubicBezTo>
                  <a:lnTo>
                    <a:pt x="0" y="192913"/>
                  </a:lnTo>
                  <a:lnTo>
                    <a:pt x="15875" y="192913"/>
                  </a:lnTo>
                  <a:lnTo>
                    <a:pt x="0" y="192913"/>
                  </a:lnTo>
                  <a:moveTo>
                    <a:pt x="31750" y="192913"/>
                  </a:moveTo>
                  <a:lnTo>
                    <a:pt x="31750" y="1608963"/>
                  </a:lnTo>
                  <a:lnTo>
                    <a:pt x="15875" y="1608963"/>
                  </a:lnTo>
                  <a:lnTo>
                    <a:pt x="31750" y="1608963"/>
                  </a:lnTo>
                  <a:cubicBezTo>
                    <a:pt x="31750" y="1697736"/>
                    <a:pt x="104902" y="1770126"/>
                    <a:pt x="195707" y="1770126"/>
                  </a:cubicBezTo>
                  <a:lnTo>
                    <a:pt x="15388462" y="1770126"/>
                  </a:lnTo>
                  <a:cubicBezTo>
                    <a:pt x="15479268" y="1770126"/>
                    <a:pt x="15552420" y="1697736"/>
                    <a:pt x="15552420" y="1608963"/>
                  </a:cubicBezTo>
                  <a:lnTo>
                    <a:pt x="15552420" y="192913"/>
                  </a:lnTo>
                  <a:cubicBezTo>
                    <a:pt x="15552420" y="104140"/>
                    <a:pt x="15479268" y="31750"/>
                    <a:pt x="15388462" y="31750"/>
                  </a:cubicBezTo>
                  <a:lnTo>
                    <a:pt x="195707" y="31750"/>
                  </a:lnTo>
                  <a:lnTo>
                    <a:pt x="195707" y="15875"/>
                  </a:lnTo>
                  <a:lnTo>
                    <a:pt x="195707" y="31750"/>
                  </a:lnTo>
                  <a:cubicBezTo>
                    <a:pt x="104902" y="31750"/>
                    <a:pt x="31750" y="104140"/>
                    <a:pt x="31750" y="192913"/>
                  </a:cubicBezTo>
                  <a:close/>
                </a:path>
              </a:pathLst>
            </a:custGeom>
            <a:solidFill>
              <a:srgbClr val="3EA9DA"/>
            </a:solidFill>
          </p:spPr>
        </p:sp>
      </p:grpSp>
      <p:sp>
        <p:nvSpPr>
          <p:cNvPr id="18" name="TextBox 18"/>
          <p:cNvSpPr txBox="1"/>
          <p:nvPr/>
        </p:nvSpPr>
        <p:spPr>
          <a:xfrm>
            <a:off x="4900189" y="7599144"/>
            <a:ext cx="9563940" cy="1493139"/>
          </a:xfrm>
          <a:prstGeom prst="rect">
            <a:avLst/>
          </a:prstGeom>
        </p:spPr>
        <p:txBody>
          <a:bodyPr lIns="0" tIns="0" rIns="0" bIns="0" rtlCol="0" anchor="t">
            <a:spAutoFit/>
          </a:bodyPr>
          <a:lstStyle/>
          <a:p>
            <a:pPr>
              <a:lnSpc>
                <a:spcPts val="3888"/>
              </a:lnSpc>
            </a:pPr>
            <a:r>
              <a:rPr lang="en-US" sz="3600">
                <a:solidFill>
                  <a:srgbClr val="163462"/>
                </a:solidFill>
                <a:latin typeface="Arial 2"/>
              </a:rPr>
              <a:t>4. Communicate and account for how impacts are addressed and any results</a:t>
            </a:r>
          </a:p>
          <a:p>
            <a:pPr algn="l">
              <a:lnSpc>
                <a:spcPts val="3888"/>
              </a:lnSpc>
            </a:pPr>
            <a:endParaRPr lang="en-US" sz="3600">
              <a:solidFill>
                <a:srgbClr val="163462"/>
              </a:solidFill>
              <a:latin typeface="Arial 2"/>
            </a:endParaRPr>
          </a:p>
        </p:txBody>
      </p:sp>
      <p:grpSp>
        <p:nvGrpSpPr>
          <p:cNvPr id="19" name="Group 19"/>
          <p:cNvGrpSpPr/>
          <p:nvPr/>
        </p:nvGrpSpPr>
        <p:grpSpPr>
          <a:xfrm>
            <a:off x="12643337" y="3748037"/>
            <a:ext cx="886686" cy="886686"/>
            <a:chOff x="0" y="0"/>
            <a:chExt cx="1182248" cy="1182248"/>
          </a:xfrm>
        </p:grpSpPr>
        <p:sp>
          <p:nvSpPr>
            <p:cNvPr id="20" name="Freeform 20"/>
            <p:cNvSpPr/>
            <p:nvPr/>
          </p:nvSpPr>
          <p:spPr>
            <a:xfrm>
              <a:off x="15875" y="15875"/>
              <a:ext cx="1150493" cy="1150493"/>
            </a:xfrm>
            <a:custGeom>
              <a:avLst/>
              <a:gdLst/>
              <a:ahLst/>
              <a:cxnLst/>
              <a:rect l="l" t="t" r="r" b="b"/>
              <a:pathLst>
                <a:path w="1150493" h="1150493">
                  <a:moveTo>
                    <a:pt x="0" y="632714"/>
                  </a:moveTo>
                  <a:lnTo>
                    <a:pt x="258826" y="632714"/>
                  </a:lnTo>
                  <a:lnTo>
                    <a:pt x="258826" y="0"/>
                  </a:lnTo>
                  <a:lnTo>
                    <a:pt x="891667" y="0"/>
                  </a:lnTo>
                  <a:lnTo>
                    <a:pt x="891667" y="632714"/>
                  </a:lnTo>
                  <a:lnTo>
                    <a:pt x="1150493" y="632714"/>
                  </a:lnTo>
                  <a:lnTo>
                    <a:pt x="575310" y="1150493"/>
                  </a:lnTo>
                  <a:close/>
                </a:path>
              </a:pathLst>
            </a:custGeom>
            <a:solidFill>
              <a:srgbClr val="193C6B">
                <a:alpha val="89412"/>
              </a:srgbClr>
            </a:solidFill>
          </p:spPr>
        </p:sp>
        <p:sp>
          <p:nvSpPr>
            <p:cNvPr id="21" name="Freeform 21"/>
            <p:cNvSpPr/>
            <p:nvPr/>
          </p:nvSpPr>
          <p:spPr>
            <a:xfrm>
              <a:off x="-1397" y="0"/>
              <a:ext cx="1185037" cy="1183640"/>
            </a:xfrm>
            <a:custGeom>
              <a:avLst/>
              <a:gdLst/>
              <a:ahLst/>
              <a:cxnLst/>
              <a:rect l="l" t="t" r="r" b="b"/>
              <a:pathLst>
                <a:path w="1185037" h="1183640">
                  <a:moveTo>
                    <a:pt x="17272" y="632714"/>
                  </a:moveTo>
                  <a:lnTo>
                    <a:pt x="276098" y="632714"/>
                  </a:lnTo>
                  <a:lnTo>
                    <a:pt x="276098" y="648589"/>
                  </a:lnTo>
                  <a:lnTo>
                    <a:pt x="260223" y="648589"/>
                  </a:lnTo>
                  <a:lnTo>
                    <a:pt x="260223" y="15875"/>
                  </a:lnTo>
                  <a:cubicBezTo>
                    <a:pt x="260223" y="7112"/>
                    <a:pt x="267335" y="0"/>
                    <a:pt x="276098" y="0"/>
                  </a:cubicBezTo>
                  <a:lnTo>
                    <a:pt x="908939" y="0"/>
                  </a:lnTo>
                  <a:cubicBezTo>
                    <a:pt x="917702" y="0"/>
                    <a:pt x="924814" y="7112"/>
                    <a:pt x="924814" y="15875"/>
                  </a:cubicBezTo>
                  <a:lnTo>
                    <a:pt x="924814" y="648589"/>
                  </a:lnTo>
                  <a:lnTo>
                    <a:pt x="908939" y="648589"/>
                  </a:lnTo>
                  <a:lnTo>
                    <a:pt x="908939" y="632714"/>
                  </a:lnTo>
                  <a:lnTo>
                    <a:pt x="1167765" y="632714"/>
                  </a:lnTo>
                  <a:cubicBezTo>
                    <a:pt x="1174369" y="632714"/>
                    <a:pt x="1180211" y="636778"/>
                    <a:pt x="1182624" y="642874"/>
                  </a:cubicBezTo>
                  <a:cubicBezTo>
                    <a:pt x="1185037" y="648970"/>
                    <a:pt x="1183259" y="655955"/>
                    <a:pt x="1178433" y="660400"/>
                  </a:cubicBezTo>
                  <a:lnTo>
                    <a:pt x="603123" y="1178179"/>
                  </a:lnTo>
                  <a:cubicBezTo>
                    <a:pt x="597027" y="1183640"/>
                    <a:pt x="587883" y="1183640"/>
                    <a:pt x="581914" y="1178179"/>
                  </a:cubicBezTo>
                  <a:lnTo>
                    <a:pt x="6604" y="660400"/>
                  </a:lnTo>
                  <a:cubicBezTo>
                    <a:pt x="1778" y="655955"/>
                    <a:pt x="0" y="649097"/>
                    <a:pt x="2413" y="642874"/>
                  </a:cubicBezTo>
                  <a:cubicBezTo>
                    <a:pt x="4826" y="636651"/>
                    <a:pt x="10668" y="632714"/>
                    <a:pt x="17272" y="632714"/>
                  </a:cubicBezTo>
                  <a:moveTo>
                    <a:pt x="17272" y="664464"/>
                  </a:moveTo>
                  <a:lnTo>
                    <a:pt x="17272" y="648589"/>
                  </a:lnTo>
                  <a:lnTo>
                    <a:pt x="27940" y="636778"/>
                  </a:lnTo>
                  <a:lnTo>
                    <a:pt x="603250" y="1154557"/>
                  </a:lnTo>
                  <a:lnTo>
                    <a:pt x="592582" y="1166368"/>
                  </a:lnTo>
                  <a:lnTo>
                    <a:pt x="581914" y="1154557"/>
                  </a:lnTo>
                  <a:lnTo>
                    <a:pt x="1157097" y="636905"/>
                  </a:lnTo>
                  <a:lnTo>
                    <a:pt x="1167765" y="648716"/>
                  </a:lnTo>
                  <a:lnTo>
                    <a:pt x="1167765" y="664591"/>
                  </a:lnTo>
                  <a:lnTo>
                    <a:pt x="908939" y="664591"/>
                  </a:lnTo>
                  <a:cubicBezTo>
                    <a:pt x="900176" y="664591"/>
                    <a:pt x="893064" y="657479"/>
                    <a:pt x="893064" y="648716"/>
                  </a:cubicBezTo>
                  <a:lnTo>
                    <a:pt x="893064" y="15875"/>
                  </a:lnTo>
                  <a:lnTo>
                    <a:pt x="908939" y="15875"/>
                  </a:lnTo>
                  <a:lnTo>
                    <a:pt x="908939" y="31750"/>
                  </a:lnTo>
                  <a:lnTo>
                    <a:pt x="276098" y="31750"/>
                  </a:lnTo>
                  <a:lnTo>
                    <a:pt x="276098" y="15875"/>
                  </a:lnTo>
                  <a:lnTo>
                    <a:pt x="291973" y="15875"/>
                  </a:lnTo>
                  <a:lnTo>
                    <a:pt x="291973" y="648589"/>
                  </a:lnTo>
                  <a:cubicBezTo>
                    <a:pt x="291973" y="657352"/>
                    <a:pt x="284861" y="664464"/>
                    <a:pt x="276098" y="664464"/>
                  </a:cubicBezTo>
                  <a:lnTo>
                    <a:pt x="17272" y="664464"/>
                  </a:lnTo>
                  <a:close/>
                </a:path>
              </a:pathLst>
            </a:custGeom>
            <a:solidFill>
              <a:srgbClr val="193C6B">
                <a:alpha val="89412"/>
              </a:srgbClr>
            </a:solidFill>
          </p:spPr>
        </p:sp>
      </p:grpSp>
      <p:grpSp>
        <p:nvGrpSpPr>
          <p:cNvPr id="22" name="Group 22"/>
          <p:cNvGrpSpPr/>
          <p:nvPr/>
        </p:nvGrpSpPr>
        <p:grpSpPr>
          <a:xfrm>
            <a:off x="13620224" y="5316899"/>
            <a:ext cx="886686" cy="886686"/>
            <a:chOff x="0" y="0"/>
            <a:chExt cx="1182248" cy="1182248"/>
          </a:xfrm>
        </p:grpSpPr>
        <p:sp>
          <p:nvSpPr>
            <p:cNvPr id="23" name="Freeform 23"/>
            <p:cNvSpPr/>
            <p:nvPr/>
          </p:nvSpPr>
          <p:spPr>
            <a:xfrm>
              <a:off x="15875" y="15875"/>
              <a:ext cx="1150493" cy="1150493"/>
            </a:xfrm>
            <a:custGeom>
              <a:avLst/>
              <a:gdLst/>
              <a:ahLst/>
              <a:cxnLst/>
              <a:rect l="l" t="t" r="r" b="b"/>
              <a:pathLst>
                <a:path w="1150493" h="1150493">
                  <a:moveTo>
                    <a:pt x="0" y="632714"/>
                  </a:moveTo>
                  <a:lnTo>
                    <a:pt x="258826" y="632714"/>
                  </a:lnTo>
                  <a:lnTo>
                    <a:pt x="258826" y="0"/>
                  </a:lnTo>
                  <a:lnTo>
                    <a:pt x="891667" y="0"/>
                  </a:lnTo>
                  <a:lnTo>
                    <a:pt x="891667" y="632714"/>
                  </a:lnTo>
                  <a:lnTo>
                    <a:pt x="1150493" y="632714"/>
                  </a:lnTo>
                  <a:lnTo>
                    <a:pt x="575310" y="1150493"/>
                  </a:lnTo>
                  <a:close/>
                </a:path>
              </a:pathLst>
            </a:custGeom>
            <a:solidFill>
              <a:srgbClr val="193C6B">
                <a:alpha val="89412"/>
              </a:srgbClr>
            </a:solidFill>
          </p:spPr>
        </p:sp>
        <p:sp>
          <p:nvSpPr>
            <p:cNvPr id="24" name="Freeform 24"/>
            <p:cNvSpPr/>
            <p:nvPr/>
          </p:nvSpPr>
          <p:spPr>
            <a:xfrm>
              <a:off x="-1397" y="0"/>
              <a:ext cx="1185037" cy="1183640"/>
            </a:xfrm>
            <a:custGeom>
              <a:avLst/>
              <a:gdLst/>
              <a:ahLst/>
              <a:cxnLst/>
              <a:rect l="l" t="t" r="r" b="b"/>
              <a:pathLst>
                <a:path w="1185037" h="1183640">
                  <a:moveTo>
                    <a:pt x="17272" y="632714"/>
                  </a:moveTo>
                  <a:lnTo>
                    <a:pt x="276098" y="632714"/>
                  </a:lnTo>
                  <a:lnTo>
                    <a:pt x="276098" y="648589"/>
                  </a:lnTo>
                  <a:lnTo>
                    <a:pt x="260223" y="648589"/>
                  </a:lnTo>
                  <a:lnTo>
                    <a:pt x="260223" y="15875"/>
                  </a:lnTo>
                  <a:cubicBezTo>
                    <a:pt x="260223" y="7112"/>
                    <a:pt x="267335" y="0"/>
                    <a:pt x="276098" y="0"/>
                  </a:cubicBezTo>
                  <a:lnTo>
                    <a:pt x="908939" y="0"/>
                  </a:lnTo>
                  <a:cubicBezTo>
                    <a:pt x="917702" y="0"/>
                    <a:pt x="924814" y="7112"/>
                    <a:pt x="924814" y="15875"/>
                  </a:cubicBezTo>
                  <a:lnTo>
                    <a:pt x="924814" y="648589"/>
                  </a:lnTo>
                  <a:lnTo>
                    <a:pt x="908939" y="648589"/>
                  </a:lnTo>
                  <a:lnTo>
                    <a:pt x="908939" y="632714"/>
                  </a:lnTo>
                  <a:lnTo>
                    <a:pt x="1167765" y="632714"/>
                  </a:lnTo>
                  <a:cubicBezTo>
                    <a:pt x="1174369" y="632714"/>
                    <a:pt x="1180211" y="636778"/>
                    <a:pt x="1182624" y="642874"/>
                  </a:cubicBezTo>
                  <a:cubicBezTo>
                    <a:pt x="1185037" y="648970"/>
                    <a:pt x="1183259" y="655955"/>
                    <a:pt x="1178433" y="660400"/>
                  </a:cubicBezTo>
                  <a:lnTo>
                    <a:pt x="603123" y="1178179"/>
                  </a:lnTo>
                  <a:cubicBezTo>
                    <a:pt x="597027" y="1183640"/>
                    <a:pt x="587883" y="1183640"/>
                    <a:pt x="581914" y="1178179"/>
                  </a:cubicBezTo>
                  <a:lnTo>
                    <a:pt x="6604" y="660400"/>
                  </a:lnTo>
                  <a:cubicBezTo>
                    <a:pt x="1778" y="655955"/>
                    <a:pt x="0" y="649097"/>
                    <a:pt x="2413" y="642874"/>
                  </a:cubicBezTo>
                  <a:cubicBezTo>
                    <a:pt x="4826" y="636651"/>
                    <a:pt x="10668" y="632714"/>
                    <a:pt x="17272" y="632714"/>
                  </a:cubicBezTo>
                  <a:moveTo>
                    <a:pt x="17272" y="664464"/>
                  </a:moveTo>
                  <a:lnTo>
                    <a:pt x="17272" y="648589"/>
                  </a:lnTo>
                  <a:lnTo>
                    <a:pt x="27940" y="636778"/>
                  </a:lnTo>
                  <a:lnTo>
                    <a:pt x="603250" y="1154557"/>
                  </a:lnTo>
                  <a:lnTo>
                    <a:pt x="592582" y="1166368"/>
                  </a:lnTo>
                  <a:lnTo>
                    <a:pt x="581914" y="1154557"/>
                  </a:lnTo>
                  <a:lnTo>
                    <a:pt x="1157097" y="636905"/>
                  </a:lnTo>
                  <a:lnTo>
                    <a:pt x="1167765" y="648716"/>
                  </a:lnTo>
                  <a:lnTo>
                    <a:pt x="1167765" y="664591"/>
                  </a:lnTo>
                  <a:lnTo>
                    <a:pt x="908939" y="664591"/>
                  </a:lnTo>
                  <a:cubicBezTo>
                    <a:pt x="900176" y="664591"/>
                    <a:pt x="893064" y="657479"/>
                    <a:pt x="893064" y="648716"/>
                  </a:cubicBezTo>
                  <a:lnTo>
                    <a:pt x="893064" y="15875"/>
                  </a:lnTo>
                  <a:lnTo>
                    <a:pt x="908939" y="15875"/>
                  </a:lnTo>
                  <a:lnTo>
                    <a:pt x="908939" y="31750"/>
                  </a:lnTo>
                  <a:lnTo>
                    <a:pt x="276098" y="31750"/>
                  </a:lnTo>
                  <a:lnTo>
                    <a:pt x="276098" y="15875"/>
                  </a:lnTo>
                  <a:lnTo>
                    <a:pt x="291973" y="15875"/>
                  </a:lnTo>
                  <a:lnTo>
                    <a:pt x="291973" y="648589"/>
                  </a:lnTo>
                  <a:cubicBezTo>
                    <a:pt x="291973" y="657352"/>
                    <a:pt x="284861" y="664464"/>
                    <a:pt x="276098" y="664464"/>
                  </a:cubicBezTo>
                  <a:lnTo>
                    <a:pt x="17272" y="664464"/>
                  </a:lnTo>
                  <a:close/>
                </a:path>
              </a:pathLst>
            </a:custGeom>
            <a:solidFill>
              <a:srgbClr val="193C6B">
                <a:alpha val="89412"/>
              </a:srgbClr>
            </a:solidFill>
          </p:spPr>
        </p:sp>
      </p:grpSp>
      <p:grpSp>
        <p:nvGrpSpPr>
          <p:cNvPr id="25" name="Group 25"/>
          <p:cNvGrpSpPr/>
          <p:nvPr/>
        </p:nvGrpSpPr>
        <p:grpSpPr>
          <a:xfrm>
            <a:off x="14582529" y="6885763"/>
            <a:ext cx="886686" cy="886686"/>
            <a:chOff x="0" y="0"/>
            <a:chExt cx="1182248" cy="1182248"/>
          </a:xfrm>
        </p:grpSpPr>
        <p:sp>
          <p:nvSpPr>
            <p:cNvPr id="26" name="Freeform 26"/>
            <p:cNvSpPr/>
            <p:nvPr/>
          </p:nvSpPr>
          <p:spPr>
            <a:xfrm>
              <a:off x="15875" y="15875"/>
              <a:ext cx="1150493" cy="1150493"/>
            </a:xfrm>
            <a:custGeom>
              <a:avLst/>
              <a:gdLst/>
              <a:ahLst/>
              <a:cxnLst/>
              <a:rect l="l" t="t" r="r" b="b"/>
              <a:pathLst>
                <a:path w="1150493" h="1150493">
                  <a:moveTo>
                    <a:pt x="0" y="632714"/>
                  </a:moveTo>
                  <a:lnTo>
                    <a:pt x="258826" y="632714"/>
                  </a:lnTo>
                  <a:lnTo>
                    <a:pt x="258826" y="0"/>
                  </a:lnTo>
                  <a:lnTo>
                    <a:pt x="891667" y="0"/>
                  </a:lnTo>
                  <a:lnTo>
                    <a:pt x="891667" y="632714"/>
                  </a:lnTo>
                  <a:lnTo>
                    <a:pt x="1150493" y="632714"/>
                  </a:lnTo>
                  <a:lnTo>
                    <a:pt x="575310" y="1150493"/>
                  </a:lnTo>
                  <a:close/>
                </a:path>
              </a:pathLst>
            </a:custGeom>
            <a:solidFill>
              <a:srgbClr val="193C6B">
                <a:alpha val="89412"/>
              </a:srgbClr>
            </a:solidFill>
          </p:spPr>
        </p:sp>
        <p:sp>
          <p:nvSpPr>
            <p:cNvPr id="27" name="Freeform 27"/>
            <p:cNvSpPr/>
            <p:nvPr/>
          </p:nvSpPr>
          <p:spPr>
            <a:xfrm>
              <a:off x="-1397" y="0"/>
              <a:ext cx="1185037" cy="1183640"/>
            </a:xfrm>
            <a:custGeom>
              <a:avLst/>
              <a:gdLst/>
              <a:ahLst/>
              <a:cxnLst/>
              <a:rect l="l" t="t" r="r" b="b"/>
              <a:pathLst>
                <a:path w="1185037" h="1183640">
                  <a:moveTo>
                    <a:pt x="17272" y="632714"/>
                  </a:moveTo>
                  <a:lnTo>
                    <a:pt x="276098" y="632714"/>
                  </a:lnTo>
                  <a:lnTo>
                    <a:pt x="276098" y="648589"/>
                  </a:lnTo>
                  <a:lnTo>
                    <a:pt x="260223" y="648589"/>
                  </a:lnTo>
                  <a:lnTo>
                    <a:pt x="260223" y="15875"/>
                  </a:lnTo>
                  <a:cubicBezTo>
                    <a:pt x="260223" y="7112"/>
                    <a:pt x="267335" y="0"/>
                    <a:pt x="276098" y="0"/>
                  </a:cubicBezTo>
                  <a:lnTo>
                    <a:pt x="908939" y="0"/>
                  </a:lnTo>
                  <a:cubicBezTo>
                    <a:pt x="917702" y="0"/>
                    <a:pt x="924814" y="7112"/>
                    <a:pt x="924814" y="15875"/>
                  </a:cubicBezTo>
                  <a:lnTo>
                    <a:pt x="924814" y="648589"/>
                  </a:lnTo>
                  <a:lnTo>
                    <a:pt x="908939" y="648589"/>
                  </a:lnTo>
                  <a:lnTo>
                    <a:pt x="908939" y="632714"/>
                  </a:lnTo>
                  <a:lnTo>
                    <a:pt x="1167765" y="632714"/>
                  </a:lnTo>
                  <a:cubicBezTo>
                    <a:pt x="1174369" y="632714"/>
                    <a:pt x="1180211" y="636778"/>
                    <a:pt x="1182624" y="642874"/>
                  </a:cubicBezTo>
                  <a:cubicBezTo>
                    <a:pt x="1185037" y="648970"/>
                    <a:pt x="1183259" y="655955"/>
                    <a:pt x="1178433" y="660400"/>
                  </a:cubicBezTo>
                  <a:lnTo>
                    <a:pt x="603123" y="1178179"/>
                  </a:lnTo>
                  <a:cubicBezTo>
                    <a:pt x="597027" y="1183640"/>
                    <a:pt x="587883" y="1183640"/>
                    <a:pt x="581914" y="1178179"/>
                  </a:cubicBezTo>
                  <a:lnTo>
                    <a:pt x="6604" y="660400"/>
                  </a:lnTo>
                  <a:cubicBezTo>
                    <a:pt x="1778" y="655955"/>
                    <a:pt x="0" y="649097"/>
                    <a:pt x="2413" y="642874"/>
                  </a:cubicBezTo>
                  <a:cubicBezTo>
                    <a:pt x="4826" y="636651"/>
                    <a:pt x="10668" y="632714"/>
                    <a:pt x="17272" y="632714"/>
                  </a:cubicBezTo>
                  <a:moveTo>
                    <a:pt x="17272" y="664464"/>
                  </a:moveTo>
                  <a:lnTo>
                    <a:pt x="17272" y="648589"/>
                  </a:lnTo>
                  <a:lnTo>
                    <a:pt x="27940" y="636778"/>
                  </a:lnTo>
                  <a:lnTo>
                    <a:pt x="603250" y="1154557"/>
                  </a:lnTo>
                  <a:lnTo>
                    <a:pt x="592582" y="1166368"/>
                  </a:lnTo>
                  <a:lnTo>
                    <a:pt x="581914" y="1154557"/>
                  </a:lnTo>
                  <a:lnTo>
                    <a:pt x="1157097" y="636905"/>
                  </a:lnTo>
                  <a:lnTo>
                    <a:pt x="1167765" y="648716"/>
                  </a:lnTo>
                  <a:lnTo>
                    <a:pt x="1167765" y="664591"/>
                  </a:lnTo>
                  <a:lnTo>
                    <a:pt x="908939" y="664591"/>
                  </a:lnTo>
                  <a:cubicBezTo>
                    <a:pt x="900176" y="664591"/>
                    <a:pt x="893064" y="657479"/>
                    <a:pt x="893064" y="648716"/>
                  </a:cubicBezTo>
                  <a:lnTo>
                    <a:pt x="893064" y="15875"/>
                  </a:lnTo>
                  <a:lnTo>
                    <a:pt x="908939" y="15875"/>
                  </a:lnTo>
                  <a:lnTo>
                    <a:pt x="908939" y="31750"/>
                  </a:lnTo>
                  <a:lnTo>
                    <a:pt x="276098" y="31750"/>
                  </a:lnTo>
                  <a:lnTo>
                    <a:pt x="276098" y="15875"/>
                  </a:lnTo>
                  <a:lnTo>
                    <a:pt x="291973" y="15875"/>
                  </a:lnTo>
                  <a:lnTo>
                    <a:pt x="291973" y="648589"/>
                  </a:lnTo>
                  <a:cubicBezTo>
                    <a:pt x="291973" y="657352"/>
                    <a:pt x="284861" y="664464"/>
                    <a:pt x="276098" y="664464"/>
                  </a:cubicBezTo>
                  <a:lnTo>
                    <a:pt x="17272" y="664464"/>
                  </a:lnTo>
                  <a:close/>
                </a:path>
              </a:pathLst>
            </a:custGeom>
            <a:solidFill>
              <a:srgbClr val="193C6B">
                <a:alpha val="89412"/>
              </a:srgbClr>
            </a:solidFill>
          </p:spPr>
        </p:sp>
      </p:grpSp>
      <p:grpSp>
        <p:nvGrpSpPr>
          <p:cNvPr id="28" name="Group 28"/>
          <p:cNvGrpSpPr/>
          <p:nvPr/>
        </p:nvGrpSpPr>
        <p:grpSpPr>
          <a:xfrm>
            <a:off x="9144000" y="9710823"/>
            <a:ext cx="9144000" cy="572824"/>
            <a:chOff x="0" y="0"/>
            <a:chExt cx="21473312" cy="1345192"/>
          </a:xfrm>
        </p:grpSpPr>
        <p:sp>
          <p:nvSpPr>
            <p:cNvPr id="29" name="Freeform 2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0" name="TextBox 3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1" name="Group 31"/>
          <p:cNvGrpSpPr/>
          <p:nvPr/>
        </p:nvGrpSpPr>
        <p:grpSpPr>
          <a:xfrm>
            <a:off x="0" y="9710823"/>
            <a:ext cx="9144000" cy="576177"/>
            <a:chOff x="0" y="0"/>
            <a:chExt cx="21473312" cy="1353065"/>
          </a:xfrm>
        </p:grpSpPr>
        <p:sp>
          <p:nvSpPr>
            <p:cNvPr id="32" name="Freeform 3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3" name="TextBox 3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44905" y="2682081"/>
            <a:ext cx="8914395" cy="6358702"/>
          </a:xfrm>
          <a:prstGeom prst="rect">
            <a:avLst/>
          </a:prstGeom>
        </p:spPr>
        <p:txBody>
          <a:bodyPr lIns="0" tIns="0" rIns="0" bIns="0" rtlCol="0" anchor="t">
            <a:spAutoFit/>
          </a:bodyPr>
          <a:lstStyle/>
          <a:p>
            <a:pPr>
              <a:lnSpc>
                <a:spcPts val="3594"/>
              </a:lnSpc>
            </a:pPr>
            <a:r>
              <a:rPr lang="en-US" sz="2995">
                <a:solidFill>
                  <a:srgbClr val="193C6A"/>
                </a:solidFill>
                <a:latin typeface="Arial 2"/>
              </a:rPr>
              <a:t>Should be in a form and frequency that reflect an enterprise’s activities and commensurate with the human rights impacts. Should:</a:t>
            </a:r>
          </a:p>
          <a:p>
            <a:pPr marL="542021" lvl="1" indent="-271010">
              <a:lnSpc>
                <a:spcPts val="3594"/>
              </a:lnSpc>
              <a:buFont typeface="Arial"/>
              <a:buChar char="•"/>
            </a:pPr>
            <a:r>
              <a:rPr lang="en-US" sz="2995">
                <a:solidFill>
                  <a:srgbClr val="193C6A"/>
                </a:solidFill>
                <a:latin typeface="Arial 2"/>
              </a:rPr>
              <a:t>Be accessible to intended audiences</a:t>
            </a:r>
          </a:p>
          <a:p>
            <a:pPr marL="542021" lvl="1" indent="-271010">
              <a:lnSpc>
                <a:spcPts val="3594"/>
              </a:lnSpc>
              <a:buFont typeface="Arial"/>
              <a:buChar char="•"/>
            </a:pPr>
            <a:r>
              <a:rPr lang="en-US" sz="2995">
                <a:solidFill>
                  <a:srgbClr val="193C6A"/>
                </a:solidFill>
                <a:latin typeface="Arial 2"/>
              </a:rPr>
              <a:t>Provide information that is sufficient to evaluate the adequacy of an enterprise’s response to the particular human rights impact involved</a:t>
            </a:r>
          </a:p>
          <a:p>
            <a:pPr marL="542021" lvl="1" indent="-271010">
              <a:lnSpc>
                <a:spcPts val="3594"/>
              </a:lnSpc>
              <a:buFont typeface="Arial"/>
              <a:buChar char="•"/>
            </a:pPr>
            <a:r>
              <a:rPr lang="en-US" sz="2995">
                <a:solidFill>
                  <a:srgbClr val="193C6A"/>
                </a:solidFill>
                <a:latin typeface="Arial 2"/>
              </a:rPr>
              <a:t>Not pose risks to affected stakeholders or personnel; </a:t>
            </a:r>
          </a:p>
          <a:p>
            <a:pPr marL="542021" lvl="1" indent="-271010">
              <a:lnSpc>
                <a:spcPts val="3594"/>
              </a:lnSpc>
              <a:buFont typeface="Arial"/>
              <a:buChar char="•"/>
            </a:pPr>
            <a:r>
              <a:rPr lang="en-US" sz="2995">
                <a:solidFill>
                  <a:srgbClr val="193C6A"/>
                </a:solidFill>
                <a:latin typeface="Arial 2"/>
              </a:rPr>
              <a:t>Respect privacy (not include names/locations that could disclose identities of rightsholders who may face retaliation)</a:t>
            </a:r>
          </a:p>
          <a:p>
            <a:pPr marL="542021" lvl="1" indent="-271010" algn="l">
              <a:lnSpc>
                <a:spcPts val="3594"/>
              </a:lnSpc>
              <a:buFont typeface="Arial"/>
              <a:buChar char="•"/>
            </a:pPr>
            <a:r>
              <a:rPr lang="en-US" sz="2995">
                <a:solidFill>
                  <a:srgbClr val="193C6A"/>
                </a:solidFill>
                <a:latin typeface="Arial 2"/>
              </a:rPr>
              <a:t>Not pose risks to legitimate requirements of commercial confidentiality</a:t>
            </a:r>
          </a:p>
        </p:txBody>
      </p:sp>
      <p:sp>
        <p:nvSpPr>
          <p:cNvPr id="3" name="Freeform 3"/>
          <p:cNvSpPr/>
          <p:nvPr/>
        </p:nvSpPr>
        <p:spPr>
          <a:xfrm>
            <a:off x="1028700" y="3959657"/>
            <a:ext cx="6629261" cy="4700749"/>
          </a:xfrm>
          <a:custGeom>
            <a:avLst/>
            <a:gdLst/>
            <a:ahLst/>
            <a:cxnLst/>
            <a:rect l="l" t="t" r="r" b="b"/>
            <a:pathLst>
              <a:path w="6629261" h="4700749">
                <a:moveTo>
                  <a:pt x="0" y="0"/>
                </a:moveTo>
                <a:lnTo>
                  <a:pt x="6629261" y="0"/>
                </a:lnTo>
                <a:lnTo>
                  <a:pt x="6629261" y="4700749"/>
                </a:lnTo>
                <a:lnTo>
                  <a:pt x="0" y="4700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786005" y="1002391"/>
            <a:ext cx="14239155" cy="1019175"/>
          </a:xfrm>
          <a:prstGeom prst="rect">
            <a:avLst/>
          </a:prstGeom>
        </p:spPr>
        <p:txBody>
          <a:bodyPr lIns="0" tIns="0" rIns="0" bIns="0" rtlCol="0" anchor="t">
            <a:spAutoFit/>
          </a:bodyPr>
          <a:lstStyle/>
          <a:p>
            <a:pPr algn="l">
              <a:lnSpc>
                <a:spcPts val="7200"/>
              </a:lnSpc>
            </a:pPr>
            <a:r>
              <a:rPr lang="en-US" sz="7500">
                <a:solidFill>
                  <a:srgbClr val="193C6A"/>
                </a:solidFill>
                <a:latin typeface="Arial 2"/>
              </a:rPr>
              <a:t>COMMUNICATION</a:t>
            </a:r>
          </a:p>
        </p:txBody>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1206199" y="1028700"/>
            <a:ext cx="1998030" cy="1998030"/>
          </a:xfrm>
          <a:custGeom>
            <a:avLst/>
            <a:gdLst/>
            <a:ahLst/>
            <a:cxnLst/>
            <a:rect l="l" t="t" r="r" b="b"/>
            <a:pathLst>
              <a:path w="1998030" h="1998030">
                <a:moveTo>
                  <a:pt x="0" y="0"/>
                </a:moveTo>
                <a:lnTo>
                  <a:pt x="1998030" y="0"/>
                </a:lnTo>
                <a:lnTo>
                  <a:pt x="1998030" y="1998030"/>
                </a:lnTo>
                <a:lnTo>
                  <a:pt x="0" y="1998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789315" y="4912508"/>
            <a:ext cx="9502456" cy="2941112"/>
          </a:xfrm>
          <a:prstGeom prst="rect">
            <a:avLst/>
          </a:prstGeom>
        </p:spPr>
        <p:txBody>
          <a:bodyPr lIns="0" tIns="0" rIns="0" bIns="0" rtlCol="0" anchor="t">
            <a:spAutoFit/>
          </a:bodyPr>
          <a:lstStyle/>
          <a:p>
            <a:pPr>
              <a:lnSpc>
                <a:spcPts val="4575"/>
              </a:lnSpc>
            </a:pPr>
            <a:r>
              <a:rPr lang="en-US" sz="4236">
                <a:solidFill>
                  <a:srgbClr val="193C6A"/>
                </a:solidFill>
                <a:latin typeface="Arial 2"/>
              </a:rPr>
              <a:t>Dividing the class into three groups. Each group presents for 1 of 3 actors: </a:t>
            </a:r>
          </a:p>
          <a:p>
            <a:pPr>
              <a:lnSpc>
                <a:spcPts val="4575"/>
              </a:lnSpc>
            </a:pPr>
            <a:r>
              <a:rPr lang="en-US" sz="4236">
                <a:solidFill>
                  <a:srgbClr val="193C6A"/>
                </a:solidFill>
                <a:latin typeface="Arial 2"/>
              </a:rPr>
              <a:t>1. State</a:t>
            </a:r>
          </a:p>
          <a:p>
            <a:pPr>
              <a:lnSpc>
                <a:spcPts val="4575"/>
              </a:lnSpc>
            </a:pPr>
            <a:r>
              <a:rPr lang="en-US" sz="4236">
                <a:solidFill>
                  <a:srgbClr val="193C6A"/>
                </a:solidFill>
                <a:latin typeface="Arial 2"/>
              </a:rPr>
              <a:t>2. Enterprise </a:t>
            </a:r>
          </a:p>
          <a:p>
            <a:pPr>
              <a:lnSpc>
                <a:spcPts val="4575"/>
              </a:lnSpc>
            </a:pPr>
            <a:r>
              <a:rPr lang="en-US" sz="4236">
                <a:solidFill>
                  <a:srgbClr val="193C6A"/>
                </a:solidFill>
                <a:latin typeface="Arial 2"/>
              </a:rPr>
              <a:t>3. Affected community</a:t>
            </a:r>
          </a:p>
        </p:txBody>
      </p:sp>
      <p:sp>
        <p:nvSpPr>
          <p:cNvPr id="4" name="Freeform 4"/>
          <p:cNvSpPr/>
          <p:nvPr/>
        </p:nvSpPr>
        <p:spPr>
          <a:xfrm>
            <a:off x="11291771" y="2757297"/>
            <a:ext cx="6257215" cy="6501003"/>
          </a:xfrm>
          <a:custGeom>
            <a:avLst/>
            <a:gdLst/>
            <a:ahLst/>
            <a:cxnLst/>
            <a:rect l="l" t="t" r="r" b="b"/>
            <a:pathLst>
              <a:path w="6257215" h="6501003">
                <a:moveTo>
                  <a:pt x="0" y="0"/>
                </a:moveTo>
                <a:lnTo>
                  <a:pt x="6257215" y="0"/>
                </a:lnTo>
                <a:lnTo>
                  <a:pt x="6257215" y="6501003"/>
                </a:lnTo>
                <a:lnTo>
                  <a:pt x="0" y="6501003"/>
                </a:lnTo>
                <a:lnTo>
                  <a:pt x="0" y="0"/>
                </a:lnTo>
                <a:close/>
              </a:path>
            </a:pathLst>
          </a:custGeom>
          <a:blipFill>
            <a:blip r:embed="rId5"/>
            <a:stretch>
              <a:fillRect/>
            </a:stretch>
          </a:blipFill>
        </p:spPr>
      </p:sp>
      <p:grpSp>
        <p:nvGrpSpPr>
          <p:cNvPr id="5" name="Group 5"/>
          <p:cNvGrpSpPr/>
          <p:nvPr/>
        </p:nvGrpSpPr>
        <p:grpSpPr>
          <a:xfrm>
            <a:off x="9144000" y="9710823"/>
            <a:ext cx="9144000" cy="572824"/>
            <a:chOff x="0" y="0"/>
            <a:chExt cx="21473312" cy="1345192"/>
          </a:xfrm>
        </p:grpSpPr>
        <p:sp>
          <p:nvSpPr>
            <p:cNvPr id="6" name="Freeform 6"/>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7" name="TextBox 7"/>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8" name="Group 8"/>
          <p:cNvGrpSpPr/>
          <p:nvPr/>
        </p:nvGrpSpPr>
        <p:grpSpPr>
          <a:xfrm>
            <a:off x="0" y="9710823"/>
            <a:ext cx="9144000" cy="576177"/>
            <a:chOff x="0" y="0"/>
            <a:chExt cx="21473312" cy="1353065"/>
          </a:xfrm>
        </p:grpSpPr>
        <p:sp>
          <p:nvSpPr>
            <p:cNvPr id="9" name="Freeform 9"/>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0" name="TextBox 10"/>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
        <p:nvSpPr>
          <p:cNvPr id="11" name="TextBox 11"/>
          <p:cNvSpPr txBox="1"/>
          <p:nvPr/>
        </p:nvSpPr>
        <p:spPr>
          <a:xfrm>
            <a:off x="3830625" y="1152525"/>
            <a:ext cx="9380697" cy="1019175"/>
          </a:xfrm>
          <a:prstGeom prst="rect">
            <a:avLst/>
          </a:prstGeom>
        </p:spPr>
        <p:txBody>
          <a:bodyPr lIns="0" tIns="0" rIns="0" bIns="0" rtlCol="0" anchor="t">
            <a:spAutoFit/>
          </a:bodyPr>
          <a:lstStyle/>
          <a:p>
            <a:pPr algn="l">
              <a:lnSpc>
                <a:spcPts val="7200"/>
              </a:lnSpc>
            </a:pPr>
            <a:r>
              <a:rPr lang="en-US" sz="7500">
                <a:solidFill>
                  <a:srgbClr val="193C6A"/>
                </a:solidFill>
                <a:latin typeface="Arial 2"/>
              </a:rPr>
              <a:t>GROUP ACTIVITIES</a:t>
            </a:r>
          </a:p>
        </p:txBody>
      </p:sp>
      <p:sp>
        <p:nvSpPr>
          <p:cNvPr id="12" name="TextBox 12"/>
          <p:cNvSpPr txBox="1"/>
          <p:nvPr/>
        </p:nvSpPr>
        <p:spPr>
          <a:xfrm>
            <a:off x="3955739" y="2200275"/>
            <a:ext cx="6020793" cy="666074"/>
          </a:xfrm>
          <a:prstGeom prst="rect">
            <a:avLst/>
          </a:prstGeom>
        </p:spPr>
        <p:txBody>
          <a:bodyPr lIns="0" tIns="0" rIns="0" bIns="0" rtlCol="0" anchor="t">
            <a:spAutoFit/>
          </a:bodyPr>
          <a:lstStyle/>
          <a:p>
            <a:pPr marL="0" lvl="0" indent="0" algn="l">
              <a:lnSpc>
                <a:spcPts val="4942"/>
              </a:lnSpc>
              <a:spcBef>
                <a:spcPct val="0"/>
              </a:spcBef>
            </a:pPr>
            <a:r>
              <a:rPr lang="en-US" sz="4576">
                <a:solidFill>
                  <a:srgbClr val="193C6A"/>
                </a:solidFill>
                <a:latin typeface="Arial 2"/>
              </a:rPr>
              <a:t>Group exercise 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930508" cy="10287000"/>
            <a:chOff x="0" y="0"/>
            <a:chExt cx="5240677" cy="13716000"/>
          </a:xfrm>
        </p:grpSpPr>
        <p:sp>
          <p:nvSpPr>
            <p:cNvPr id="3" name="Freeform 3"/>
            <p:cNvSpPr/>
            <p:nvPr/>
          </p:nvSpPr>
          <p:spPr>
            <a:xfrm>
              <a:off x="0" y="0"/>
              <a:ext cx="5240679" cy="13716000"/>
            </a:xfrm>
            <a:custGeom>
              <a:avLst/>
              <a:gdLst/>
              <a:ahLst/>
              <a:cxnLst/>
              <a:rect l="l" t="t" r="r" b="b"/>
              <a:pathLst>
                <a:path w="5240679" h="13716000">
                  <a:moveTo>
                    <a:pt x="0" y="0"/>
                  </a:moveTo>
                  <a:lnTo>
                    <a:pt x="5240679" y="0"/>
                  </a:lnTo>
                  <a:lnTo>
                    <a:pt x="5240679" y="13716000"/>
                  </a:lnTo>
                  <a:lnTo>
                    <a:pt x="0" y="13716000"/>
                  </a:lnTo>
                  <a:close/>
                </a:path>
              </a:pathLst>
            </a:custGeom>
            <a:solidFill>
              <a:srgbClr val="42A9D9"/>
            </a:solidFill>
          </p:spPr>
        </p:sp>
      </p:grpSp>
      <p:graphicFrame>
        <p:nvGraphicFramePr>
          <p:cNvPr id="4" name="Table 4"/>
          <p:cNvGraphicFramePr>
            <a:graphicFrameLocks noGrp="1"/>
          </p:cNvGraphicFramePr>
          <p:nvPr/>
        </p:nvGraphicFramePr>
        <p:xfrm>
          <a:off x="5336610" y="4410066"/>
          <a:ext cx="11922690" cy="4393620"/>
        </p:xfrm>
        <a:graphic>
          <a:graphicData uri="http://schemas.openxmlformats.org/drawingml/2006/table">
            <a:tbl>
              <a:tblPr/>
              <a:tblGrid>
                <a:gridCol w="3106866">
                  <a:extLst>
                    <a:ext uri="{9D8B030D-6E8A-4147-A177-3AD203B41FA5}">
                      <a16:colId xmlns:a16="http://schemas.microsoft.com/office/drawing/2014/main" val="20000"/>
                    </a:ext>
                  </a:extLst>
                </a:gridCol>
                <a:gridCol w="3170917">
                  <a:extLst>
                    <a:ext uri="{9D8B030D-6E8A-4147-A177-3AD203B41FA5}">
                      <a16:colId xmlns:a16="http://schemas.microsoft.com/office/drawing/2014/main" val="20001"/>
                    </a:ext>
                  </a:extLst>
                </a:gridCol>
                <a:gridCol w="2876662">
                  <a:extLst>
                    <a:ext uri="{9D8B030D-6E8A-4147-A177-3AD203B41FA5}">
                      <a16:colId xmlns:a16="http://schemas.microsoft.com/office/drawing/2014/main" val="20002"/>
                    </a:ext>
                  </a:extLst>
                </a:gridCol>
                <a:gridCol w="2768246">
                  <a:extLst>
                    <a:ext uri="{9D8B030D-6E8A-4147-A177-3AD203B41FA5}">
                      <a16:colId xmlns:a16="http://schemas.microsoft.com/office/drawing/2014/main" val="20003"/>
                    </a:ext>
                  </a:extLst>
                </a:gridCol>
              </a:tblGrid>
              <a:tr h="4146759">
                <a:tc>
                  <a:txBody>
                    <a:bodyPr/>
                    <a:lstStyle/>
                    <a:p>
                      <a:pPr algn="l">
                        <a:lnSpc>
                          <a:spcPts val="2999"/>
                        </a:lnSpc>
                        <a:defRPr/>
                      </a:pPr>
                      <a:r>
                        <a:rPr lang="en-US" sz="2499">
                          <a:solidFill>
                            <a:srgbClr val="002E5A"/>
                          </a:solidFill>
                          <a:latin typeface="Arial 2"/>
                        </a:rPr>
                        <a:t>As little as possible</a:t>
                      </a:r>
                      <a:endParaRPr lang="en-US" sz="1100"/>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tc>
                  <a:txBody>
                    <a:bodyPr/>
                    <a:lstStyle/>
                    <a:p>
                      <a:pPr algn="l">
                        <a:lnSpc>
                          <a:spcPts val="3500"/>
                        </a:lnSpc>
                        <a:defRPr/>
                      </a:pPr>
                      <a:r>
                        <a:rPr lang="en-US" sz="2500">
                          <a:solidFill>
                            <a:srgbClr val="002E5A"/>
                          </a:solidFill>
                          <a:latin typeface="Arial 2"/>
                        </a:rPr>
                        <a:t>Comply with law and  requirement</a:t>
                      </a:r>
                      <a:endParaRPr lang="en-US" sz="1100"/>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tc>
                  <a:txBody>
                    <a:bodyPr/>
                    <a:lstStyle/>
                    <a:p>
                      <a:pPr algn="l">
                        <a:lnSpc>
                          <a:spcPts val="2999"/>
                        </a:lnSpc>
                        <a:defRPr/>
                      </a:pPr>
                      <a:r>
                        <a:rPr lang="en-US" sz="2499">
                          <a:solidFill>
                            <a:srgbClr val="002E5A"/>
                          </a:solidFill>
                          <a:latin typeface="Arial 2"/>
                        </a:rPr>
                        <a:t>Understand risks and approach them proactively</a:t>
                      </a:r>
                      <a:endParaRPr lang="en-US" sz="1100"/>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tc>
                  <a:txBody>
                    <a:bodyPr/>
                    <a:lstStyle/>
                    <a:p>
                      <a:pPr marL="452438" lvl="1" indent="-226219" algn="l">
                        <a:lnSpc>
                          <a:spcPts val="3000"/>
                        </a:lnSpc>
                        <a:defRPr/>
                      </a:pPr>
                      <a:r>
                        <a:rPr lang="en-US" sz="2500">
                          <a:solidFill>
                            <a:srgbClr val="002E5A"/>
                          </a:solidFill>
                          <a:latin typeface="Arial 2"/>
                        </a:rPr>
                        <a:t>Create positive impact for stakeholder</a:t>
                      </a:r>
                      <a:endParaRPr lang="en-US" sz="1100"/>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pSp>
        <p:nvGrpSpPr>
          <p:cNvPr id="5" name="Group 5"/>
          <p:cNvGrpSpPr/>
          <p:nvPr/>
        </p:nvGrpSpPr>
        <p:grpSpPr>
          <a:xfrm>
            <a:off x="14267644" y="1522729"/>
            <a:ext cx="2886870" cy="2887338"/>
            <a:chOff x="0" y="0"/>
            <a:chExt cx="3831382" cy="3832002"/>
          </a:xfrm>
        </p:grpSpPr>
        <p:sp>
          <p:nvSpPr>
            <p:cNvPr id="6" name="Freeform 6"/>
            <p:cNvSpPr/>
            <p:nvPr/>
          </p:nvSpPr>
          <p:spPr>
            <a:xfrm>
              <a:off x="15875" y="15875"/>
              <a:ext cx="3799586" cy="3800221"/>
            </a:xfrm>
            <a:custGeom>
              <a:avLst/>
              <a:gdLst/>
              <a:ahLst/>
              <a:cxnLst/>
              <a:rect l="l" t="t" r="r" b="b"/>
              <a:pathLst>
                <a:path w="3799586" h="3800221">
                  <a:moveTo>
                    <a:pt x="0" y="1900174"/>
                  </a:moveTo>
                  <a:cubicBezTo>
                    <a:pt x="0" y="850773"/>
                    <a:pt x="850519" y="0"/>
                    <a:pt x="1899793" y="0"/>
                  </a:cubicBezTo>
                  <a:cubicBezTo>
                    <a:pt x="2949067" y="0"/>
                    <a:pt x="3799586" y="850773"/>
                    <a:pt x="3799586" y="1900174"/>
                  </a:cubicBezTo>
                  <a:cubicBezTo>
                    <a:pt x="3799586" y="2949575"/>
                    <a:pt x="2949067" y="3800221"/>
                    <a:pt x="1899793" y="3800221"/>
                  </a:cubicBezTo>
                  <a:cubicBezTo>
                    <a:pt x="850519" y="3800221"/>
                    <a:pt x="0" y="2949575"/>
                    <a:pt x="0" y="1900174"/>
                  </a:cubicBezTo>
                  <a:close/>
                </a:path>
              </a:pathLst>
            </a:custGeom>
            <a:solidFill>
              <a:srgbClr val="47A7D6"/>
            </a:solidFill>
          </p:spPr>
        </p:sp>
        <p:sp>
          <p:nvSpPr>
            <p:cNvPr id="7" name="Freeform 7"/>
            <p:cNvSpPr/>
            <p:nvPr/>
          </p:nvSpPr>
          <p:spPr>
            <a:xfrm>
              <a:off x="0" y="0"/>
              <a:ext cx="3831336" cy="3832098"/>
            </a:xfrm>
            <a:custGeom>
              <a:avLst/>
              <a:gdLst/>
              <a:ahLst/>
              <a:cxnLst/>
              <a:rect l="l" t="t" r="r" b="b"/>
              <a:pathLst>
                <a:path w="3831336" h="3832098">
                  <a:moveTo>
                    <a:pt x="0" y="1916049"/>
                  </a:moveTo>
                  <a:cubicBezTo>
                    <a:pt x="0" y="857885"/>
                    <a:pt x="857631" y="0"/>
                    <a:pt x="1915668" y="0"/>
                  </a:cubicBezTo>
                  <a:lnTo>
                    <a:pt x="1915668" y="15875"/>
                  </a:lnTo>
                  <a:lnTo>
                    <a:pt x="1915668" y="0"/>
                  </a:lnTo>
                  <a:cubicBezTo>
                    <a:pt x="2973705" y="0"/>
                    <a:pt x="3831336" y="857885"/>
                    <a:pt x="3831336" y="1916049"/>
                  </a:cubicBezTo>
                  <a:lnTo>
                    <a:pt x="3815461" y="1916049"/>
                  </a:lnTo>
                  <a:lnTo>
                    <a:pt x="3831336" y="1916049"/>
                  </a:lnTo>
                  <a:cubicBezTo>
                    <a:pt x="3831336" y="2974213"/>
                    <a:pt x="2973705" y="3832098"/>
                    <a:pt x="1915668" y="3832098"/>
                  </a:cubicBezTo>
                  <a:lnTo>
                    <a:pt x="1915668" y="3816223"/>
                  </a:lnTo>
                  <a:lnTo>
                    <a:pt x="1915668" y="3832098"/>
                  </a:lnTo>
                  <a:cubicBezTo>
                    <a:pt x="857631" y="3831971"/>
                    <a:pt x="0" y="2974213"/>
                    <a:pt x="0" y="1916049"/>
                  </a:cubicBezTo>
                  <a:lnTo>
                    <a:pt x="15875" y="1916049"/>
                  </a:lnTo>
                  <a:lnTo>
                    <a:pt x="31750" y="1916049"/>
                  </a:lnTo>
                  <a:lnTo>
                    <a:pt x="15875" y="1916049"/>
                  </a:lnTo>
                  <a:lnTo>
                    <a:pt x="0" y="1916049"/>
                  </a:lnTo>
                  <a:moveTo>
                    <a:pt x="31750" y="1916049"/>
                  </a:moveTo>
                  <a:cubicBezTo>
                    <a:pt x="31750" y="1924812"/>
                    <a:pt x="24638" y="1931924"/>
                    <a:pt x="15875" y="1931924"/>
                  </a:cubicBezTo>
                  <a:cubicBezTo>
                    <a:pt x="7112" y="1931924"/>
                    <a:pt x="0" y="1924812"/>
                    <a:pt x="0" y="1916049"/>
                  </a:cubicBezTo>
                  <a:cubicBezTo>
                    <a:pt x="0" y="1907286"/>
                    <a:pt x="7112" y="1900174"/>
                    <a:pt x="15875" y="1900174"/>
                  </a:cubicBezTo>
                  <a:cubicBezTo>
                    <a:pt x="24638" y="1900174"/>
                    <a:pt x="31750" y="1907286"/>
                    <a:pt x="31750" y="1916049"/>
                  </a:cubicBezTo>
                  <a:cubicBezTo>
                    <a:pt x="31750" y="2956687"/>
                    <a:pt x="875284" y="3800348"/>
                    <a:pt x="1915668" y="3800348"/>
                  </a:cubicBezTo>
                  <a:cubicBezTo>
                    <a:pt x="2956052" y="3800348"/>
                    <a:pt x="3799586" y="2956687"/>
                    <a:pt x="3799586" y="1916049"/>
                  </a:cubicBezTo>
                  <a:cubicBezTo>
                    <a:pt x="3799586" y="875411"/>
                    <a:pt x="2956179" y="31750"/>
                    <a:pt x="1915668" y="31750"/>
                  </a:cubicBezTo>
                  <a:lnTo>
                    <a:pt x="1915668" y="15875"/>
                  </a:lnTo>
                  <a:lnTo>
                    <a:pt x="1915668" y="31750"/>
                  </a:lnTo>
                  <a:cubicBezTo>
                    <a:pt x="875284" y="31750"/>
                    <a:pt x="31750" y="875411"/>
                    <a:pt x="31750" y="1916049"/>
                  </a:cubicBezTo>
                  <a:close/>
                </a:path>
              </a:pathLst>
            </a:custGeom>
            <a:solidFill>
              <a:srgbClr val="FBFEFD"/>
            </a:solidFill>
          </p:spPr>
        </p:sp>
      </p:grpSp>
      <p:grpSp>
        <p:nvGrpSpPr>
          <p:cNvPr id="8" name="Group 8"/>
          <p:cNvGrpSpPr/>
          <p:nvPr/>
        </p:nvGrpSpPr>
        <p:grpSpPr>
          <a:xfrm>
            <a:off x="14362873" y="1617942"/>
            <a:ext cx="2696413" cy="2696410"/>
            <a:chOff x="0" y="0"/>
            <a:chExt cx="3578612" cy="3578608"/>
          </a:xfrm>
        </p:grpSpPr>
        <p:sp>
          <p:nvSpPr>
            <p:cNvPr id="9" name="Freeform 9"/>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EBF8FB">
                <a:alpha val="89804"/>
              </a:srgbClr>
            </a:solidFill>
          </p:spPr>
        </p:sp>
        <p:sp>
          <p:nvSpPr>
            <p:cNvPr id="10" name="Freeform 10"/>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7A7D6"/>
            </a:solidFill>
          </p:spPr>
        </p:sp>
      </p:grpSp>
      <p:sp>
        <p:nvSpPr>
          <p:cNvPr id="11" name="TextBox 11"/>
          <p:cNvSpPr txBox="1"/>
          <p:nvPr/>
        </p:nvSpPr>
        <p:spPr>
          <a:xfrm>
            <a:off x="14742615"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4. Proactive </a:t>
            </a:r>
          </a:p>
        </p:txBody>
      </p:sp>
      <p:grpSp>
        <p:nvGrpSpPr>
          <p:cNvPr id="12" name="Group 12"/>
          <p:cNvGrpSpPr/>
          <p:nvPr/>
        </p:nvGrpSpPr>
        <p:grpSpPr>
          <a:xfrm rot="2700000">
            <a:off x="11307348" y="1522878"/>
            <a:ext cx="2886539" cy="2886539"/>
            <a:chOff x="0" y="0"/>
            <a:chExt cx="3830942" cy="3830942"/>
          </a:xfrm>
        </p:grpSpPr>
        <p:sp>
          <p:nvSpPr>
            <p:cNvPr id="13" name="Freeform 13"/>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5EB0D8"/>
            </a:solidFill>
          </p:spPr>
        </p:sp>
        <p:sp>
          <p:nvSpPr>
            <p:cNvPr id="14" name="Freeform 14"/>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15" name="Group 15"/>
          <p:cNvGrpSpPr/>
          <p:nvPr/>
        </p:nvGrpSpPr>
        <p:grpSpPr>
          <a:xfrm>
            <a:off x="11404696" y="1618193"/>
            <a:ext cx="2696413" cy="2696410"/>
            <a:chOff x="0" y="0"/>
            <a:chExt cx="3578612" cy="3578608"/>
          </a:xfrm>
        </p:grpSpPr>
        <p:sp>
          <p:nvSpPr>
            <p:cNvPr id="16" name="Freeform 16"/>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7" name="Freeform 17"/>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sp>
        <p:nvSpPr>
          <p:cNvPr id="18" name="TextBox 18"/>
          <p:cNvSpPr txBox="1"/>
          <p:nvPr/>
        </p:nvSpPr>
        <p:spPr>
          <a:xfrm>
            <a:off x="11720070"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3. Advance</a:t>
            </a:r>
          </a:p>
        </p:txBody>
      </p:sp>
      <p:grpSp>
        <p:nvGrpSpPr>
          <p:cNvPr id="19" name="Group 19"/>
          <p:cNvGrpSpPr/>
          <p:nvPr/>
        </p:nvGrpSpPr>
        <p:grpSpPr>
          <a:xfrm rot="2700000">
            <a:off x="8349934" y="1522878"/>
            <a:ext cx="2886539" cy="2886539"/>
            <a:chOff x="0" y="0"/>
            <a:chExt cx="3830942" cy="3830942"/>
          </a:xfrm>
        </p:grpSpPr>
        <p:sp>
          <p:nvSpPr>
            <p:cNvPr id="20" name="Freeform 20"/>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84D1ED"/>
            </a:solidFill>
          </p:spPr>
        </p:sp>
        <p:sp>
          <p:nvSpPr>
            <p:cNvPr id="21" name="Freeform 21"/>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2" name="Group 22"/>
          <p:cNvGrpSpPr/>
          <p:nvPr/>
        </p:nvGrpSpPr>
        <p:grpSpPr>
          <a:xfrm>
            <a:off x="8445758" y="1618193"/>
            <a:ext cx="2696413" cy="2696410"/>
            <a:chOff x="0" y="0"/>
            <a:chExt cx="3578612" cy="3578608"/>
          </a:xfrm>
        </p:grpSpPr>
        <p:sp>
          <p:nvSpPr>
            <p:cNvPr id="23" name="Freeform 23"/>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4" name="Freeform 24"/>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5" name="TextBox 25"/>
          <p:cNvSpPr txBox="1"/>
          <p:nvPr/>
        </p:nvSpPr>
        <p:spPr>
          <a:xfrm>
            <a:off x="8697524"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2. Reactive</a:t>
            </a:r>
          </a:p>
        </p:txBody>
      </p:sp>
      <p:grpSp>
        <p:nvGrpSpPr>
          <p:cNvPr id="26" name="Group 26"/>
          <p:cNvGrpSpPr/>
          <p:nvPr/>
        </p:nvGrpSpPr>
        <p:grpSpPr>
          <a:xfrm rot="2700000">
            <a:off x="5390996" y="1522878"/>
            <a:ext cx="2886539" cy="2886539"/>
            <a:chOff x="0" y="0"/>
            <a:chExt cx="3830942" cy="3830942"/>
          </a:xfrm>
        </p:grpSpPr>
        <p:sp>
          <p:nvSpPr>
            <p:cNvPr id="27" name="Freeform 27"/>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AFE3F6"/>
            </a:solidFill>
          </p:spPr>
        </p:sp>
        <p:sp>
          <p:nvSpPr>
            <p:cNvPr id="28" name="Freeform 28"/>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9" name="Group 29"/>
          <p:cNvGrpSpPr/>
          <p:nvPr/>
        </p:nvGrpSpPr>
        <p:grpSpPr>
          <a:xfrm>
            <a:off x="5486821" y="1618193"/>
            <a:ext cx="2696413" cy="2696410"/>
            <a:chOff x="0" y="0"/>
            <a:chExt cx="3578612" cy="3578608"/>
          </a:xfrm>
        </p:grpSpPr>
        <p:sp>
          <p:nvSpPr>
            <p:cNvPr id="30" name="Freeform 30"/>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31" name="Freeform 31"/>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ABB6C4"/>
            </a:solidFill>
          </p:spPr>
        </p:sp>
      </p:grpSp>
      <p:sp>
        <p:nvSpPr>
          <p:cNvPr id="32" name="TextBox 32"/>
          <p:cNvSpPr txBox="1"/>
          <p:nvPr/>
        </p:nvSpPr>
        <p:spPr>
          <a:xfrm>
            <a:off x="5676536"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1. Inactive</a:t>
            </a:r>
          </a:p>
        </p:txBody>
      </p:sp>
      <p:sp>
        <p:nvSpPr>
          <p:cNvPr id="33" name="TextBox 33"/>
          <p:cNvSpPr txBox="1"/>
          <p:nvPr/>
        </p:nvSpPr>
        <p:spPr>
          <a:xfrm>
            <a:off x="371453" y="4480625"/>
            <a:ext cx="3187603" cy="1950525"/>
          </a:xfrm>
          <a:prstGeom prst="rect">
            <a:avLst/>
          </a:prstGeom>
        </p:spPr>
        <p:txBody>
          <a:bodyPr lIns="0" tIns="0" rIns="0" bIns="0" rtlCol="0" anchor="t">
            <a:spAutoFit/>
          </a:bodyPr>
          <a:lstStyle/>
          <a:p>
            <a:pPr algn="ctr">
              <a:lnSpc>
                <a:spcPts val="5158"/>
              </a:lnSpc>
              <a:spcBef>
                <a:spcPct val="0"/>
              </a:spcBef>
            </a:pPr>
            <a:r>
              <a:rPr lang="en-US" sz="4299" spc="-171">
                <a:solidFill>
                  <a:srgbClr val="193C6A"/>
                </a:solidFill>
                <a:latin typeface="Arial 2"/>
              </a:rPr>
              <a:t>STEPS UP HRDD AS A COMPANY</a:t>
            </a:r>
          </a:p>
        </p:txBody>
      </p:sp>
      <p:grpSp>
        <p:nvGrpSpPr>
          <p:cNvPr id="34" name="Group 34"/>
          <p:cNvGrpSpPr/>
          <p:nvPr/>
        </p:nvGrpSpPr>
        <p:grpSpPr>
          <a:xfrm>
            <a:off x="9144000" y="9710823"/>
            <a:ext cx="9144000" cy="572824"/>
            <a:chOff x="0" y="0"/>
            <a:chExt cx="21473312" cy="1345192"/>
          </a:xfrm>
        </p:grpSpPr>
        <p:sp>
          <p:nvSpPr>
            <p:cNvPr id="35" name="Freeform 3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6" name="TextBox 3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7" name="Group 37"/>
          <p:cNvGrpSpPr/>
          <p:nvPr/>
        </p:nvGrpSpPr>
        <p:grpSpPr>
          <a:xfrm>
            <a:off x="0" y="9710823"/>
            <a:ext cx="9144000" cy="576177"/>
            <a:chOff x="0" y="0"/>
            <a:chExt cx="21473312" cy="1353065"/>
          </a:xfrm>
        </p:grpSpPr>
        <p:sp>
          <p:nvSpPr>
            <p:cNvPr id="38" name="Freeform 3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9" name="TextBox 3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930508" cy="10287000"/>
            <a:chOff x="0" y="0"/>
            <a:chExt cx="5240677" cy="13716000"/>
          </a:xfrm>
        </p:grpSpPr>
        <p:sp>
          <p:nvSpPr>
            <p:cNvPr id="3" name="Freeform 3"/>
            <p:cNvSpPr/>
            <p:nvPr/>
          </p:nvSpPr>
          <p:spPr>
            <a:xfrm>
              <a:off x="0" y="0"/>
              <a:ext cx="5240679" cy="13716000"/>
            </a:xfrm>
            <a:custGeom>
              <a:avLst/>
              <a:gdLst/>
              <a:ahLst/>
              <a:cxnLst/>
              <a:rect l="l" t="t" r="r" b="b"/>
              <a:pathLst>
                <a:path w="5240679" h="13716000">
                  <a:moveTo>
                    <a:pt x="0" y="0"/>
                  </a:moveTo>
                  <a:lnTo>
                    <a:pt x="5240679" y="0"/>
                  </a:lnTo>
                  <a:lnTo>
                    <a:pt x="5240679" y="13716000"/>
                  </a:lnTo>
                  <a:lnTo>
                    <a:pt x="0" y="13716000"/>
                  </a:lnTo>
                  <a:close/>
                </a:path>
              </a:pathLst>
            </a:custGeom>
            <a:solidFill>
              <a:srgbClr val="42A9D9"/>
            </a:solidFill>
          </p:spPr>
        </p:sp>
      </p:grpSp>
      <p:graphicFrame>
        <p:nvGraphicFramePr>
          <p:cNvPr id="4" name="Table 4"/>
          <p:cNvGraphicFramePr>
            <a:graphicFrameLocks noGrp="1"/>
          </p:cNvGraphicFramePr>
          <p:nvPr/>
        </p:nvGraphicFramePr>
        <p:xfrm>
          <a:off x="5486821" y="4410066"/>
          <a:ext cx="11772479" cy="5219709"/>
        </p:xfrm>
        <a:graphic>
          <a:graphicData uri="http://schemas.openxmlformats.org/drawingml/2006/table">
            <a:tbl>
              <a:tblPr/>
              <a:tblGrid>
                <a:gridCol w="3163845">
                  <a:extLst>
                    <a:ext uri="{9D8B030D-6E8A-4147-A177-3AD203B41FA5}">
                      <a16:colId xmlns:a16="http://schemas.microsoft.com/office/drawing/2014/main" val="20000"/>
                    </a:ext>
                  </a:extLst>
                </a:gridCol>
                <a:gridCol w="2963669">
                  <a:extLst>
                    <a:ext uri="{9D8B030D-6E8A-4147-A177-3AD203B41FA5}">
                      <a16:colId xmlns:a16="http://schemas.microsoft.com/office/drawing/2014/main" val="20001"/>
                    </a:ext>
                  </a:extLst>
                </a:gridCol>
                <a:gridCol w="2876691">
                  <a:extLst>
                    <a:ext uri="{9D8B030D-6E8A-4147-A177-3AD203B41FA5}">
                      <a16:colId xmlns:a16="http://schemas.microsoft.com/office/drawing/2014/main" val="20002"/>
                    </a:ext>
                  </a:extLst>
                </a:gridCol>
                <a:gridCol w="2768274">
                  <a:extLst>
                    <a:ext uri="{9D8B030D-6E8A-4147-A177-3AD203B41FA5}">
                      <a16:colId xmlns:a16="http://schemas.microsoft.com/office/drawing/2014/main" val="20003"/>
                    </a:ext>
                  </a:extLst>
                </a:gridCol>
              </a:tblGrid>
              <a:tr h="5219709">
                <a:tc>
                  <a:txBody>
                    <a:bodyPr/>
                    <a:lstStyle/>
                    <a:p>
                      <a:pPr marL="380048" lvl="1" indent="-190024" algn="l">
                        <a:lnSpc>
                          <a:spcPts val="2520"/>
                        </a:lnSpc>
                        <a:buFont typeface="Arial"/>
                        <a:buChar char="•"/>
                        <a:defRPr/>
                      </a:pPr>
                      <a:r>
                        <a:rPr lang="en-US" sz="2100">
                          <a:solidFill>
                            <a:srgbClr val="002E5A"/>
                          </a:solidFill>
                          <a:latin typeface="Arial 2"/>
                        </a:rPr>
                        <a:t>Catalogue what policy your business have?</a:t>
                      </a:r>
                      <a:endParaRPr lang="en-US" sz="1100"/>
                    </a:p>
                    <a:p>
                      <a:pPr marL="380048" lvl="1" indent="-190024" algn="l">
                        <a:lnSpc>
                          <a:spcPts val="2520"/>
                        </a:lnSpc>
                        <a:buFont typeface="Arial"/>
                        <a:buChar char="•"/>
                      </a:pPr>
                      <a:r>
                        <a:rPr lang="en-US" sz="2100">
                          <a:solidFill>
                            <a:srgbClr val="002E5A"/>
                          </a:solidFill>
                          <a:latin typeface="Arial 2"/>
                        </a:rPr>
                        <a:t>Identify what policy your business don’t have?</a:t>
                      </a:r>
                    </a:p>
                    <a:p>
                      <a:pPr marL="380048" lvl="1" indent="-190024" algn="l">
                        <a:lnSpc>
                          <a:spcPts val="2520"/>
                        </a:lnSpc>
                        <a:buFont typeface="Arial"/>
                        <a:buChar char="•"/>
                      </a:pPr>
                      <a:r>
                        <a:rPr lang="en-US" sz="2100">
                          <a:solidFill>
                            <a:srgbClr val="002E5A"/>
                          </a:solidFill>
                          <a:latin typeface="Arial 2"/>
                        </a:rPr>
                        <a:t>What is your procedure for each of adverse human rights issue?</a:t>
                      </a:r>
                    </a:p>
                    <a:p>
                      <a:pPr marL="380048" lvl="1" indent="-190024" algn="l">
                        <a:lnSpc>
                          <a:spcPts val="2520"/>
                        </a:lnSpc>
                        <a:buFont typeface="Arial"/>
                        <a:buChar char="•"/>
                      </a:pPr>
                      <a:r>
                        <a:rPr lang="en-US" sz="2100">
                          <a:solidFill>
                            <a:srgbClr val="002E5A"/>
                          </a:solidFill>
                          <a:latin typeface="Arial 2"/>
                        </a:rPr>
                        <a:t>How procedure work in reality?</a:t>
                      </a:r>
                    </a:p>
                    <a:p>
                      <a:pPr marL="380048" lvl="1" indent="-190024" algn="l">
                        <a:lnSpc>
                          <a:spcPts val="2520"/>
                        </a:lnSpc>
                        <a:buFont typeface="Arial"/>
                        <a:buChar char="•"/>
                      </a:pPr>
                      <a:r>
                        <a:rPr lang="en-US" sz="2100">
                          <a:solidFill>
                            <a:srgbClr val="002E5A"/>
                          </a:solidFill>
                          <a:latin typeface="Arial 2"/>
                        </a:rPr>
                        <a:t>What is the behaviour </a:t>
                      </a:r>
                    </a:p>
                    <a:p>
                      <a:pPr marL="488632" lvl="1" indent="-244316" algn="l">
                        <a:lnSpc>
                          <a:spcPts val="3240"/>
                        </a:lnSpc>
                      </a:pPr>
                      <a:endParaRPr lang="en-US" sz="2100">
                        <a:solidFill>
                          <a:srgbClr val="002E5A"/>
                        </a:solidFill>
                        <a:latin typeface="Arial 2"/>
                      </a:endParaRPr>
                    </a:p>
                    <a:p>
                      <a:pPr marL="488632" lvl="1" indent="-244316" algn="l">
                        <a:lnSpc>
                          <a:spcPts val="3240"/>
                        </a:lnSpc>
                      </a:pPr>
                      <a:endParaRPr lang="en-US" sz="2100">
                        <a:solidFill>
                          <a:srgbClr val="002E5A"/>
                        </a:solidFill>
                        <a:latin typeface="Arial 2"/>
                      </a:endParaRPr>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tc>
                  <a:txBody>
                    <a:bodyPr/>
                    <a:lstStyle/>
                    <a:p>
                      <a:pPr algn="l">
                        <a:lnSpc>
                          <a:spcPts val="3779"/>
                        </a:lnSpc>
                        <a:defRPr/>
                      </a:pPr>
                      <a:endParaRPr lang="en-US" sz="1100"/>
                    </a:p>
                    <a:p>
                      <a:pPr marL="380048" lvl="1" indent="-190024" algn="l">
                        <a:lnSpc>
                          <a:spcPts val="2520"/>
                        </a:lnSpc>
                        <a:buFont typeface="Arial"/>
                        <a:buChar char="•"/>
                      </a:pPr>
                      <a:r>
                        <a:rPr lang="en-US" sz="2100">
                          <a:solidFill>
                            <a:srgbClr val="002E5A"/>
                          </a:solidFill>
                          <a:latin typeface="Arial 2"/>
                        </a:rPr>
                        <a:t>Internal communication with your colleagues is very important. </a:t>
                      </a:r>
                    </a:p>
                    <a:p>
                      <a:pPr marL="380048" lvl="1" indent="-190024" algn="l">
                        <a:lnSpc>
                          <a:spcPts val="2520"/>
                        </a:lnSpc>
                        <a:buFont typeface="Arial"/>
                        <a:buChar char="•"/>
                      </a:pPr>
                      <a:r>
                        <a:rPr lang="en-US" sz="2100">
                          <a:solidFill>
                            <a:srgbClr val="002E5A"/>
                          </a:solidFill>
                          <a:latin typeface="Arial 2"/>
                        </a:rPr>
                        <a:t>You can hold learning session or lunch to share the key takeaways of this training in your company</a:t>
                      </a:r>
                    </a:p>
                    <a:p>
                      <a:pPr marL="380048" lvl="1" indent="-190024" algn="l">
                        <a:lnSpc>
                          <a:spcPts val="2520"/>
                        </a:lnSpc>
                        <a:buFont typeface="Arial"/>
                        <a:buChar char="•"/>
                      </a:pPr>
                      <a:r>
                        <a:rPr lang="en-US" sz="2100">
                          <a:solidFill>
                            <a:srgbClr val="002E5A"/>
                          </a:solidFill>
                          <a:latin typeface="Arial 2"/>
                        </a:rPr>
                        <a:t>Sharing your finished working sheet </a:t>
                      </a:r>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tc>
                  <a:txBody>
                    <a:bodyPr/>
                    <a:lstStyle/>
                    <a:p>
                      <a:pPr marL="380048" lvl="1" indent="-190024" algn="l">
                        <a:lnSpc>
                          <a:spcPts val="2520"/>
                        </a:lnSpc>
                        <a:buFont typeface="Arial"/>
                        <a:buChar char="•"/>
                        <a:defRPr/>
                      </a:pPr>
                      <a:r>
                        <a:rPr lang="en-US" sz="2100">
                          <a:solidFill>
                            <a:srgbClr val="002E5A"/>
                          </a:solidFill>
                          <a:latin typeface="Arial 2"/>
                        </a:rPr>
                        <a:t>Set “Responsible Business” and “business and human rights” in your google alert to keep updating yourself!</a:t>
                      </a:r>
                      <a:endParaRPr lang="en-US" sz="1100"/>
                    </a:p>
                    <a:p>
                      <a:pPr marL="380048" lvl="1" indent="-190024" algn="l">
                        <a:lnSpc>
                          <a:spcPts val="2520"/>
                        </a:lnSpc>
                        <a:buFont typeface="Arial"/>
                        <a:buChar char="•"/>
                      </a:pPr>
                      <a:r>
                        <a:rPr lang="en-US" sz="2100">
                          <a:solidFill>
                            <a:srgbClr val="002E5A"/>
                          </a:solidFill>
                          <a:latin typeface="Arial 2"/>
                        </a:rPr>
                        <a:t>Follow UNDP Vietnam fapage to update information</a:t>
                      </a:r>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tc>
                  <a:txBody>
                    <a:bodyPr/>
                    <a:lstStyle/>
                    <a:p>
                      <a:pPr marL="380048" lvl="1" indent="-190024" algn="l">
                        <a:lnSpc>
                          <a:spcPts val="2520"/>
                        </a:lnSpc>
                        <a:buFont typeface="Arial"/>
                        <a:buChar char="•"/>
                        <a:defRPr/>
                      </a:pPr>
                      <a:r>
                        <a:rPr lang="en-US" sz="2100">
                          <a:solidFill>
                            <a:srgbClr val="002E5A"/>
                          </a:solidFill>
                          <a:latin typeface="Arial 2"/>
                        </a:rPr>
                        <a:t>Suggest your idea for internal / external communication to your colleague or boss to enhance operation of your company</a:t>
                      </a:r>
                      <a:endParaRPr lang="en-US" sz="1100"/>
                    </a:p>
                    <a:p>
                      <a:pPr marL="488632" lvl="1" indent="-244316" algn="l">
                        <a:lnSpc>
                          <a:spcPts val="3240"/>
                        </a:lnSpc>
                      </a:pPr>
                      <a:endParaRPr lang="en-US" sz="1100"/>
                    </a:p>
                  </a:txBody>
                  <a:tcPr marL="91525" marR="91525" marT="91525" marB="91525" anchor="ctr">
                    <a:lnL w="9534" cap="flat" cmpd="sng" algn="ctr">
                      <a:solidFill>
                        <a:srgbClr val="345B85"/>
                      </a:solidFill>
                      <a:prstDash val="solid"/>
                      <a:round/>
                      <a:headEnd type="none" w="med" len="med"/>
                      <a:tailEnd type="none" w="med" len="med"/>
                    </a:lnL>
                    <a:lnR w="9534" cap="flat" cmpd="sng" algn="ctr">
                      <a:solidFill>
                        <a:srgbClr val="345B85"/>
                      </a:solidFill>
                      <a:prstDash val="solid"/>
                      <a:round/>
                      <a:headEnd type="none" w="med" len="med"/>
                      <a:tailEnd type="none" w="med" len="med"/>
                    </a:lnR>
                    <a:lnT w="9534" cap="flat" cmpd="sng" algn="ctr">
                      <a:solidFill>
                        <a:srgbClr val="345B85"/>
                      </a:solidFill>
                      <a:prstDash val="solid"/>
                      <a:round/>
                      <a:headEnd type="none" w="med" len="med"/>
                      <a:tailEnd type="none" w="med" len="med"/>
                    </a:lnT>
                    <a:lnB w="9534" cap="flat" cmpd="sng" algn="ctr">
                      <a:solidFill>
                        <a:srgbClr val="345B8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pSp>
        <p:nvGrpSpPr>
          <p:cNvPr id="5" name="Group 5"/>
          <p:cNvGrpSpPr/>
          <p:nvPr/>
        </p:nvGrpSpPr>
        <p:grpSpPr>
          <a:xfrm>
            <a:off x="14267644" y="1522729"/>
            <a:ext cx="2886870" cy="2887338"/>
            <a:chOff x="0" y="0"/>
            <a:chExt cx="3831382" cy="3832002"/>
          </a:xfrm>
        </p:grpSpPr>
        <p:sp>
          <p:nvSpPr>
            <p:cNvPr id="6" name="Freeform 6"/>
            <p:cNvSpPr/>
            <p:nvPr/>
          </p:nvSpPr>
          <p:spPr>
            <a:xfrm>
              <a:off x="15875" y="15875"/>
              <a:ext cx="3799586" cy="3800221"/>
            </a:xfrm>
            <a:custGeom>
              <a:avLst/>
              <a:gdLst/>
              <a:ahLst/>
              <a:cxnLst/>
              <a:rect l="l" t="t" r="r" b="b"/>
              <a:pathLst>
                <a:path w="3799586" h="3800221">
                  <a:moveTo>
                    <a:pt x="0" y="1900174"/>
                  </a:moveTo>
                  <a:cubicBezTo>
                    <a:pt x="0" y="850773"/>
                    <a:pt x="850519" y="0"/>
                    <a:pt x="1899793" y="0"/>
                  </a:cubicBezTo>
                  <a:cubicBezTo>
                    <a:pt x="2949067" y="0"/>
                    <a:pt x="3799586" y="850773"/>
                    <a:pt x="3799586" y="1900174"/>
                  </a:cubicBezTo>
                  <a:cubicBezTo>
                    <a:pt x="3799586" y="2949575"/>
                    <a:pt x="2949067" y="3800221"/>
                    <a:pt x="1899793" y="3800221"/>
                  </a:cubicBezTo>
                  <a:cubicBezTo>
                    <a:pt x="850519" y="3800221"/>
                    <a:pt x="0" y="2949575"/>
                    <a:pt x="0" y="1900174"/>
                  </a:cubicBezTo>
                  <a:close/>
                </a:path>
              </a:pathLst>
            </a:custGeom>
            <a:solidFill>
              <a:srgbClr val="47A7D6"/>
            </a:solidFill>
          </p:spPr>
        </p:sp>
        <p:sp>
          <p:nvSpPr>
            <p:cNvPr id="7" name="Freeform 7"/>
            <p:cNvSpPr/>
            <p:nvPr/>
          </p:nvSpPr>
          <p:spPr>
            <a:xfrm>
              <a:off x="0" y="0"/>
              <a:ext cx="3831336" cy="3832098"/>
            </a:xfrm>
            <a:custGeom>
              <a:avLst/>
              <a:gdLst/>
              <a:ahLst/>
              <a:cxnLst/>
              <a:rect l="l" t="t" r="r" b="b"/>
              <a:pathLst>
                <a:path w="3831336" h="3832098">
                  <a:moveTo>
                    <a:pt x="0" y="1916049"/>
                  </a:moveTo>
                  <a:cubicBezTo>
                    <a:pt x="0" y="857885"/>
                    <a:pt x="857631" y="0"/>
                    <a:pt x="1915668" y="0"/>
                  </a:cubicBezTo>
                  <a:lnTo>
                    <a:pt x="1915668" y="15875"/>
                  </a:lnTo>
                  <a:lnTo>
                    <a:pt x="1915668" y="0"/>
                  </a:lnTo>
                  <a:cubicBezTo>
                    <a:pt x="2973705" y="0"/>
                    <a:pt x="3831336" y="857885"/>
                    <a:pt x="3831336" y="1916049"/>
                  </a:cubicBezTo>
                  <a:lnTo>
                    <a:pt x="3815461" y="1916049"/>
                  </a:lnTo>
                  <a:lnTo>
                    <a:pt x="3831336" y="1916049"/>
                  </a:lnTo>
                  <a:cubicBezTo>
                    <a:pt x="3831336" y="2974213"/>
                    <a:pt x="2973705" y="3832098"/>
                    <a:pt x="1915668" y="3832098"/>
                  </a:cubicBezTo>
                  <a:lnTo>
                    <a:pt x="1915668" y="3816223"/>
                  </a:lnTo>
                  <a:lnTo>
                    <a:pt x="1915668" y="3832098"/>
                  </a:lnTo>
                  <a:cubicBezTo>
                    <a:pt x="857631" y="3831971"/>
                    <a:pt x="0" y="2974213"/>
                    <a:pt x="0" y="1916049"/>
                  </a:cubicBezTo>
                  <a:lnTo>
                    <a:pt x="15875" y="1916049"/>
                  </a:lnTo>
                  <a:lnTo>
                    <a:pt x="31750" y="1916049"/>
                  </a:lnTo>
                  <a:lnTo>
                    <a:pt x="15875" y="1916049"/>
                  </a:lnTo>
                  <a:lnTo>
                    <a:pt x="0" y="1916049"/>
                  </a:lnTo>
                  <a:moveTo>
                    <a:pt x="31750" y="1916049"/>
                  </a:moveTo>
                  <a:cubicBezTo>
                    <a:pt x="31750" y="1924812"/>
                    <a:pt x="24638" y="1931924"/>
                    <a:pt x="15875" y="1931924"/>
                  </a:cubicBezTo>
                  <a:cubicBezTo>
                    <a:pt x="7112" y="1931924"/>
                    <a:pt x="0" y="1924812"/>
                    <a:pt x="0" y="1916049"/>
                  </a:cubicBezTo>
                  <a:cubicBezTo>
                    <a:pt x="0" y="1907286"/>
                    <a:pt x="7112" y="1900174"/>
                    <a:pt x="15875" y="1900174"/>
                  </a:cubicBezTo>
                  <a:cubicBezTo>
                    <a:pt x="24638" y="1900174"/>
                    <a:pt x="31750" y="1907286"/>
                    <a:pt x="31750" y="1916049"/>
                  </a:cubicBezTo>
                  <a:cubicBezTo>
                    <a:pt x="31750" y="2956687"/>
                    <a:pt x="875284" y="3800348"/>
                    <a:pt x="1915668" y="3800348"/>
                  </a:cubicBezTo>
                  <a:cubicBezTo>
                    <a:pt x="2956052" y="3800348"/>
                    <a:pt x="3799586" y="2956687"/>
                    <a:pt x="3799586" y="1916049"/>
                  </a:cubicBezTo>
                  <a:cubicBezTo>
                    <a:pt x="3799586" y="875411"/>
                    <a:pt x="2956179" y="31750"/>
                    <a:pt x="1915668" y="31750"/>
                  </a:cubicBezTo>
                  <a:lnTo>
                    <a:pt x="1915668" y="15875"/>
                  </a:lnTo>
                  <a:lnTo>
                    <a:pt x="1915668" y="31750"/>
                  </a:lnTo>
                  <a:cubicBezTo>
                    <a:pt x="875284" y="31750"/>
                    <a:pt x="31750" y="875411"/>
                    <a:pt x="31750" y="1916049"/>
                  </a:cubicBezTo>
                  <a:close/>
                </a:path>
              </a:pathLst>
            </a:custGeom>
            <a:solidFill>
              <a:srgbClr val="FBFEFD"/>
            </a:solidFill>
          </p:spPr>
        </p:sp>
      </p:grpSp>
      <p:grpSp>
        <p:nvGrpSpPr>
          <p:cNvPr id="8" name="Group 8"/>
          <p:cNvGrpSpPr/>
          <p:nvPr/>
        </p:nvGrpSpPr>
        <p:grpSpPr>
          <a:xfrm>
            <a:off x="14362873" y="1617942"/>
            <a:ext cx="2696413" cy="2696410"/>
            <a:chOff x="0" y="0"/>
            <a:chExt cx="3578612" cy="3578608"/>
          </a:xfrm>
        </p:grpSpPr>
        <p:sp>
          <p:nvSpPr>
            <p:cNvPr id="9" name="Freeform 9"/>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EBF8FB">
                <a:alpha val="89804"/>
              </a:srgbClr>
            </a:solidFill>
          </p:spPr>
        </p:sp>
        <p:sp>
          <p:nvSpPr>
            <p:cNvPr id="10" name="Freeform 10"/>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7A7D6"/>
            </a:solidFill>
          </p:spPr>
        </p:sp>
      </p:grpSp>
      <p:sp>
        <p:nvSpPr>
          <p:cNvPr id="11" name="TextBox 11"/>
          <p:cNvSpPr txBox="1"/>
          <p:nvPr/>
        </p:nvSpPr>
        <p:spPr>
          <a:xfrm>
            <a:off x="14742615"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4. Acting </a:t>
            </a:r>
          </a:p>
        </p:txBody>
      </p:sp>
      <p:grpSp>
        <p:nvGrpSpPr>
          <p:cNvPr id="12" name="Group 12"/>
          <p:cNvGrpSpPr/>
          <p:nvPr/>
        </p:nvGrpSpPr>
        <p:grpSpPr>
          <a:xfrm rot="2700000">
            <a:off x="11307348" y="1522878"/>
            <a:ext cx="2886539" cy="2886539"/>
            <a:chOff x="0" y="0"/>
            <a:chExt cx="3830942" cy="3830942"/>
          </a:xfrm>
        </p:grpSpPr>
        <p:sp>
          <p:nvSpPr>
            <p:cNvPr id="13" name="Freeform 13"/>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5EB0D8"/>
            </a:solidFill>
          </p:spPr>
        </p:sp>
        <p:sp>
          <p:nvSpPr>
            <p:cNvPr id="14" name="Freeform 14"/>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15" name="Group 15"/>
          <p:cNvGrpSpPr/>
          <p:nvPr/>
        </p:nvGrpSpPr>
        <p:grpSpPr>
          <a:xfrm>
            <a:off x="11404696" y="1618193"/>
            <a:ext cx="2696413" cy="2696410"/>
            <a:chOff x="0" y="0"/>
            <a:chExt cx="3578612" cy="3578608"/>
          </a:xfrm>
        </p:grpSpPr>
        <p:sp>
          <p:nvSpPr>
            <p:cNvPr id="16" name="Freeform 16"/>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17" name="Freeform 17"/>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65C2EF"/>
            </a:solidFill>
          </p:spPr>
        </p:sp>
      </p:grpSp>
      <p:sp>
        <p:nvSpPr>
          <p:cNvPr id="18" name="TextBox 18"/>
          <p:cNvSpPr txBox="1"/>
          <p:nvPr/>
        </p:nvSpPr>
        <p:spPr>
          <a:xfrm>
            <a:off x="11720070"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3. Updating</a:t>
            </a:r>
          </a:p>
        </p:txBody>
      </p:sp>
      <p:grpSp>
        <p:nvGrpSpPr>
          <p:cNvPr id="19" name="Group 19"/>
          <p:cNvGrpSpPr/>
          <p:nvPr/>
        </p:nvGrpSpPr>
        <p:grpSpPr>
          <a:xfrm rot="2700000">
            <a:off x="8349934" y="1522878"/>
            <a:ext cx="2886539" cy="2886539"/>
            <a:chOff x="0" y="0"/>
            <a:chExt cx="3830942" cy="3830942"/>
          </a:xfrm>
        </p:grpSpPr>
        <p:sp>
          <p:nvSpPr>
            <p:cNvPr id="20" name="Freeform 20"/>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84D1ED"/>
            </a:solidFill>
          </p:spPr>
        </p:sp>
        <p:sp>
          <p:nvSpPr>
            <p:cNvPr id="21" name="Freeform 21"/>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2" name="Group 22"/>
          <p:cNvGrpSpPr/>
          <p:nvPr/>
        </p:nvGrpSpPr>
        <p:grpSpPr>
          <a:xfrm>
            <a:off x="8445758" y="1618193"/>
            <a:ext cx="2696413" cy="2696410"/>
            <a:chOff x="0" y="0"/>
            <a:chExt cx="3578612" cy="3578608"/>
          </a:xfrm>
        </p:grpSpPr>
        <p:sp>
          <p:nvSpPr>
            <p:cNvPr id="23" name="Freeform 23"/>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24" name="Freeform 24"/>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45A7D3"/>
            </a:solidFill>
          </p:spPr>
        </p:sp>
      </p:grpSp>
      <p:sp>
        <p:nvSpPr>
          <p:cNvPr id="25" name="TextBox 25"/>
          <p:cNvSpPr txBox="1"/>
          <p:nvPr/>
        </p:nvSpPr>
        <p:spPr>
          <a:xfrm>
            <a:off x="8697524"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2. Sharing</a:t>
            </a:r>
          </a:p>
        </p:txBody>
      </p:sp>
      <p:grpSp>
        <p:nvGrpSpPr>
          <p:cNvPr id="26" name="Group 26"/>
          <p:cNvGrpSpPr/>
          <p:nvPr/>
        </p:nvGrpSpPr>
        <p:grpSpPr>
          <a:xfrm rot="2700000">
            <a:off x="5390996" y="1522878"/>
            <a:ext cx="2886539" cy="2886539"/>
            <a:chOff x="0" y="0"/>
            <a:chExt cx="3830942" cy="3830942"/>
          </a:xfrm>
        </p:grpSpPr>
        <p:sp>
          <p:nvSpPr>
            <p:cNvPr id="27" name="Freeform 27"/>
            <p:cNvSpPr/>
            <p:nvPr/>
          </p:nvSpPr>
          <p:spPr>
            <a:xfrm>
              <a:off x="15875" y="15875"/>
              <a:ext cx="3799078" cy="3799078"/>
            </a:xfrm>
            <a:custGeom>
              <a:avLst/>
              <a:gdLst/>
              <a:ahLst/>
              <a:cxnLst/>
              <a:rect l="l" t="t" r="r" b="b"/>
              <a:pathLst>
                <a:path w="3799078" h="3799078">
                  <a:moveTo>
                    <a:pt x="0" y="1899539"/>
                  </a:moveTo>
                  <a:cubicBezTo>
                    <a:pt x="0" y="850519"/>
                    <a:pt x="850519" y="0"/>
                    <a:pt x="1899539" y="0"/>
                  </a:cubicBezTo>
                  <a:cubicBezTo>
                    <a:pt x="2532761" y="0"/>
                    <a:pt x="3165983" y="0"/>
                    <a:pt x="3799078" y="0"/>
                  </a:cubicBezTo>
                  <a:cubicBezTo>
                    <a:pt x="3799078" y="633222"/>
                    <a:pt x="3799078" y="1266444"/>
                    <a:pt x="3799078" y="1899539"/>
                  </a:cubicBezTo>
                  <a:cubicBezTo>
                    <a:pt x="3799078" y="2948686"/>
                    <a:pt x="2948559" y="3799078"/>
                    <a:pt x="1899539" y="3799078"/>
                  </a:cubicBezTo>
                  <a:cubicBezTo>
                    <a:pt x="850519" y="3799078"/>
                    <a:pt x="0" y="2948686"/>
                    <a:pt x="0" y="1899539"/>
                  </a:cubicBezTo>
                  <a:close/>
                </a:path>
              </a:pathLst>
            </a:custGeom>
            <a:solidFill>
              <a:srgbClr val="AFE3F6"/>
            </a:solidFill>
          </p:spPr>
        </p:sp>
        <p:sp>
          <p:nvSpPr>
            <p:cNvPr id="28" name="Freeform 28"/>
            <p:cNvSpPr/>
            <p:nvPr/>
          </p:nvSpPr>
          <p:spPr>
            <a:xfrm>
              <a:off x="0" y="0"/>
              <a:ext cx="3830955" cy="3830955"/>
            </a:xfrm>
            <a:custGeom>
              <a:avLst/>
              <a:gdLst/>
              <a:ahLst/>
              <a:cxnLst/>
              <a:rect l="l" t="t" r="r" b="b"/>
              <a:pathLst>
                <a:path w="3830955" h="3830955">
                  <a:moveTo>
                    <a:pt x="0" y="1915414"/>
                  </a:moveTo>
                  <a:cubicBezTo>
                    <a:pt x="0" y="857631"/>
                    <a:pt x="857631" y="0"/>
                    <a:pt x="1915414" y="0"/>
                  </a:cubicBezTo>
                  <a:lnTo>
                    <a:pt x="2865247" y="0"/>
                  </a:lnTo>
                  <a:lnTo>
                    <a:pt x="3815080" y="0"/>
                  </a:lnTo>
                  <a:cubicBezTo>
                    <a:pt x="3823843" y="0"/>
                    <a:pt x="3830955" y="7112"/>
                    <a:pt x="3830955" y="15875"/>
                  </a:cubicBezTo>
                  <a:lnTo>
                    <a:pt x="3830955" y="1915414"/>
                  </a:lnTo>
                  <a:lnTo>
                    <a:pt x="3815080" y="1915414"/>
                  </a:lnTo>
                  <a:lnTo>
                    <a:pt x="3830955" y="1915414"/>
                  </a:lnTo>
                  <a:cubicBezTo>
                    <a:pt x="3830955" y="2973324"/>
                    <a:pt x="2973324" y="3830828"/>
                    <a:pt x="1915541" y="3830828"/>
                  </a:cubicBezTo>
                  <a:lnTo>
                    <a:pt x="1915541" y="3815080"/>
                  </a:lnTo>
                  <a:lnTo>
                    <a:pt x="1915541" y="3830955"/>
                  </a:lnTo>
                  <a:cubicBezTo>
                    <a:pt x="857631" y="3830955"/>
                    <a:pt x="0" y="2973324"/>
                    <a:pt x="0" y="1915414"/>
                  </a:cubicBezTo>
                  <a:moveTo>
                    <a:pt x="31750" y="1915414"/>
                  </a:moveTo>
                  <a:lnTo>
                    <a:pt x="15875" y="1915414"/>
                  </a:lnTo>
                  <a:lnTo>
                    <a:pt x="31750" y="1915414"/>
                  </a:lnTo>
                  <a:cubicBezTo>
                    <a:pt x="31750" y="2955798"/>
                    <a:pt x="875157" y="3799078"/>
                    <a:pt x="1915414" y="3799078"/>
                  </a:cubicBezTo>
                  <a:cubicBezTo>
                    <a:pt x="2955671" y="3799078"/>
                    <a:pt x="3799078" y="2955671"/>
                    <a:pt x="3799078" y="1915414"/>
                  </a:cubicBezTo>
                  <a:lnTo>
                    <a:pt x="3799078" y="15875"/>
                  </a:lnTo>
                  <a:lnTo>
                    <a:pt x="3814953" y="15875"/>
                  </a:lnTo>
                  <a:lnTo>
                    <a:pt x="3814953" y="31750"/>
                  </a:lnTo>
                  <a:lnTo>
                    <a:pt x="2865247" y="31750"/>
                  </a:lnTo>
                  <a:lnTo>
                    <a:pt x="1915414" y="31750"/>
                  </a:lnTo>
                  <a:lnTo>
                    <a:pt x="1915414" y="15875"/>
                  </a:lnTo>
                  <a:lnTo>
                    <a:pt x="1915414" y="31750"/>
                  </a:lnTo>
                  <a:cubicBezTo>
                    <a:pt x="875157" y="31750"/>
                    <a:pt x="31750" y="875157"/>
                    <a:pt x="31750" y="1915414"/>
                  </a:cubicBezTo>
                  <a:close/>
                </a:path>
              </a:pathLst>
            </a:custGeom>
            <a:solidFill>
              <a:srgbClr val="FBFEFD"/>
            </a:solidFill>
          </p:spPr>
        </p:sp>
      </p:grpSp>
      <p:grpSp>
        <p:nvGrpSpPr>
          <p:cNvPr id="29" name="Group 29"/>
          <p:cNvGrpSpPr/>
          <p:nvPr/>
        </p:nvGrpSpPr>
        <p:grpSpPr>
          <a:xfrm>
            <a:off x="5486821" y="1618193"/>
            <a:ext cx="2696413" cy="2696410"/>
            <a:chOff x="0" y="0"/>
            <a:chExt cx="3578612" cy="3578608"/>
          </a:xfrm>
        </p:grpSpPr>
        <p:sp>
          <p:nvSpPr>
            <p:cNvPr id="30" name="Freeform 30"/>
            <p:cNvSpPr/>
            <p:nvPr/>
          </p:nvSpPr>
          <p:spPr>
            <a:xfrm>
              <a:off x="15875" y="15875"/>
              <a:ext cx="3546856" cy="3546856"/>
            </a:xfrm>
            <a:custGeom>
              <a:avLst/>
              <a:gdLst/>
              <a:ahLst/>
              <a:cxnLst/>
              <a:rect l="l" t="t" r="r" b="b"/>
              <a:pathLst>
                <a:path w="3546856" h="3546856">
                  <a:moveTo>
                    <a:pt x="0" y="1773428"/>
                  </a:moveTo>
                  <a:cubicBezTo>
                    <a:pt x="0" y="794004"/>
                    <a:pt x="794004" y="0"/>
                    <a:pt x="1773428" y="0"/>
                  </a:cubicBezTo>
                  <a:cubicBezTo>
                    <a:pt x="2752852" y="0"/>
                    <a:pt x="3546856" y="794004"/>
                    <a:pt x="3546856" y="1773428"/>
                  </a:cubicBezTo>
                  <a:cubicBezTo>
                    <a:pt x="3546856" y="2752852"/>
                    <a:pt x="2752852" y="3546856"/>
                    <a:pt x="1773428" y="3546856"/>
                  </a:cubicBezTo>
                  <a:cubicBezTo>
                    <a:pt x="794004" y="3546856"/>
                    <a:pt x="0" y="2752852"/>
                    <a:pt x="0" y="1773428"/>
                  </a:cubicBezTo>
                  <a:close/>
                </a:path>
              </a:pathLst>
            </a:custGeom>
            <a:solidFill>
              <a:srgbClr val="FBFEFD">
                <a:alpha val="89804"/>
              </a:srgbClr>
            </a:solidFill>
          </p:spPr>
        </p:sp>
        <p:sp>
          <p:nvSpPr>
            <p:cNvPr id="31" name="Freeform 31"/>
            <p:cNvSpPr/>
            <p:nvPr/>
          </p:nvSpPr>
          <p:spPr>
            <a:xfrm>
              <a:off x="0" y="0"/>
              <a:ext cx="3578606" cy="3578606"/>
            </a:xfrm>
            <a:custGeom>
              <a:avLst/>
              <a:gdLst/>
              <a:ahLst/>
              <a:cxnLst/>
              <a:rect l="l" t="t" r="r" b="b"/>
              <a:pathLst>
                <a:path w="3578606" h="3578606">
                  <a:moveTo>
                    <a:pt x="0" y="1789303"/>
                  </a:moveTo>
                  <a:cubicBezTo>
                    <a:pt x="0" y="801116"/>
                    <a:pt x="801116" y="0"/>
                    <a:pt x="1789303" y="0"/>
                  </a:cubicBezTo>
                  <a:lnTo>
                    <a:pt x="1789303" y="15875"/>
                  </a:lnTo>
                  <a:lnTo>
                    <a:pt x="1789303" y="0"/>
                  </a:lnTo>
                  <a:cubicBezTo>
                    <a:pt x="2777490" y="0"/>
                    <a:pt x="3578606" y="801116"/>
                    <a:pt x="3578606" y="1789303"/>
                  </a:cubicBezTo>
                  <a:lnTo>
                    <a:pt x="3562731" y="1789303"/>
                  </a:lnTo>
                  <a:lnTo>
                    <a:pt x="3578606" y="1789303"/>
                  </a:lnTo>
                  <a:cubicBezTo>
                    <a:pt x="3578606" y="2777490"/>
                    <a:pt x="2777490" y="3578606"/>
                    <a:pt x="1789303" y="3578606"/>
                  </a:cubicBezTo>
                  <a:lnTo>
                    <a:pt x="1789303" y="3562731"/>
                  </a:lnTo>
                  <a:lnTo>
                    <a:pt x="1789303" y="3578606"/>
                  </a:lnTo>
                  <a:cubicBezTo>
                    <a:pt x="801116" y="3578606"/>
                    <a:pt x="0" y="2777490"/>
                    <a:pt x="0" y="1789303"/>
                  </a:cubicBezTo>
                  <a:lnTo>
                    <a:pt x="15875" y="1789303"/>
                  </a:lnTo>
                  <a:lnTo>
                    <a:pt x="29210" y="1797812"/>
                  </a:lnTo>
                  <a:cubicBezTo>
                    <a:pt x="25400" y="1803781"/>
                    <a:pt x="18161" y="1806448"/>
                    <a:pt x="11430" y="1804543"/>
                  </a:cubicBezTo>
                  <a:cubicBezTo>
                    <a:pt x="4699" y="1802638"/>
                    <a:pt x="0" y="1796415"/>
                    <a:pt x="0" y="1789303"/>
                  </a:cubicBezTo>
                  <a:moveTo>
                    <a:pt x="31750" y="1789303"/>
                  </a:moveTo>
                  <a:lnTo>
                    <a:pt x="15875" y="1789303"/>
                  </a:lnTo>
                  <a:lnTo>
                    <a:pt x="2540" y="1780794"/>
                  </a:lnTo>
                  <a:cubicBezTo>
                    <a:pt x="6350" y="1774825"/>
                    <a:pt x="13589" y="1772158"/>
                    <a:pt x="20320" y="1774063"/>
                  </a:cubicBezTo>
                  <a:cubicBezTo>
                    <a:pt x="27051" y="1775968"/>
                    <a:pt x="31750" y="1782191"/>
                    <a:pt x="31750" y="1789303"/>
                  </a:cubicBezTo>
                  <a:cubicBezTo>
                    <a:pt x="31750" y="2759964"/>
                    <a:pt x="818642" y="3546856"/>
                    <a:pt x="1789303" y="3546856"/>
                  </a:cubicBezTo>
                  <a:cubicBezTo>
                    <a:pt x="2759964" y="3546856"/>
                    <a:pt x="3546856" y="2759964"/>
                    <a:pt x="3546856" y="1789303"/>
                  </a:cubicBezTo>
                  <a:cubicBezTo>
                    <a:pt x="3546856" y="818642"/>
                    <a:pt x="2759964" y="31750"/>
                    <a:pt x="1789303" y="31750"/>
                  </a:cubicBezTo>
                  <a:lnTo>
                    <a:pt x="1789303" y="15875"/>
                  </a:lnTo>
                  <a:lnTo>
                    <a:pt x="1789303" y="31750"/>
                  </a:lnTo>
                  <a:cubicBezTo>
                    <a:pt x="818642" y="31750"/>
                    <a:pt x="31750" y="818642"/>
                    <a:pt x="31750" y="1789303"/>
                  </a:cubicBezTo>
                  <a:close/>
                </a:path>
              </a:pathLst>
            </a:custGeom>
            <a:solidFill>
              <a:srgbClr val="ABB6C4"/>
            </a:solidFill>
          </p:spPr>
        </p:sp>
      </p:grpSp>
      <p:sp>
        <p:nvSpPr>
          <p:cNvPr id="32" name="TextBox 32"/>
          <p:cNvSpPr txBox="1"/>
          <p:nvPr/>
        </p:nvSpPr>
        <p:spPr>
          <a:xfrm>
            <a:off x="5676536" y="2682631"/>
            <a:ext cx="1938124" cy="383363"/>
          </a:xfrm>
          <a:prstGeom prst="rect">
            <a:avLst/>
          </a:prstGeom>
        </p:spPr>
        <p:txBody>
          <a:bodyPr lIns="0" tIns="0" rIns="0" bIns="0" rtlCol="0" anchor="t">
            <a:spAutoFit/>
          </a:bodyPr>
          <a:lstStyle/>
          <a:p>
            <a:pPr algn="ctr">
              <a:lnSpc>
                <a:spcPts val="2867"/>
              </a:lnSpc>
            </a:pPr>
            <a:r>
              <a:rPr lang="en-US" sz="2655">
                <a:solidFill>
                  <a:srgbClr val="17396C"/>
                </a:solidFill>
                <a:latin typeface="Arial 1"/>
              </a:rPr>
              <a:t>1. Review</a:t>
            </a:r>
          </a:p>
        </p:txBody>
      </p:sp>
      <p:sp>
        <p:nvSpPr>
          <p:cNvPr id="33" name="TextBox 33"/>
          <p:cNvSpPr txBox="1"/>
          <p:nvPr/>
        </p:nvSpPr>
        <p:spPr>
          <a:xfrm>
            <a:off x="371453" y="4480625"/>
            <a:ext cx="3187603" cy="1306700"/>
          </a:xfrm>
          <a:prstGeom prst="rect">
            <a:avLst/>
          </a:prstGeom>
        </p:spPr>
        <p:txBody>
          <a:bodyPr lIns="0" tIns="0" rIns="0" bIns="0" rtlCol="0" anchor="t">
            <a:spAutoFit/>
          </a:bodyPr>
          <a:lstStyle/>
          <a:p>
            <a:pPr algn="ctr">
              <a:lnSpc>
                <a:spcPts val="5158"/>
              </a:lnSpc>
              <a:spcBef>
                <a:spcPct val="0"/>
              </a:spcBef>
            </a:pPr>
            <a:r>
              <a:rPr lang="en-US" sz="4299" spc="-171">
                <a:solidFill>
                  <a:srgbClr val="193C6A"/>
                </a:solidFill>
                <a:latin typeface="Arial 2"/>
              </a:rPr>
              <a:t>STEPS FORWARD</a:t>
            </a:r>
          </a:p>
        </p:txBody>
      </p:sp>
      <p:grpSp>
        <p:nvGrpSpPr>
          <p:cNvPr id="34" name="Group 34"/>
          <p:cNvGrpSpPr/>
          <p:nvPr/>
        </p:nvGrpSpPr>
        <p:grpSpPr>
          <a:xfrm>
            <a:off x="9144000" y="9710823"/>
            <a:ext cx="9144000" cy="572824"/>
            <a:chOff x="0" y="0"/>
            <a:chExt cx="21473312" cy="1345192"/>
          </a:xfrm>
        </p:grpSpPr>
        <p:sp>
          <p:nvSpPr>
            <p:cNvPr id="35" name="Freeform 35"/>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36" name="TextBox 36"/>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37" name="Group 37"/>
          <p:cNvGrpSpPr/>
          <p:nvPr/>
        </p:nvGrpSpPr>
        <p:grpSpPr>
          <a:xfrm>
            <a:off x="0" y="9710823"/>
            <a:ext cx="9144000" cy="576177"/>
            <a:chOff x="0" y="0"/>
            <a:chExt cx="21473312" cy="1353065"/>
          </a:xfrm>
        </p:grpSpPr>
        <p:sp>
          <p:nvSpPr>
            <p:cNvPr id="38" name="Freeform 3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39" name="TextBox 3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55838" y="9751776"/>
            <a:ext cx="8669307" cy="320040"/>
          </a:xfrm>
          <a:prstGeom prst="rect">
            <a:avLst/>
          </a:prstGeom>
        </p:spPr>
        <p:txBody>
          <a:bodyPr lIns="0" tIns="0" rIns="0" bIns="0" rtlCol="0" anchor="t">
            <a:spAutoFit/>
          </a:bodyPr>
          <a:lstStyle/>
          <a:p>
            <a:pPr algn="r">
              <a:lnSpc>
                <a:spcPts val="1800"/>
              </a:lnSpc>
            </a:pPr>
            <a:r>
              <a:rPr lang="en-US" sz="1500" spc="-28">
                <a:solidFill>
                  <a:srgbClr val="474233"/>
                </a:solidFill>
                <a:latin typeface="Open Sans Condensed"/>
              </a:rPr>
              <a:t>Nguyễn Ngọc Hiên - hiennn@neu.edu.vn</a:t>
            </a:r>
          </a:p>
        </p:txBody>
      </p:sp>
      <p:grpSp>
        <p:nvGrpSpPr>
          <p:cNvPr id="3" name="Group 3"/>
          <p:cNvGrpSpPr/>
          <p:nvPr/>
        </p:nvGrpSpPr>
        <p:grpSpPr>
          <a:xfrm>
            <a:off x="9144000" y="9714176"/>
            <a:ext cx="9144000" cy="572824"/>
            <a:chOff x="0" y="0"/>
            <a:chExt cx="21473312" cy="1345192"/>
          </a:xfrm>
        </p:grpSpPr>
        <p:sp>
          <p:nvSpPr>
            <p:cNvPr id="4" name="Freeform 4"/>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5" name="TextBox 5"/>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sp>
        <p:nvSpPr>
          <p:cNvPr id="6" name="Freeform 6"/>
          <p:cNvSpPr/>
          <p:nvPr/>
        </p:nvSpPr>
        <p:spPr>
          <a:xfrm>
            <a:off x="1362066" y="2796472"/>
            <a:ext cx="2371511" cy="3322952"/>
          </a:xfrm>
          <a:custGeom>
            <a:avLst/>
            <a:gdLst/>
            <a:ahLst/>
            <a:cxnLst/>
            <a:rect l="l" t="t" r="r" b="b"/>
            <a:pathLst>
              <a:path w="2371511" h="3322952">
                <a:moveTo>
                  <a:pt x="0" y="0"/>
                </a:moveTo>
                <a:lnTo>
                  <a:pt x="2371511" y="0"/>
                </a:lnTo>
                <a:lnTo>
                  <a:pt x="2371511" y="3322952"/>
                </a:lnTo>
                <a:lnTo>
                  <a:pt x="0" y="3322952"/>
                </a:lnTo>
                <a:lnTo>
                  <a:pt x="0" y="0"/>
                </a:lnTo>
                <a:close/>
              </a:path>
            </a:pathLst>
          </a:custGeom>
          <a:blipFill>
            <a:blip r:embed="rId2"/>
            <a:stretch>
              <a:fillRect/>
            </a:stretch>
          </a:blipFill>
        </p:spPr>
      </p:sp>
      <p:sp>
        <p:nvSpPr>
          <p:cNvPr id="7" name="Freeform 7"/>
          <p:cNvSpPr/>
          <p:nvPr/>
        </p:nvSpPr>
        <p:spPr>
          <a:xfrm>
            <a:off x="10819649" y="2796472"/>
            <a:ext cx="2454681" cy="3373393"/>
          </a:xfrm>
          <a:custGeom>
            <a:avLst/>
            <a:gdLst/>
            <a:ahLst/>
            <a:cxnLst/>
            <a:rect l="l" t="t" r="r" b="b"/>
            <a:pathLst>
              <a:path w="2454681" h="3373393">
                <a:moveTo>
                  <a:pt x="0" y="0"/>
                </a:moveTo>
                <a:lnTo>
                  <a:pt x="2454682" y="0"/>
                </a:lnTo>
                <a:lnTo>
                  <a:pt x="2454682" y="3373393"/>
                </a:lnTo>
                <a:lnTo>
                  <a:pt x="0" y="3373393"/>
                </a:lnTo>
                <a:lnTo>
                  <a:pt x="0" y="0"/>
                </a:lnTo>
                <a:close/>
              </a:path>
            </a:pathLst>
          </a:custGeom>
          <a:blipFill>
            <a:blip r:embed="rId3"/>
            <a:stretch>
              <a:fillRect/>
            </a:stretch>
          </a:blipFill>
        </p:spPr>
      </p:sp>
      <p:sp>
        <p:nvSpPr>
          <p:cNvPr id="8" name="Freeform 8"/>
          <p:cNvSpPr/>
          <p:nvPr/>
        </p:nvSpPr>
        <p:spPr>
          <a:xfrm>
            <a:off x="4660700" y="2796472"/>
            <a:ext cx="2338104" cy="3322952"/>
          </a:xfrm>
          <a:custGeom>
            <a:avLst/>
            <a:gdLst/>
            <a:ahLst/>
            <a:cxnLst/>
            <a:rect l="l" t="t" r="r" b="b"/>
            <a:pathLst>
              <a:path w="2338104" h="3322952">
                <a:moveTo>
                  <a:pt x="0" y="0"/>
                </a:moveTo>
                <a:lnTo>
                  <a:pt x="2338104" y="0"/>
                </a:lnTo>
                <a:lnTo>
                  <a:pt x="2338104" y="3322952"/>
                </a:lnTo>
                <a:lnTo>
                  <a:pt x="0" y="3322952"/>
                </a:lnTo>
                <a:lnTo>
                  <a:pt x="0" y="0"/>
                </a:lnTo>
                <a:close/>
              </a:path>
            </a:pathLst>
          </a:custGeom>
          <a:blipFill>
            <a:blip r:embed="rId4"/>
            <a:stretch>
              <a:fillRect l="-3833" r="-3833"/>
            </a:stretch>
          </a:blipFill>
        </p:spPr>
      </p:sp>
      <p:sp>
        <p:nvSpPr>
          <p:cNvPr id="9" name="Freeform 9"/>
          <p:cNvSpPr/>
          <p:nvPr/>
        </p:nvSpPr>
        <p:spPr>
          <a:xfrm>
            <a:off x="7779854" y="2796472"/>
            <a:ext cx="2428120" cy="3373393"/>
          </a:xfrm>
          <a:custGeom>
            <a:avLst/>
            <a:gdLst/>
            <a:ahLst/>
            <a:cxnLst/>
            <a:rect l="l" t="t" r="r" b="b"/>
            <a:pathLst>
              <a:path w="2428120" h="3373393">
                <a:moveTo>
                  <a:pt x="0" y="0"/>
                </a:moveTo>
                <a:lnTo>
                  <a:pt x="2428120" y="0"/>
                </a:lnTo>
                <a:lnTo>
                  <a:pt x="2428120" y="3373393"/>
                </a:lnTo>
                <a:lnTo>
                  <a:pt x="0" y="3373393"/>
                </a:lnTo>
                <a:lnTo>
                  <a:pt x="0" y="0"/>
                </a:lnTo>
                <a:close/>
              </a:path>
            </a:pathLst>
          </a:custGeom>
          <a:blipFill>
            <a:blip r:embed="rId5"/>
            <a:stretch>
              <a:fillRect t="-6029" r="-28279"/>
            </a:stretch>
          </a:blipFill>
        </p:spPr>
      </p:sp>
      <p:sp>
        <p:nvSpPr>
          <p:cNvPr id="10" name="TextBox 10"/>
          <p:cNvSpPr txBox="1"/>
          <p:nvPr/>
        </p:nvSpPr>
        <p:spPr>
          <a:xfrm>
            <a:off x="5744670" y="952500"/>
            <a:ext cx="7175418" cy="685800"/>
          </a:xfrm>
          <a:prstGeom prst="rect">
            <a:avLst/>
          </a:prstGeom>
        </p:spPr>
        <p:txBody>
          <a:bodyPr lIns="0" tIns="0" rIns="0" bIns="0" rtlCol="0" anchor="t">
            <a:spAutoFit/>
          </a:bodyPr>
          <a:lstStyle/>
          <a:p>
            <a:pPr marL="0" lvl="0" indent="0" algn="ctr">
              <a:lnSpc>
                <a:spcPts val="4836"/>
              </a:lnSpc>
              <a:spcBef>
                <a:spcPct val="0"/>
              </a:spcBef>
            </a:pPr>
            <a:r>
              <a:rPr lang="en-US" sz="4030">
                <a:solidFill>
                  <a:srgbClr val="13538A"/>
                </a:solidFill>
                <a:latin typeface="Arial 4 Bold"/>
              </a:rPr>
              <a:t>AUTHORS</a:t>
            </a:r>
          </a:p>
        </p:txBody>
      </p:sp>
      <p:sp>
        <p:nvSpPr>
          <p:cNvPr id="11" name="TextBox 11"/>
          <p:cNvSpPr txBox="1"/>
          <p:nvPr/>
        </p:nvSpPr>
        <p:spPr>
          <a:xfrm>
            <a:off x="1391262" y="6419051"/>
            <a:ext cx="2831355" cy="1333500"/>
          </a:xfrm>
          <a:prstGeom prst="rect">
            <a:avLst/>
          </a:prstGeom>
        </p:spPr>
        <p:txBody>
          <a:bodyPr lIns="0" tIns="0" rIns="0" bIns="0" rtlCol="0" anchor="t">
            <a:spAutoFit/>
          </a:bodyPr>
          <a:lstStyle/>
          <a:p>
            <a:pPr algn="l">
              <a:lnSpc>
                <a:spcPts val="2160"/>
              </a:lnSpc>
            </a:pPr>
            <a:r>
              <a:rPr lang="en-US" sz="1800">
                <a:solidFill>
                  <a:srgbClr val="000000"/>
                </a:solidFill>
                <a:latin typeface="Arial Unicode"/>
              </a:rPr>
              <a:t>Ms. Nguyen Ngoc Hien</a:t>
            </a:r>
          </a:p>
          <a:p>
            <a:pPr algn="l">
              <a:lnSpc>
                <a:spcPts val="2160"/>
              </a:lnSpc>
            </a:pPr>
            <a:r>
              <a:rPr lang="en-US" sz="1800">
                <a:solidFill>
                  <a:srgbClr val="000000"/>
                </a:solidFill>
                <a:latin typeface="Arial Unicode"/>
              </a:rPr>
              <a:t>Email:</a:t>
            </a:r>
          </a:p>
          <a:p>
            <a:pPr algn="l">
              <a:lnSpc>
                <a:spcPts val="2160"/>
              </a:lnSpc>
            </a:pPr>
            <a:r>
              <a:rPr lang="en-US" sz="1800" u="sng">
                <a:solidFill>
                  <a:srgbClr val="0563C1"/>
                </a:solidFill>
                <a:latin typeface="Arial Unicode"/>
                <a:hlinkClick r:id="rId6" tooltip="mailto:Hiennn@neu.edu.vn"/>
              </a:rPr>
              <a:t>Hiennn@neu.edu.vn</a:t>
            </a:r>
          </a:p>
          <a:p>
            <a:pPr algn="l">
              <a:lnSpc>
                <a:spcPts val="2160"/>
              </a:lnSpc>
            </a:pPr>
            <a:r>
              <a:rPr lang="en-US" sz="1800">
                <a:solidFill>
                  <a:srgbClr val="000000"/>
                </a:solidFill>
                <a:latin typeface="Arial Unicode Bold"/>
              </a:rPr>
              <a:t>Main Author</a:t>
            </a:r>
          </a:p>
          <a:p>
            <a:pPr algn="l">
              <a:lnSpc>
                <a:spcPts val="2160"/>
              </a:lnSpc>
            </a:pPr>
            <a:r>
              <a:rPr lang="en-US" sz="1800">
                <a:solidFill>
                  <a:srgbClr val="000000"/>
                </a:solidFill>
                <a:latin typeface="Arial Unicode Bold"/>
              </a:rPr>
              <a:t> </a:t>
            </a:r>
          </a:p>
        </p:txBody>
      </p:sp>
      <p:sp>
        <p:nvSpPr>
          <p:cNvPr id="12" name="TextBox 12"/>
          <p:cNvSpPr txBox="1"/>
          <p:nvPr/>
        </p:nvSpPr>
        <p:spPr>
          <a:xfrm>
            <a:off x="4451453" y="6419051"/>
            <a:ext cx="3119154" cy="1333500"/>
          </a:xfrm>
          <a:prstGeom prst="rect">
            <a:avLst/>
          </a:prstGeom>
        </p:spPr>
        <p:txBody>
          <a:bodyPr lIns="0" tIns="0" rIns="0" bIns="0" rtlCol="0" anchor="t">
            <a:spAutoFit/>
          </a:bodyPr>
          <a:lstStyle/>
          <a:p>
            <a:pPr algn="l">
              <a:lnSpc>
                <a:spcPts val="2160"/>
              </a:lnSpc>
            </a:pPr>
            <a:r>
              <a:rPr lang="en-US" sz="1800">
                <a:solidFill>
                  <a:srgbClr val="000000"/>
                </a:solidFill>
                <a:latin typeface="Arial Unicode"/>
              </a:rPr>
              <a:t>Mr. Nguyen Van Huan </a:t>
            </a:r>
          </a:p>
          <a:p>
            <a:pPr algn="l">
              <a:lnSpc>
                <a:spcPts val="2160"/>
              </a:lnSpc>
            </a:pPr>
            <a:r>
              <a:rPr lang="en-US" sz="1800">
                <a:solidFill>
                  <a:srgbClr val="000000"/>
                </a:solidFill>
                <a:latin typeface="Arial Unicode"/>
              </a:rPr>
              <a:t>Email:</a:t>
            </a:r>
          </a:p>
          <a:p>
            <a:pPr algn="l">
              <a:lnSpc>
                <a:spcPts val="2160"/>
              </a:lnSpc>
            </a:pPr>
            <a:r>
              <a:rPr lang="en-US" sz="1800" u="sng">
                <a:solidFill>
                  <a:srgbClr val="0563C1"/>
                </a:solidFill>
                <a:latin typeface="Arial Unicode"/>
                <a:hlinkClick r:id="rId7" tooltip="mailto:nguyen.van.huan@undp.org"/>
              </a:rPr>
              <a:t>nguyen.van.huan@undp.org</a:t>
            </a:r>
          </a:p>
          <a:p>
            <a:pPr algn="l">
              <a:lnSpc>
                <a:spcPts val="2160"/>
              </a:lnSpc>
            </a:pPr>
            <a:endParaRPr lang="en-US" sz="1800" u="sng">
              <a:solidFill>
                <a:srgbClr val="0563C1"/>
              </a:solidFill>
              <a:latin typeface="Arial Unicode"/>
              <a:hlinkClick r:id="rId7" tooltip="mailto:nguyen.van.huan@undp.org"/>
            </a:endParaRPr>
          </a:p>
          <a:p>
            <a:pPr algn="l">
              <a:lnSpc>
                <a:spcPts val="2160"/>
              </a:lnSpc>
            </a:pPr>
            <a:endParaRPr lang="en-US" sz="1800" u="sng">
              <a:solidFill>
                <a:srgbClr val="0563C1"/>
              </a:solidFill>
              <a:latin typeface="Arial Unicode"/>
              <a:hlinkClick r:id="rId7" tooltip="mailto:nguyen.van.huan@undp.org"/>
            </a:endParaRPr>
          </a:p>
        </p:txBody>
      </p:sp>
      <p:sp>
        <p:nvSpPr>
          <p:cNvPr id="13" name="TextBox 13"/>
          <p:cNvSpPr txBox="1"/>
          <p:nvPr/>
        </p:nvSpPr>
        <p:spPr>
          <a:xfrm>
            <a:off x="10819649" y="6419051"/>
            <a:ext cx="3285254" cy="2133600"/>
          </a:xfrm>
          <a:prstGeom prst="rect">
            <a:avLst/>
          </a:prstGeom>
        </p:spPr>
        <p:txBody>
          <a:bodyPr lIns="0" tIns="0" rIns="0" bIns="0" rtlCol="0" anchor="t">
            <a:spAutoFit/>
          </a:bodyPr>
          <a:lstStyle/>
          <a:p>
            <a:pPr algn="l">
              <a:lnSpc>
                <a:spcPts val="2160"/>
              </a:lnSpc>
            </a:pPr>
            <a:r>
              <a:rPr lang="en-US" sz="1800">
                <a:solidFill>
                  <a:srgbClr val="000000"/>
                </a:solidFill>
                <a:latin typeface="Arial Unicode"/>
              </a:rPr>
              <a:t>Mr. Yuji Shinohara</a:t>
            </a:r>
          </a:p>
          <a:p>
            <a:pPr algn="l">
              <a:lnSpc>
                <a:spcPts val="2160"/>
              </a:lnSpc>
            </a:pPr>
            <a:r>
              <a:rPr lang="en-US" sz="1800">
                <a:solidFill>
                  <a:srgbClr val="000000"/>
                </a:solidFill>
                <a:latin typeface="Arial Unicode"/>
              </a:rPr>
              <a:t>Email:</a:t>
            </a:r>
          </a:p>
          <a:p>
            <a:pPr algn="l">
              <a:lnSpc>
                <a:spcPts val="2160"/>
              </a:lnSpc>
            </a:pPr>
            <a:r>
              <a:rPr lang="en-US" sz="1800" u="sng">
                <a:solidFill>
                  <a:srgbClr val="0563C1"/>
                </a:solidFill>
                <a:latin typeface="Arial Unicode"/>
                <a:hlinkClick r:id="rId8" tooltip="mailto:Yuji.shinohara@undp.org"/>
              </a:rPr>
              <a:t>Yuji.shinohara@undp.org</a:t>
            </a:r>
          </a:p>
          <a:p>
            <a:pPr algn="l">
              <a:lnSpc>
                <a:spcPts val="2160"/>
              </a:lnSpc>
            </a:pPr>
            <a:endParaRPr lang="en-US" sz="1800" u="sng">
              <a:solidFill>
                <a:srgbClr val="0563C1"/>
              </a:solidFill>
              <a:latin typeface="Arial Unicode"/>
              <a:hlinkClick r:id="rId8" tooltip="mailto:Yuji.shinohara@undp.org"/>
            </a:endParaRPr>
          </a:p>
          <a:p>
            <a:pPr algn="l">
              <a:lnSpc>
                <a:spcPts val="2160"/>
              </a:lnSpc>
            </a:pPr>
            <a:endParaRPr lang="en-US" sz="1800" u="sng">
              <a:solidFill>
                <a:srgbClr val="0563C1"/>
              </a:solidFill>
              <a:latin typeface="Arial Unicode"/>
              <a:hlinkClick r:id="rId8" tooltip="mailto:Yuji.shinohara@undp.org"/>
            </a:endParaRPr>
          </a:p>
          <a:p>
            <a:pPr algn="l">
              <a:lnSpc>
                <a:spcPts val="2160"/>
              </a:lnSpc>
            </a:pPr>
            <a:endParaRPr lang="en-US" sz="1800" u="sng">
              <a:solidFill>
                <a:srgbClr val="0563C1"/>
              </a:solidFill>
              <a:latin typeface="Arial Unicode"/>
              <a:hlinkClick r:id="rId8" tooltip="mailto:Yuji.shinohara@undp.org"/>
            </a:endParaRPr>
          </a:p>
          <a:p>
            <a:pPr algn="l">
              <a:lnSpc>
                <a:spcPts val="2160"/>
              </a:lnSpc>
            </a:pPr>
            <a:endParaRPr lang="en-US" sz="1800" u="sng">
              <a:solidFill>
                <a:srgbClr val="0563C1"/>
              </a:solidFill>
              <a:latin typeface="Arial Unicode"/>
              <a:hlinkClick r:id="rId8" tooltip="mailto:Yuji.shinohara@undp.org"/>
            </a:endParaRPr>
          </a:p>
          <a:p>
            <a:pPr algn="l">
              <a:lnSpc>
                <a:spcPts val="2160"/>
              </a:lnSpc>
            </a:pPr>
            <a:endParaRPr lang="en-US" sz="1800" u="sng">
              <a:solidFill>
                <a:srgbClr val="0563C1"/>
              </a:solidFill>
              <a:latin typeface="Arial Unicode"/>
              <a:hlinkClick r:id="rId8" tooltip="mailto:Yuji.shinohara@undp.org"/>
            </a:endParaRPr>
          </a:p>
        </p:txBody>
      </p:sp>
      <p:sp>
        <p:nvSpPr>
          <p:cNvPr id="14" name="TextBox 14"/>
          <p:cNvSpPr txBox="1"/>
          <p:nvPr/>
        </p:nvSpPr>
        <p:spPr>
          <a:xfrm>
            <a:off x="7792051" y="6419051"/>
            <a:ext cx="2403727" cy="1600200"/>
          </a:xfrm>
          <a:prstGeom prst="rect">
            <a:avLst/>
          </a:prstGeom>
        </p:spPr>
        <p:txBody>
          <a:bodyPr lIns="0" tIns="0" rIns="0" bIns="0" rtlCol="0" anchor="t">
            <a:spAutoFit/>
          </a:bodyPr>
          <a:lstStyle/>
          <a:p>
            <a:pPr>
              <a:lnSpc>
                <a:spcPts val="2160"/>
              </a:lnSpc>
            </a:pPr>
            <a:r>
              <a:rPr lang="en-US" sz="1800">
                <a:solidFill>
                  <a:srgbClr val="000000"/>
                </a:solidFill>
                <a:latin typeface="Arial Unicode"/>
              </a:rPr>
              <a:t>Mr. Le Quang Canh</a:t>
            </a:r>
          </a:p>
          <a:p>
            <a:pPr algn="l">
              <a:lnSpc>
                <a:spcPts val="2160"/>
              </a:lnSpc>
            </a:pPr>
            <a:r>
              <a:rPr lang="en-US" sz="1800">
                <a:solidFill>
                  <a:srgbClr val="000000"/>
                </a:solidFill>
                <a:latin typeface="Arial Unicode"/>
              </a:rPr>
              <a:t>Email:</a:t>
            </a:r>
          </a:p>
          <a:p>
            <a:pPr algn="l">
              <a:lnSpc>
                <a:spcPts val="2160"/>
              </a:lnSpc>
            </a:pPr>
            <a:r>
              <a:rPr lang="en-US" sz="1800" u="sng">
                <a:solidFill>
                  <a:srgbClr val="0563C1"/>
                </a:solidFill>
                <a:latin typeface="Arial Unicode"/>
                <a:hlinkClick r:id="rId9" tooltip="mailto:canh@neu.edu.vn"/>
              </a:rPr>
              <a:t>canh@neu.edu.vn</a:t>
            </a:r>
          </a:p>
          <a:p>
            <a:pPr algn="l">
              <a:lnSpc>
                <a:spcPts val="2160"/>
              </a:lnSpc>
            </a:pPr>
            <a:endParaRPr lang="en-US" sz="1800" u="sng">
              <a:solidFill>
                <a:srgbClr val="0563C1"/>
              </a:solidFill>
              <a:latin typeface="Arial Unicode"/>
              <a:hlinkClick r:id="rId9" tooltip="mailto:canh@neu.edu.vn"/>
            </a:endParaRPr>
          </a:p>
          <a:p>
            <a:pPr algn="l">
              <a:lnSpc>
                <a:spcPts val="2160"/>
              </a:lnSpc>
            </a:pPr>
            <a:endParaRPr lang="en-US" sz="1800" u="sng">
              <a:solidFill>
                <a:srgbClr val="0563C1"/>
              </a:solidFill>
              <a:latin typeface="Arial Unicode"/>
              <a:hlinkClick r:id="rId9" tooltip="mailto:canh@neu.edu.vn"/>
            </a:endParaRPr>
          </a:p>
          <a:p>
            <a:pPr algn="l">
              <a:lnSpc>
                <a:spcPts val="2160"/>
              </a:lnSpc>
            </a:pPr>
            <a:endParaRPr lang="en-US" sz="1800" u="sng">
              <a:solidFill>
                <a:srgbClr val="0563C1"/>
              </a:solidFill>
              <a:latin typeface="Arial Unicode"/>
              <a:hlinkClick r:id="rId9" tooltip="mailto:canh@neu.edu.vn"/>
            </a:endParaRPr>
          </a:p>
        </p:txBody>
      </p:sp>
      <p:sp>
        <p:nvSpPr>
          <p:cNvPr id="15" name="Freeform 15"/>
          <p:cNvSpPr/>
          <p:nvPr/>
        </p:nvSpPr>
        <p:spPr>
          <a:xfrm>
            <a:off x="14171629" y="2796472"/>
            <a:ext cx="2622807" cy="3373393"/>
          </a:xfrm>
          <a:custGeom>
            <a:avLst/>
            <a:gdLst/>
            <a:ahLst/>
            <a:cxnLst/>
            <a:rect l="l" t="t" r="r" b="b"/>
            <a:pathLst>
              <a:path w="2622807" h="3373393">
                <a:moveTo>
                  <a:pt x="0" y="0"/>
                </a:moveTo>
                <a:lnTo>
                  <a:pt x="2622808" y="0"/>
                </a:lnTo>
                <a:lnTo>
                  <a:pt x="2622808" y="3373393"/>
                </a:lnTo>
                <a:lnTo>
                  <a:pt x="0" y="3373393"/>
                </a:lnTo>
                <a:lnTo>
                  <a:pt x="0" y="0"/>
                </a:lnTo>
                <a:close/>
              </a:path>
            </a:pathLst>
          </a:custGeom>
          <a:blipFill>
            <a:blip r:embed="rId10"/>
            <a:stretch>
              <a:fillRect r="-28617"/>
            </a:stretch>
          </a:blipFill>
        </p:spPr>
      </p:sp>
      <p:sp>
        <p:nvSpPr>
          <p:cNvPr id="16" name="TextBox 16"/>
          <p:cNvSpPr txBox="1"/>
          <p:nvPr/>
        </p:nvSpPr>
        <p:spPr>
          <a:xfrm>
            <a:off x="14171629" y="6419051"/>
            <a:ext cx="3190827" cy="1599406"/>
          </a:xfrm>
          <a:prstGeom prst="rect">
            <a:avLst/>
          </a:prstGeom>
        </p:spPr>
        <p:txBody>
          <a:bodyPr lIns="0" tIns="0" rIns="0" bIns="0" rtlCol="0" anchor="t">
            <a:spAutoFit/>
          </a:bodyPr>
          <a:lstStyle/>
          <a:p>
            <a:pPr algn="l">
              <a:lnSpc>
                <a:spcPts val="2160"/>
              </a:lnSpc>
            </a:pPr>
            <a:r>
              <a:rPr lang="en-US" sz="1800">
                <a:solidFill>
                  <a:srgbClr val="000000"/>
                </a:solidFill>
                <a:latin typeface="Arial Unicode"/>
              </a:rPr>
              <a:t>Ms. Do Nguyet Ha</a:t>
            </a:r>
          </a:p>
          <a:p>
            <a:pPr algn="l">
              <a:lnSpc>
                <a:spcPts val="2160"/>
              </a:lnSpc>
            </a:pPr>
            <a:r>
              <a:rPr lang="en-US" sz="1800">
                <a:solidFill>
                  <a:srgbClr val="000000"/>
                </a:solidFill>
                <a:latin typeface="Arial Unicode"/>
              </a:rPr>
              <a:t>Email:</a:t>
            </a:r>
          </a:p>
          <a:p>
            <a:pPr algn="l">
              <a:lnSpc>
                <a:spcPts val="2160"/>
              </a:lnSpc>
            </a:pPr>
            <a:r>
              <a:rPr lang="en-US" sz="1800" u="sng">
                <a:solidFill>
                  <a:srgbClr val="0563C1"/>
                </a:solidFill>
                <a:latin typeface="Arial Unicode"/>
                <a:hlinkClick r:id="rId8" tooltip="mailto:Yuji.shinohara@undp.org"/>
              </a:rPr>
              <a:t>do.nguyet.ha@undp.org</a:t>
            </a:r>
          </a:p>
          <a:p>
            <a:pPr algn="l">
              <a:lnSpc>
                <a:spcPts val="2160"/>
              </a:lnSpc>
            </a:pPr>
            <a:r>
              <a:rPr lang="en-US" sz="1800" u="sng">
                <a:solidFill>
                  <a:srgbClr val="000000"/>
                </a:solidFill>
                <a:latin typeface="Arial Unicode Bold"/>
              </a:rPr>
              <a:t>Design and layout the training document</a:t>
            </a:r>
          </a:p>
          <a:p>
            <a:pPr algn="l">
              <a:lnSpc>
                <a:spcPts val="2160"/>
              </a:lnSpc>
            </a:pPr>
            <a:endParaRPr lang="en-US" sz="1800" u="sng">
              <a:solidFill>
                <a:srgbClr val="000000"/>
              </a:solidFill>
              <a:latin typeface="Arial Unicode Bold"/>
            </a:endParaRPr>
          </a:p>
        </p:txBody>
      </p:sp>
      <p:grpSp>
        <p:nvGrpSpPr>
          <p:cNvPr id="17" name="Group 17"/>
          <p:cNvGrpSpPr/>
          <p:nvPr/>
        </p:nvGrpSpPr>
        <p:grpSpPr>
          <a:xfrm>
            <a:off x="0" y="9710823"/>
            <a:ext cx="9144000" cy="576177"/>
            <a:chOff x="0" y="0"/>
            <a:chExt cx="21473312" cy="1353065"/>
          </a:xfrm>
        </p:grpSpPr>
        <p:sp>
          <p:nvSpPr>
            <p:cNvPr id="18" name="Freeform 18"/>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9" name="TextBox 19"/>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8826" y="3879954"/>
            <a:ext cx="4180380" cy="1796093"/>
          </a:xfrm>
          <a:custGeom>
            <a:avLst/>
            <a:gdLst/>
            <a:ahLst/>
            <a:cxnLst/>
            <a:rect l="l" t="t" r="r" b="b"/>
            <a:pathLst>
              <a:path w="4180380" h="1796093">
                <a:moveTo>
                  <a:pt x="0" y="0"/>
                </a:moveTo>
                <a:lnTo>
                  <a:pt x="4180381" y="0"/>
                </a:lnTo>
                <a:lnTo>
                  <a:pt x="4180381" y="1796093"/>
                </a:lnTo>
                <a:lnTo>
                  <a:pt x="0" y="1796093"/>
                </a:lnTo>
                <a:lnTo>
                  <a:pt x="0" y="0"/>
                </a:lnTo>
                <a:close/>
              </a:path>
            </a:pathLst>
          </a:custGeom>
          <a:blipFill>
            <a:blip r:embed="rId2"/>
            <a:stretch>
              <a:fillRect/>
            </a:stretch>
          </a:blipFill>
        </p:spPr>
      </p:sp>
      <p:sp>
        <p:nvSpPr>
          <p:cNvPr id="3" name="Freeform 3"/>
          <p:cNvSpPr/>
          <p:nvPr/>
        </p:nvSpPr>
        <p:spPr>
          <a:xfrm>
            <a:off x="12076545" y="3777768"/>
            <a:ext cx="2012372" cy="2000465"/>
          </a:xfrm>
          <a:custGeom>
            <a:avLst/>
            <a:gdLst/>
            <a:ahLst/>
            <a:cxnLst/>
            <a:rect l="l" t="t" r="r" b="b"/>
            <a:pathLst>
              <a:path w="2012372" h="2000465">
                <a:moveTo>
                  <a:pt x="0" y="0"/>
                </a:moveTo>
                <a:lnTo>
                  <a:pt x="2012373" y="0"/>
                </a:lnTo>
                <a:lnTo>
                  <a:pt x="2012373" y="2000465"/>
                </a:lnTo>
                <a:lnTo>
                  <a:pt x="0" y="2000465"/>
                </a:lnTo>
                <a:lnTo>
                  <a:pt x="0" y="0"/>
                </a:lnTo>
                <a:close/>
              </a:path>
            </a:pathLst>
          </a:custGeom>
          <a:blipFill>
            <a:blip r:embed="rId3"/>
            <a:stretch>
              <a:fillRect/>
            </a:stretch>
          </a:blipFill>
        </p:spPr>
      </p:sp>
      <p:sp>
        <p:nvSpPr>
          <p:cNvPr id="4" name="TextBox 4"/>
          <p:cNvSpPr txBox="1"/>
          <p:nvPr/>
        </p:nvSpPr>
        <p:spPr>
          <a:xfrm>
            <a:off x="3665015" y="6095544"/>
            <a:ext cx="3208004" cy="1028888"/>
          </a:xfrm>
          <a:prstGeom prst="rect">
            <a:avLst/>
          </a:prstGeom>
        </p:spPr>
        <p:txBody>
          <a:bodyPr lIns="0" tIns="0" rIns="0" bIns="0" rtlCol="0" anchor="t">
            <a:spAutoFit/>
          </a:bodyPr>
          <a:lstStyle/>
          <a:p>
            <a:pPr>
              <a:lnSpc>
                <a:spcPts val="2022"/>
              </a:lnSpc>
              <a:spcBef>
                <a:spcPct val="0"/>
              </a:spcBef>
            </a:pPr>
            <a:r>
              <a:rPr lang="en-US" sz="1685" spc="-67">
                <a:solidFill>
                  <a:srgbClr val="155997"/>
                </a:solidFill>
                <a:latin typeface="Arial 2"/>
              </a:rPr>
              <a:t>Venue: 304 Kim Ma, Ba Dinh, Hanoi </a:t>
            </a:r>
          </a:p>
          <a:p>
            <a:pPr>
              <a:lnSpc>
                <a:spcPts val="2022"/>
              </a:lnSpc>
              <a:spcBef>
                <a:spcPct val="0"/>
              </a:spcBef>
            </a:pPr>
            <a:r>
              <a:rPr lang="en-US" sz="1685" spc="-67">
                <a:solidFill>
                  <a:srgbClr val="155997"/>
                </a:solidFill>
                <a:latin typeface="Arial 2"/>
              </a:rPr>
              <a:t>Phone: (+84 4) 38 500100</a:t>
            </a:r>
          </a:p>
          <a:p>
            <a:pPr>
              <a:lnSpc>
                <a:spcPts val="2022"/>
              </a:lnSpc>
              <a:spcBef>
                <a:spcPct val="0"/>
              </a:spcBef>
            </a:pPr>
            <a:r>
              <a:rPr lang="en-US" sz="1685" spc="-67">
                <a:solidFill>
                  <a:srgbClr val="155997"/>
                </a:solidFill>
                <a:latin typeface="Arial 2"/>
              </a:rPr>
              <a:t>Fax: (84-4) 37265520</a:t>
            </a:r>
          </a:p>
          <a:p>
            <a:pPr>
              <a:lnSpc>
                <a:spcPts val="2022"/>
              </a:lnSpc>
              <a:spcBef>
                <a:spcPct val="0"/>
              </a:spcBef>
            </a:pPr>
            <a:r>
              <a:rPr lang="en-US" sz="1685" spc="-67">
                <a:solidFill>
                  <a:srgbClr val="155997"/>
                </a:solidFill>
                <a:latin typeface="Arial 2"/>
              </a:rPr>
              <a:t>Email: registry.vn@undp.org</a:t>
            </a:r>
          </a:p>
        </p:txBody>
      </p:sp>
      <p:sp>
        <p:nvSpPr>
          <p:cNvPr id="5" name="TextBox 5"/>
          <p:cNvSpPr txBox="1"/>
          <p:nvPr/>
        </p:nvSpPr>
        <p:spPr>
          <a:xfrm>
            <a:off x="11016333" y="6095544"/>
            <a:ext cx="4132798" cy="1028888"/>
          </a:xfrm>
          <a:prstGeom prst="rect">
            <a:avLst/>
          </a:prstGeom>
        </p:spPr>
        <p:txBody>
          <a:bodyPr lIns="0" tIns="0" rIns="0" bIns="0" rtlCol="0" anchor="t">
            <a:spAutoFit/>
          </a:bodyPr>
          <a:lstStyle/>
          <a:p>
            <a:pPr>
              <a:lnSpc>
                <a:spcPts val="2022"/>
              </a:lnSpc>
            </a:pPr>
            <a:r>
              <a:rPr lang="en-US" sz="1685" spc="-65">
                <a:solidFill>
                  <a:srgbClr val="155997"/>
                </a:solidFill>
                <a:latin typeface="Arial 2"/>
              </a:rPr>
              <a:t>Venue: Room 1503, A1 building, National Economics University, 207 Giai Phong, Hanoi.</a:t>
            </a:r>
          </a:p>
          <a:p>
            <a:pPr>
              <a:lnSpc>
                <a:spcPts val="2022"/>
              </a:lnSpc>
            </a:pPr>
            <a:r>
              <a:rPr lang="en-US" sz="1685" spc="-65">
                <a:solidFill>
                  <a:srgbClr val="155997"/>
                </a:solidFill>
                <a:latin typeface="Arial 2"/>
              </a:rPr>
              <a:t>Phone: (84) 24.36280280/6550; 6551</a:t>
            </a:r>
          </a:p>
          <a:p>
            <a:pPr>
              <a:lnSpc>
                <a:spcPts val="2022"/>
              </a:lnSpc>
              <a:spcBef>
                <a:spcPct val="0"/>
              </a:spcBef>
            </a:pPr>
            <a:r>
              <a:rPr lang="en-US" sz="1685" spc="-67">
                <a:solidFill>
                  <a:srgbClr val="155997"/>
                </a:solidFill>
                <a:latin typeface="Arial 2"/>
              </a:rPr>
              <a:t>Email: isd@neu.edu.vn</a:t>
            </a:r>
          </a:p>
        </p:txBody>
      </p:sp>
      <p:sp>
        <p:nvSpPr>
          <p:cNvPr id="6" name="TextBox 6"/>
          <p:cNvSpPr txBox="1"/>
          <p:nvPr/>
        </p:nvSpPr>
        <p:spPr>
          <a:xfrm>
            <a:off x="10796682" y="3143518"/>
            <a:ext cx="4572099" cy="266700"/>
          </a:xfrm>
          <a:prstGeom prst="rect">
            <a:avLst/>
          </a:prstGeom>
        </p:spPr>
        <p:txBody>
          <a:bodyPr lIns="0" tIns="0" rIns="0" bIns="0" rtlCol="0" anchor="t">
            <a:spAutoFit/>
          </a:bodyPr>
          <a:lstStyle/>
          <a:p>
            <a:pPr algn="ctr">
              <a:lnSpc>
                <a:spcPts val="2022"/>
              </a:lnSpc>
              <a:spcBef>
                <a:spcPct val="0"/>
              </a:spcBef>
            </a:pPr>
            <a:r>
              <a:rPr lang="en-US" sz="1685" spc="-67">
                <a:solidFill>
                  <a:srgbClr val="155997"/>
                </a:solidFill>
                <a:latin typeface="Arial 1"/>
              </a:rPr>
              <a:t>INSTITUTE FOR SUSTAINABLE DEVELOPMENT</a:t>
            </a:r>
          </a:p>
        </p:txBody>
      </p:sp>
      <p:sp>
        <p:nvSpPr>
          <p:cNvPr id="7" name="TextBox 7"/>
          <p:cNvSpPr txBox="1"/>
          <p:nvPr/>
        </p:nvSpPr>
        <p:spPr>
          <a:xfrm>
            <a:off x="2919219" y="3143518"/>
            <a:ext cx="4699595" cy="266700"/>
          </a:xfrm>
          <a:prstGeom prst="rect">
            <a:avLst/>
          </a:prstGeom>
        </p:spPr>
        <p:txBody>
          <a:bodyPr lIns="0" tIns="0" rIns="0" bIns="0" rtlCol="0" anchor="t">
            <a:spAutoFit/>
          </a:bodyPr>
          <a:lstStyle/>
          <a:p>
            <a:pPr algn="ctr">
              <a:lnSpc>
                <a:spcPts val="2022"/>
              </a:lnSpc>
              <a:spcBef>
                <a:spcPct val="0"/>
              </a:spcBef>
            </a:pPr>
            <a:r>
              <a:rPr lang="en-US" sz="1685" spc="-67">
                <a:solidFill>
                  <a:srgbClr val="155997"/>
                </a:solidFill>
                <a:latin typeface="Arial 1"/>
              </a:rPr>
              <a:t>UNITED NATIONS DEVELOPMENT PROGRAMME</a:t>
            </a:r>
          </a:p>
        </p:txBody>
      </p:sp>
      <p:grpSp>
        <p:nvGrpSpPr>
          <p:cNvPr id="8" name="Group 8"/>
          <p:cNvGrpSpPr/>
          <p:nvPr/>
        </p:nvGrpSpPr>
        <p:grpSpPr>
          <a:xfrm>
            <a:off x="9144000" y="9710823"/>
            <a:ext cx="9144000" cy="572824"/>
            <a:chOff x="0" y="0"/>
            <a:chExt cx="21473312" cy="1345192"/>
          </a:xfrm>
        </p:grpSpPr>
        <p:sp>
          <p:nvSpPr>
            <p:cNvPr id="9" name="Freeform 9"/>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0" name="TextBox 10"/>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1" name="Group 11"/>
          <p:cNvGrpSpPr/>
          <p:nvPr/>
        </p:nvGrpSpPr>
        <p:grpSpPr>
          <a:xfrm>
            <a:off x="0" y="9710823"/>
            <a:ext cx="9144000" cy="576177"/>
            <a:chOff x="0" y="0"/>
            <a:chExt cx="21473312" cy="1353065"/>
          </a:xfrm>
        </p:grpSpPr>
        <p:sp>
          <p:nvSpPr>
            <p:cNvPr id="12" name="Freeform 12"/>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3" name="TextBox 13"/>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865" y="248926"/>
            <a:ext cx="6818425" cy="9761936"/>
          </a:xfrm>
          <a:custGeom>
            <a:avLst/>
            <a:gdLst/>
            <a:ahLst/>
            <a:cxnLst/>
            <a:rect l="l" t="t" r="r" b="b"/>
            <a:pathLst>
              <a:path w="6818425" h="9761936">
                <a:moveTo>
                  <a:pt x="0" y="0"/>
                </a:moveTo>
                <a:lnTo>
                  <a:pt x="6818425" y="0"/>
                </a:lnTo>
                <a:lnTo>
                  <a:pt x="6818425" y="9761937"/>
                </a:lnTo>
                <a:lnTo>
                  <a:pt x="0" y="9761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7454260" y="3792783"/>
            <a:ext cx="10380564" cy="3777162"/>
          </a:xfrm>
          <a:prstGeom prst="rect">
            <a:avLst/>
          </a:prstGeom>
        </p:spPr>
        <p:txBody>
          <a:bodyPr lIns="0" tIns="0" rIns="0" bIns="0" rtlCol="0" anchor="t">
            <a:spAutoFit/>
          </a:bodyPr>
          <a:lstStyle/>
          <a:p>
            <a:pPr marL="0" lvl="0" indent="0" algn="l">
              <a:lnSpc>
                <a:spcPts val="7332"/>
              </a:lnSpc>
              <a:spcBef>
                <a:spcPct val="0"/>
              </a:spcBef>
            </a:pPr>
            <a:r>
              <a:rPr lang="en-US" sz="7332" spc="-190">
                <a:solidFill>
                  <a:srgbClr val="155997"/>
                </a:solidFill>
                <a:latin typeface="Arial 3 Bold"/>
              </a:rPr>
              <a:t>IDENTIFY AND ASSESS ACTUAL AND POTENTIAL HUMAN RIGHTS IMPACTS</a:t>
            </a:r>
          </a:p>
        </p:txBody>
      </p:sp>
      <p:sp>
        <p:nvSpPr>
          <p:cNvPr id="4" name="TextBox 4"/>
          <p:cNvSpPr txBox="1"/>
          <p:nvPr/>
        </p:nvSpPr>
        <p:spPr>
          <a:xfrm>
            <a:off x="7454260" y="2587748"/>
            <a:ext cx="9805040" cy="1099996"/>
          </a:xfrm>
          <a:prstGeom prst="rect">
            <a:avLst/>
          </a:prstGeom>
        </p:spPr>
        <p:txBody>
          <a:bodyPr lIns="0" tIns="0" rIns="0" bIns="0" rtlCol="0" anchor="t">
            <a:spAutoFit/>
          </a:bodyPr>
          <a:lstStyle/>
          <a:p>
            <a:pPr marL="0" lvl="0" indent="0" algn="l">
              <a:lnSpc>
                <a:spcPts val="8032"/>
              </a:lnSpc>
              <a:spcBef>
                <a:spcPct val="0"/>
              </a:spcBef>
            </a:pPr>
            <a:r>
              <a:rPr lang="en-US" sz="8032" spc="-208">
                <a:solidFill>
                  <a:srgbClr val="155997"/>
                </a:solidFill>
                <a:latin typeface="Arial 3 Bold"/>
              </a:rPr>
              <a:t>Part 3.1</a:t>
            </a:r>
          </a:p>
        </p:txBody>
      </p:sp>
      <p:sp>
        <p:nvSpPr>
          <p:cNvPr id="5" name="AutoShape 5"/>
          <p:cNvSpPr/>
          <p:nvPr/>
        </p:nvSpPr>
        <p:spPr>
          <a:xfrm flipV="1">
            <a:off x="7454419" y="7612808"/>
            <a:ext cx="9804910" cy="36331"/>
          </a:xfrm>
          <a:prstGeom prst="line">
            <a:avLst/>
          </a:prstGeom>
          <a:ln w="85725" cap="rnd">
            <a:solidFill>
              <a:srgbClr val="9AC97B"/>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90209" y="5142708"/>
            <a:ext cx="3317282" cy="3317282"/>
          </a:xfrm>
          <a:custGeom>
            <a:avLst/>
            <a:gdLst/>
            <a:ahLst/>
            <a:cxnLst/>
            <a:rect l="l" t="t" r="r" b="b"/>
            <a:pathLst>
              <a:path w="3317282" h="3317282">
                <a:moveTo>
                  <a:pt x="0" y="0"/>
                </a:moveTo>
                <a:lnTo>
                  <a:pt x="3317283" y="0"/>
                </a:lnTo>
                <a:lnTo>
                  <a:pt x="3317283" y="3317283"/>
                </a:lnTo>
                <a:lnTo>
                  <a:pt x="0" y="3317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549241" y="5714056"/>
            <a:ext cx="10979281" cy="2203161"/>
          </a:xfrm>
          <a:prstGeom prst="rect">
            <a:avLst/>
          </a:prstGeom>
        </p:spPr>
        <p:txBody>
          <a:bodyPr lIns="0" tIns="0" rIns="0" bIns="0" rtlCol="0" anchor="t">
            <a:spAutoFit/>
          </a:bodyPr>
          <a:lstStyle/>
          <a:p>
            <a:pPr marL="868387" lvl="1" indent="-434193">
              <a:lnSpc>
                <a:spcPts val="4343"/>
              </a:lnSpc>
              <a:buFont typeface="Arial"/>
              <a:buChar char="•"/>
            </a:pPr>
            <a:r>
              <a:rPr lang="en-US" sz="4022">
                <a:solidFill>
                  <a:srgbClr val="163462"/>
                </a:solidFill>
                <a:latin typeface="Arial 2"/>
              </a:rPr>
              <a:t>The business must map its activities and business relationships</a:t>
            </a:r>
          </a:p>
          <a:p>
            <a:pPr marL="868387" lvl="1" indent="-434193" algn="l">
              <a:lnSpc>
                <a:spcPts val="4343"/>
              </a:lnSpc>
              <a:buFont typeface="Arial"/>
              <a:buChar char="•"/>
            </a:pPr>
            <a:r>
              <a:rPr lang="en-US" sz="4022">
                <a:solidFill>
                  <a:srgbClr val="163462"/>
                </a:solidFill>
                <a:latin typeface="Arial 2"/>
              </a:rPr>
              <a:t>The business must conduct consultations with potentially affected groups</a:t>
            </a:r>
          </a:p>
        </p:txBody>
      </p:sp>
      <p:grpSp>
        <p:nvGrpSpPr>
          <p:cNvPr id="4" name="Group 4"/>
          <p:cNvGrpSpPr/>
          <p:nvPr/>
        </p:nvGrpSpPr>
        <p:grpSpPr>
          <a:xfrm>
            <a:off x="4222595" y="2145633"/>
            <a:ext cx="9842811" cy="2764217"/>
            <a:chOff x="0" y="0"/>
            <a:chExt cx="13123748" cy="3685623"/>
          </a:xfrm>
        </p:grpSpPr>
        <p:grpSp>
          <p:nvGrpSpPr>
            <p:cNvPr id="5" name="Group 5"/>
            <p:cNvGrpSpPr/>
            <p:nvPr/>
          </p:nvGrpSpPr>
          <p:grpSpPr>
            <a:xfrm>
              <a:off x="0" y="0"/>
              <a:ext cx="13123748" cy="3685623"/>
              <a:chOff x="0" y="0"/>
              <a:chExt cx="9104210" cy="2556791"/>
            </a:xfrm>
          </p:grpSpPr>
          <p:sp>
            <p:nvSpPr>
              <p:cNvPr id="6" name="Freeform 6"/>
              <p:cNvSpPr/>
              <p:nvPr/>
            </p:nvSpPr>
            <p:spPr>
              <a:xfrm>
                <a:off x="0" y="0"/>
                <a:ext cx="9104210" cy="2556791"/>
              </a:xfrm>
              <a:custGeom>
                <a:avLst/>
                <a:gdLst/>
                <a:ahLst/>
                <a:cxnLst/>
                <a:rect l="l" t="t" r="r" b="b"/>
                <a:pathLst>
                  <a:path w="9104210" h="2556791">
                    <a:moveTo>
                      <a:pt x="8979750" y="2556791"/>
                    </a:moveTo>
                    <a:lnTo>
                      <a:pt x="124460" y="2556791"/>
                    </a:lnTo>
                    <a:cubicBezTo>
                      <a:pt x="55880" y="2556791"/>
                      <a:pt x="0" y="2500911"/>
                      <a:pt x="0" y="2432331"/>
                    </a:cubicBezTo>
                    <a:lnTo>
                      <a:pt x="0" y="124460"/>
                    </a:lnTo>
                    <a:cubicBezTo>
                      <a:pt x="0" y="55880"/>
                      <a:pt x="55880" y="0"/>
                      <a:pt x="124460" y="0"/>
                    </a:cubicBezTo>
                    <a:lnTo>
                      <a:pt x="8979750" y="0"/>
                    </a:lnTo>
                    <a:cubicBezTo>
                      <a:pt x="9048330" y="0"/>
                      <a:pt x="9104210" y="55880"/>
                      <a:pt x="9104210" y="124460"/>
                    </a:cubicBezTo>
                    <a:lnTo>
                      <a:pt x="9104210" y="2432331"/>
                    </a:lnTo>
                    <a:cubicBezTo>
                      <a:pt x="9104210" y="2500911"/>
                      <a:pt x="9048330" y="2556791"/>
                      <a:pt x="8979750" y="2556791"/>
                    </a:cubicBezTo>
                    <a:close/>
                  </a:path>
                </a:pathLst>
              </a:custGeom>
              <a:solidFill>
                <a:srgbClr val="5FC3F6"/>
              </a:solidFill>
            </p:spPr>
          </p:sp>
        </p:grpSp>
        <p:sp>
          <p:nvSpPr>
            <p:cNvPr id="7" name="Freeform 7"/>
            <p:cNvSpPr/>
            <p:nvPr/>
          </p:nvSpPr>
          <p:spPr>
            <a:xfrm>
              <a:off x="709916" y="437827"/>
              <a:ext cx="1882587" cy="1659030"/>
            </a:xfrm>
            <a:custGeom>
              <a:avLst/>
              <a:gdLst/>
              <a:ahLst/>
              <a:cxnLst/>
              <a:rect l="l" t="t" r="r" b="b"/>
              <a:pathLst>
                <a:path w="1882587" h="1659030">
                  <a:moveTo>
                    <a:pt x="0" y="0"/>
                  </a:moveTo>
                  <a:lnTo>
                    <a:pt x="1882587" y="0"/>
                  </a:lnTo>
                  <a:lnTo>
                    <a:pt x="1882587" y="1659030"/>
                  </a:lnTo>
                  <a:lnTo>
                    <a:pt x="0" y="1659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592503" y="977018"/>
              <a:ext cx="9563354" cy="2200275"/>
            </a:xfrm>
            <a:prstGeom prst="rect">
              <a:avLst/>
            </a:prstGeom>
          </p:spPr>
          <p:txBody>
            <a:bodyPr lIns="0" tIns="0" rIns="0" bIns="0" rtlCol="0" anchor="t">
              <a:spAutoFit/>
            </a:bodyPr>
            <a:lstStyle/>
            <a:p>
              <a:pPr>
                <a:lnSpc>
                  <a:spcPts val="4330"/>
                </a:lnSpc>
              </a:pPr>
              <a:r>
                <a:rPr lang="en-US" sz="3608">
                  <a:solidFill>
                    <a:srgbClr val="163462"/>
                  </a:solidFill>
                  <a:latin typeface="Arial 2"/>
                </a:rPr>
                <a:t>What SPECIFIC impact will happen to SPECIFIC people in what SPECIFIC field of activity?</a:t>
              </a:r>
            </a:p>
          </p:txBody>
        </p:sp>
      </p:grpSp>
      <p:grpSp>
        <p:nvGrpSpPr>
          <p:cNvPr id="9" name="Group 9"/>
          <p:cNvGrpSpPr/>
          <p:nvPr/>
        </p:nvGrpSpPr>
        <p:grpSpPr>
          <a:xfrm>
            <a:off x="692929" y="602222"/>
            <a:ext cx="16566371" cy="1310552"/>
            <a:chOff x="0" y="0"/>
            <a:chExt cx="11637821" cy="920658"/>
          </a:xfrm>
        </p:grpSpPr>
        <p:sp>
          <p:nvSpPr>
            <p:cNvPr id="10" name="Freeform 10"/>
            <p:cNvSpPr/>
            <p:nvPr/>
          </p:nvSpPr>
          <p:spPr>
            <a:xfrm>
              <a:off x="0" y="0"/>
              <a:ext cx="11637821" cy="920659"/>
            </a:xfrm>
            <a:custGeom>
              <a:avLst/>
              <a:gdLst/>
              <a:ahLst/>
              <a:cxnLst/>
              <a:rect l="l" t="t" r="r" b="b"/>
              <a:pathLst>
                <a:path w="11637821" h="920659">
                  <a:moveTo>
                    <a:pt x="11513361" y="920658"/>
                  </a:moveTo>
                  <a:lnTo>
                    <a:pt x="124460" y="920658"/>
                  </a:lnTo>
                  <a:cubicBezTo>
                    <a:pt x="55880" y="920658"/>
                    <a:pt x="0" y="864779"/>
                    <a:pt x="0" y="796198"/>
                  </a:cubicBezTo>
                  <a:lnTo>
                    <a:pt x="0" y="124460"/>
                  </a:lnTo>
                  <a:cubicBezTo>
                    <a:pt x="0" y="55880"/>
                    <a:pt x="55880" y="0"/>
                    <a:pt x="124460" y="0"/>
                  </a:cubicBezTo>
                  <a:lnTo>
                    <a:pt x="11513361" y="0"/>
                  </a:lnTo>
                  <a:cubicBezTo>
                    <a:pt x="11581941" y="0"/>
                    <a:pt x="11637821" y="55880"/>
                    <a:pt x="11637821" y="124460"/>
                  </a:cubicBezTo>
                  <a:lnTo>
                    <a:pt x="11637821" y="796199"/>
                  </a:lnTo>
                  <a:cubicBezTo>
                    <a:pt x="11637821" y="864779"/>
                    <a:pt x="11581941" y="920659"/>
                    <a:pt x="11513361" y="920659"/>
                  </a:cubicBezTo>
                  <a:close/>
                </a:path>
              </a:pathLst>
            </a:custGeom>
            <a:solidFill>
              <a:srgbClr val="9AC97B"/>
            </a:solidFill>
          </p:spPr>
        </p:sp>
      </p:grpSp>
      <p:sp>
        <p:nvSpPr>
          <p:cNvPr id="11" name="TextBox 11"/>
          <p:cNvSpPr txBox="1"/>
          <p:nvPr/>
        </p:nvSpPr>
        <p:spPr>
          <a:xfrm>
            <a:off x="1028700" y="871825"/>
            <a:ext cx="15137908" cy="950421"/>
          </a:xfrm>
          <a:prstGeom prst="rect">
            <a:avLst/>
          </a:prstGeom>
        </p:spPr>
        <p:txBody>
          <a:bodyPr lIns="0" tIns="0" rIns="0" bIns="0" rtlCol="0" anchor="t">
            <a:spAutoFit/>
          </a:bodyPr>
          <a:lstStyle/>
          <a:p>
            <a:pPr>
              <a:lnSpc>
                <a:spcPts val="3534"/>
              </a:lnSpc>
            </a:pPr>
            <a:r>
              <a:rPr lang="en-US" sz="3681" spc="76">
                <a:solidFill>
                  <a:srgbClr val="155997"/>
                </a:solidFill>
                <a:latin typeface="Arial 1"/>
              </a:rPr>
              <a:t>IDENTIFY AND ASSESS ACTUAL AND POTENTIAL HUMAN RIGHTS IMPACTS</a:t>
            </a:r>
          </a:p>
        </p:txBody>
      </p:sp>
      <p:grpSp>
        <p:nvGrpSpPr>
          <p:cNvPr id="12" name="Group 12"/>
          <p:cNvGrpSpPr/>
          <p:nvPr/>
        </p:nvGrpSpPr>
        <p:grpSpPr>
          <a:xfrm>
            <a:off x="9144000" y="9710823"/>
            <a:ext cx="9144000" cy="572824"/>
            <a:chOff x="0" y="0"/>
            <a:chExt cx="21473312" cy="1345192"/>
          </a:xfrm>
        </p:grpSpPr>
        <p:sp>
          <p:nvSpPr>
            <p:cNvPr id="13" name="Freeform 13"/>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4" name="TextBox 14"/>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5" name="Group 15"/>
          <p:cNvGrpSpPr/>
          <p:nvPr/>
        </p:nvGrpSpPr>
        <p:grpSpPr>
          <a:xfrm>
            <a:off x="0" y="9710823"/>
            <a:ext cx="9144000" cy="576177"/>
            <a:chOff x="0" y="0"/>
            <a:chExt cx="21473312" cy="1353065"/>
          </a:xfrm>
        </p:grpSpPr>
        <p:sp>
          <p:nvSpPr>
            <p:cNvPr id="16" name="Freeform 16"/>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7" name="TextBox 17"/>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2929" y="602222"/>
            <a:ext cx="16566371" cy="1310552"/>
            <a:chOff x="0" y="0"/>
            <a:chExt cx="11637821" cy="920658"/>
          </a:xfrm>
        </p:grpSpPr>
        <p:sp>
          <p:nvSpPr>
            <p:cNvPr id="3" name="Freeform 3"/>
            <p:cNvSpPr/>
            <p:nvPr/>
          </p:nvSpPr>
          <p:spPr>
            <a:xfrm>
              <a:off x="0" y="0"/>
              <a:ext cx="11637821" cy="920659"/>
            </a:xfrm>
            <a:custGeom>
              <a:avLst/>
              <a:gdLst/>
              <a:ahLst/>
              <a:cxnLst/>
              <a:rect l="l" t="t" r="r" b="b"/>
              <a:pathLst>
                <a:path w="11637821" h="920659">
                  <a:moveTo>
                    <a:pt x="11513361" y="920658"/>
                  </a:moveTo>
                  <a:lnTo>
                    <a:pt x="124460" y="920658"/>
                  </a:lnTo>
                  <a:cubicBezTo>
                    <a:pt x="55880" y="920658"/>
                    <a:pt x="0" y="864779"/>
                    <a:pt x="0" y="796198"/>
                  </a:cubicBezTo>
                  <a:lnTo>
                    <a:pt x="0" y="124460"/>
                  </a:lnTo>
                  <a:cubicBezTo>
                    <a:pt x="0" y="55880"/>
                    <a:pt x="55880" y="0"/>
                    <a:pt x="124460" y="0"/>
                  </a:cubicBezTo>
                  <a:lnTo>
                    <a:pt x="11513361" y="0"/>
                  </a:lnTo>
                  <a:cubicBezTo>
                    <a:pt x="11581941" y="0"/>
                    <a:pt x="11637821" y="55880"/>
                    <a:pt x="11637821" y="124460"/>
                  </a:cubicBezTo>
                  <a:lnTo>
                    <a:pt x="11637821" y="796199"/>
                  </a:lnTo>
                  <a:cubicBezTo>
                    <a:pt x="11637821" y="864779"/>
                    <a:pt x="11581941" y="920659"/>
                    <a:pt x="11513361" y="920659"/>
                  </a:cubicBezTo>
                  <a:close/>
                </a:path>
              </a:pathLst>
            </a:custGeom>
            <a:solidFill>
              <a:srgbClr val="9AC97B"/>
            </a:solidFill>
          </p:spPr>
        </p:sp>
      </p:grpSp>
      <p:sp>
        <p:nvSpPr>
          <p:cNvPr id="4" name="TextBox 4"/>
          <p:cNvSpPr txBox="1"/>
          <p:nvPr/>
        </p:nvSpPr>
        <p:spPr>
          <a:xfrm>
            <a:off x="1028700" y="871825"/>
            <a:ext cx="15137908" cy="950421"/>
          </a:xfrm>
          <a:prstGeom prst="rect">
            <a:avLst/>
          </a:prstGeom>
        </p:spPr>
        <p:txBody>
          <a:bodyPr lIns="0" tIns="0" rIns="0" bIns="0" rtlCol="0" anchor="t">
            <a:spAutoFit/>
          </a:bodyPr>
          <a:lstStyle/>
          <a:p>
            <a:pPr>
              <a:lnSpc>
                <a:spcPts val="3534"/>
              </a:lnSpc>
            </a:pPr>
            <a:r>
              <a:rPr lang="en-US" sz="3681" spc="76">
                <a:solidFill>
                  <a:srgbClr val="155997"/>
                </a:solidFill>
                <a:latin typeface="Arial 1"/>
              </a:rPr>
              <a:t>IDENTIFY AND ASSESS ACTUAL AND POTENTIAL HUMAN RIGHTS IMPACTS</a:t>
            </a:r>
          </a:p>
        </p:txBody>
      </p:sp>
      <p:sp>
        <p:nvSpPr>
          <p:cNvPr id="5" name="Freeform 5"/>
          <p:cNvSpPr/>
          <p:nvPr/>
        </p:nvSpPr>
        <p:spPr>
          <a:xfrm>
            <a:off x="1513460" y="3541387"/>
            <a:ext cx="335794" cy="369512"/>
          </a:xfrm>
          <a:custGeom>
            <a:avLst/>
            <a:gdLst/>
            <a:ahLst/>
            <a:cxnLst/>
            <a:rect l="l" t="t" r="r" b="b"/>
            <a:pathLst>
              <a:path w="335794" h="369512">
                <a:moveTo>
                  <a:pt x="0" y="0"/>
                </a:moveTo>
                <a:lnTo>
                  <a:pt x="335793" y="0"/>
                </a:lnTo>
                <a:lnTo>
                  <a:pt x="335793" y="369512"/>
                </a:lnTo>
                <a:lnTo>
                  <a:pt x="0" y="369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000241" y="5888412"/>
            <a:ext cx="14774299" cy="2542397"/>
          </a:xfrm>
          <a:prstGeom prst="rect">
            <a:avLst/>
          </a:prstGeom>
        </p:spPr>
        <p:txBody>
          <a:bodyPr lIns="0" tIns="0" rIns="0" bIns="0" rtlCol="0" anchor="t">
            <a:spAutoFit/>
          </a:bodyPr>
          <a:lstStyle/>
          <a:p>
            <a:pPr algn="l">
              <a:lnSpc>
                <a:spcPts val="3347"/>
              </a:lnSpc>
              <a:spcBef>
                <a:spcPct val="0"/>
              </a:spcBef>
            </a:pPr>
            <a:r>
              <a:rPr lang="en-US" sz="3099" u="none" strike="noStrike">
                <a:solidFill>
                  <a:srgbClr val="163462"/>
                </a:solidFill>
                <a:latin typeface="Arial 2 Bold"/>
              </a:rPr>
              <a:t>This process should:</a:t>
            </a:r>
          </a:p>
          <a:p>
            <a:pPr marL="669288" lvl="1" indent="-334644" algn="l">
              <a:lnSpc>
                <a:spcPts val="3347"/>
              </a:lnSpc>
              <a:spcBef>
                <a:spcPct val="0"/>
              </a:spcBef>
              <a:buFont typeface="Arial"/>
              <a:buChar char="•"/>
            </a:pPr>
            <a:r>
              <a:rPr lang="en-US" sz="3099" u="none" strike="noStrike">
                <a:solidFill>
                  <a:srgbClr val="163462"/>
                </a:solidFill>
                <a:latin typeface="Arial 2 Bold"/>
              </a:rPr>
              <a:t>Get information and expertise on human rights internally and from independent external sources (UNGP 18a)</a:t>
            </a:r>
          </a:p>
          <a:p>
            <a:pPr marL="669288" lvl="1" indent="-334644" algn="l">
              <a:lnSpc>
                <a:spcPts val="3347"/>
              </a:lnSpc>
              <a:spcBef>
                <a:spcPct val="0"/>
              </a:spcBef>
              <a:buFont typeface="Arial"/>
              <a:buChar char="•"/>
            </a:pPr>
            <a:r>
              <a:rPr lang="en-US" sz="3099" u="none" strike="noStrike">
                <a:solidFill>
                  <a:srgbClr val="163462"/>
                </a:solidFill>
                <a:latin typeface="Arial 2 Bold"/>
              </a:rPr>
              <a:t>There should be genuine consultation with influential groups and other stakeholders and it should be appropriate to the company's regulations and the nature and context of its business. (UNGP 18b)</a:t>
            </a:r>
          </a:p>
        </p:txBody>
      </p:sp>
      <p:sp>
        <p:nvSpPr>
          <p:cNvPr id="7" name="TextBox 7"/>
          <p:cNvSpPr txBox="1"/>
          <p:nvPr/>
        </p:nvSpPr>
        <p:spPr>
          <a:xfrm>
            <a:off x="2000241" y="3560437"/>
            <a:ext cx="14774299" cy="1704329"/>
          </a:xfrm>
          <a:prstGeom prst="rect">
            <a:avLst/>
          </a:prstGeom>
        </p:spPr>
        <p:txBody>
          <a:bodyPr lIns="0" tIns="0" rIns="0" bIns="0" rtlCol="0" anchor="t">
            <a:spAutoFit/>
          </a:bodyPr>
          <a:lstStyle/>
          <a:p>
            <a:pPr algn="l">
              <a:lnSpc>
                <a:spcPts val="3347"/>
              </a:lnSpc>
              <a:spcBef>
                <a:spcPct val="0"/>
              </a:spcBef>
            </a:pPr>
            <a:r>
              <a:rPr lang="en-US" sz="3099">
                <a:solidFill>
                  <a:srgbClr val="163462"/>
                </a:solidFill>
                <a:latin typeface="Arial 2 Bold"/>
              </a:rPr>
              <a:t>Busi</a:t>
            </a:r>
            <a:r>
              <a:rPr lang="en-US" sz="3099" u="none">
                <a:solidFill>
                  <a:srgbClr val="163462"/>
                </a:solidFill>
                <a:latin typeface="Arial 2 Bold"/>
              </a:rPr>
              <a:t>nesses need to identify and evaluate:</a:t>
            </a:r>
          </a:p>
          <a:p>
            <a:pPr marL="669288" lvl="1" indent="-334644" algn="l">
              <a:lnSpc>
                <a:spcPts val="3347"/>
              </a:lnSpc>
              <a:spcBef>
                <a:spcPct val="0"/>
              </a:spcBef>
              <a:buFont typeface="Arial"/>
              <a:buChar char="•"/>
            </a:pPr>
            <a:r>
              <a:rPr lang="en-US" sz="3099" u="none">
                <a:solidFill>
                  <a:srgbClr val="163462"/>
                </a:solidFill>
                <a:latin typeface="Arial 2 Bold"/>
              </a:rPr>
              <a:t>Actual and potential negative risks and impacts on human rights</a:t>
            </a:r>
          </a:p>
          <a:p>
            <a:pPr marL="669288" lvl="1" indent="-334644" algn="l">
              <a:lnSpc>
                <a:spcPts val="3347"/>
              </a:lnSpc>
              <a:spcBef>
                <a:spcPct val="0"/>
              </a:spcBef>
              <a:buFont typeface="Arial"/>
              <a:buChar char="•"/>
            </a:pPr>
            <a:r>
              <a:rPr lang="en-US" sz="3099" u="none">
                <a:solidFill>
                  <a:srgbClr val="163462"/>
                </a:solidFill>
                <a:latin typeface="Arial 2 Bold"/>
              </a:rPr>
              <a:t>Through its own activities or outcomes with stakeholders, including business relationships throughout the supply/value chain</a:t>
            </a:r>
          </a:p>
        </p:txBody>
      </p:sp>
      <p:sp>
        <p:nvSpPr>
          <p:cNvPr id="8" name="Freeform 8"/>
          <p:cNvSpPr/>
          <p:nvPr/>
        </p:nvSpPr>
        <p:spPr>
          <a:xfrm>
            <a:off x="1513460" y="5869362"/>
            <a:ext cx="335794" cy="369512"/>
          </a:xfrm>
          <a:custGeom>
            <a:avLst/>
            <a:gdLst/>
            <a:ahLst/>
            <a:cxnLst/>
            <a:rect l="l" t="t" r="r" b="b"/>
            <a:pathLst>
              <a:path w="335794" h="369512">
                <a:moveTo>
                  <a:pt x="0" y="0"/>
                </a:moveTo>
                <a:lnTo>
                  <a:pt x="335793" y="0"/>
                </a:lnTo>
                <a:lnTo>
                  <a:pt x="335793" y="369512"/>
                </a:lnTo>
                <a:lnTo>
                  <a:pt x="0" y="369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9144000" y="9710823"/>
            <a:ext cx="9144000" cy="572824"/>
            <a:chOff x="0" y="0"/>
            <a:chExt cx="21473312" cy="1345192"/>
          </a:xfrm>
        </p:grpSpPr>
        <p:sp>
          <p:nvSpPr>
            <p:cNvPr id="10" name="Freeform 10"/>
            <p:cNvSpPr/>
            <p:nvPr/>
          </p:nvSpPr>
          <p:spPr>
            <a:xfrm>
              <a:off x="0" y="0"/>
              <a:ext cx="21473371" cy="1345123"/>
            </a:xfrm>
            <a:custGeom>
              <a:avLst/>
              <a:gdLst/>
              <a:ahLst/>
              <a:cxnLst/>
              <a:rect l="l" t="t" r="r" b="b"/>
              <a:pathLst>
                <a:path w="21473371" h="1345123">
                  <a:moveTo>
                    <a:pt x="0" y="0"/>
                  </a:moveTo>
                  <a:lnTo>
                    <a:pt x="21473371" y="0"/>
                  </a:lnTo>
                  <a:lnTo>
                    <a:pt x="21473371" y="1345123"/>
                  </a:lnTo>
                  <a:lnTo>
                    <a:pt x="0" y="1345123"/>
                  </a:lnTo>
                  <a:close/>
                </a:path>
              </a:pathLst>
            </a:custGeom>
            <a:solidFill>
              <a:srgbClr val="00A7E2"/>
            </a:solidFill>
          </p:spPr>
        </p:sp>
        <p:sp>
          <p:nvSpPr>
            <p:cNvPr id="11" name="TextBox 11"/>
            <p:cNvSpPr txBox="1"/>
            <p:nvPr/>
          </p:nvSpPr>
          <p:spPr>
            <a:xfrm>
              <a:off x="0" y="-9525"/>
              <a:ext cx="21473312" cy="1354717"/>
            </a:xfrm>
            <a:prstGeom prst="rect">
              <a:avLst/>
            </a:prstGeom>
          </p:spPr>
          <p:txBody>
            <a:bodyPr lIns="27672" tIns="27672" rIns="27672" bIns="27672" rtlCol="0" anchor="ctr"/>
            <a:lstStyle/>
            <a:p>
              <a:pPr algn="r">
                <a:lnSpc>
                  <a:spcPts val="2976"/>
                </a:lnSpc>
              </a:pPr>
              <a:r>
                <a:rPr lang="en-US" sz="2480" spc="-98">
                  <a:solidFill>
                    <a:srgbClr val="2F5597"/>
                  </a:solidFill>
                  <a:latin typeface="Arial 2"/>
                </a:rPr>
                <a:t> RBP Viet Nam      </a:t>
              </a:r>
            </a:p>
          </p:txBody>
        </p:sp>
      </p:grpSp>
      <p:grpSp>
        <p:nvGrpSpPr>
          <p:cNvPr id="12" name="Group 12"/>
          <p:cNvGrpSpPr/>
          <p:nvPr/>
        </p:nvGrpSpPr>
        <p:grpSpPr>
          <a:xfrm>
            <a:off x="0" y="9710823"/>
            <a:ext cx="9144000" cy="576177"/>
            <a:chOff x="0" y="0"/>
            <a:chExt cx="21473312" cy="1353065"/>
          </a:xfrm>
        </p:grpSpPr>
        <p:sp>
          <p:nvSpPr>
            <p:cNvPr id="13" name="Freeform 13"/>
            <p:cNvSpPr/>
            <p:nvPr/>
          </p:nvSpPr>
          <p:spPr>
            <a:xfrm>
              <a:off x="0" y="0"/>
              <a:ext cx="21473371" cy="1352996"/>
            </a:xfrm>
            <a:custGeom>
              <a:avLst/>
              <a:gdLst/>
              <a:ahLst/>
              <a:cxnLst/>
              <a:rect l="l" t="t" r="r" b="b"/>
              <a:pathLst>
                <a:path w="21473371" h="1352996">
                  <a:moveTo>
                    <a:pt x="0" y="0"/>
                  </a:moveTo>
                  <a:lnTo>
                    <a:pt x="21473371" y="0"/>
                  </a:lnTo>
                  <a:lnTo>
                    <a:pt x="21473371" y="1352996"/>
                  </a:lnTo>
                  <a:lnTo>
                    <a:pt x="0" y="1352996"/>
                  </a:lnTo>
                  <a:close/>
                </a:path>
              </a:pathLst>
            </a:custGeom>
            <a:solidFill>
              <a:srgbClr val="17396C"/>
            </a:solidFill>
          </p:spPr>
        </p:sp>
        <p:sp>
          <p:nvSpPr>
            <p:cNvPr id="14" name="TextBox 14"/>
            <p:cNvSpPr txBox="1"/>
            <p:nvPr/>
          </p:nvSpPr>
          <p:spPr>
            <a:xfrm>
              <a:off x="0" y="-9525"/>
              <a:ext cx="21473312" cy="1362590"/>
            </a:xfrm>
            <a:prstGeom prst="rect">
              <a:avLst/>
            </a:prstGeom>
          </p:spPr>
          <p:txBody>
            <a:bodyPr lIns="27672" tIns="27672" rIns="27672" bIns="27672" rtlCol="0" anchor="ctr"/>
            <a:lstStyle/>
            <a:p>
              <a:pPr>
                <a:lnSpc>
                  <a:spcPts val="2976"/>
                </a:lnSpc>
              </a:pPr>
              <a:r>
                <a:rPr lang="en-US" sz="2480" spc="-98">
                  <a:solidFill>
                    <a:srgbClr val="FFFFFF"/>
                  </a:solidFill>
                  <a:latin typeface="Arial 2"/>
                </a:rPr>
                <a:t>      Responsible Business Practices in Viet Nam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CC64796CDBDE4EBF7B2B1FDB47FF4C" ma:contentTypeVersion="17" ma:contentTypeDescription="Create a new document." ma:contentTypeScope="" ma:versionID="69d4a785e7f9f637588ba6524c444946">
  <xsd:schema xmlns:xsd="http://www.w3.org/2001/XMLSchema" xmlns:xs="http://www.w3.org/2001/XMLSchema" xmlns:p="http://schemas.microsoft.com/office/2006/metadata/properties" xmlns:ns2="c1556579-b438-4367-a7ac-18955499f8b0" xmlns:ns3="adb66510-6c27-40f1-ba49-a6a2742af9a6" targetNamespace="http://schemas.microsoft.com/office/2006/metadata/properties" ma:root="true" ma:fieldsID="b250da32e19f0709691c4b5d9eca80a2" ns2:_="" ns3:_="">
    <xsd:import namespace="c1556579-b438-4367-a7ac-18955499f8b0"/>
    <xsd:import namespace="adb66510-6c27-40f1-ba49-a6a2742af9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56579-b438-4367-a7ac-18955499f8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b66510-6c27-40f1-ba49-a6a2742af9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3ed83a-fd6d-498b-a75a-ad20ee65e2ef}" ma:internalName="TaxCatchAll" ma:showField="CatchAllData" ma:web="adb66510-6c27-40f1-ba49-a6a2742af9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556579-b438-4367-a7ac-18955499f8b0">
      <Terms xmlns="http://schemas.microsoft.com/office/infopath/2007/PartnerControls"/>
    </lcf76f155ced4ddcb4097134ff3c332f>
    <TaxCatchAll xmlns="adb66510-6c27-40f1-ba49-a6a2742af9a6" xsi:nil="true"/>
  </documentManagement>
</p:properties>
</file>

<file path=customXml/itemProps1.xml><?xml version="1.0" encoding="utf-8"?>
<ds:datastoreItem xmlns:ds="http://schemas.openxmlformats.org/officeDocument/2006/customXml" ds:itemID="{3B7C02FA-D494-494C-9EFF-614EFF34615E}"/>
</file>

<file path=customXml/itemProps2.xml><?xml version="1.0" encoding="utf-8"?>
<ds:datastoreItem xmlns:ds="http://schemas.openxmlformats.org/officeDocument/2006/customXml" ds:itemID="{27E224BB-170C-4E20-8B25-57E126B0C208}">
  <ds:schemaRefs>
    <ds:schemaRef ds:uri="http://schemas.microsoft.com/sharepoint/v3/contenttype/forms"/>
  </ds:schemaRefs>
</ds:datastoreItem>
</file>

<file path=customXml/itemProps3.xml><?xml version="1.0" encoding="utf-8"?>
<ds:datastoreItem xmlns:ds="http://schemas.openxmlformats.org/officeDocument/2006/customXml" ds:itemID="{70BAD877-F231-4F37-8C50-591BF595B902}"/>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65</Slides>
  <Notes>42</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Human Rights Due Diligence</dc:title>
  <cp:revision>5</cp:revision>
  <dcterms:created xsi:type="dcterms:W3CDTF">2006-08-16T00:00:00Z</dcterms:created>
  <dcterms:modified xsi:type="dcterms:W3CDTF">2024-03-05T05:35:10Z</dcterms:modified>
  <dc:identifier>DAFd6qyJ5h8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0x010100ADCC64796CDBDE4EBF7B2B1FDB47FF4C</vt:lpwstr>
  </property>
  <property fmtid="{D5CDD505-2E9C-101B-9397-08002B2CF9AE}" pid="3" name="MediaServiceImageTags">
    <vt:lpwstr/>
  </property>
</Properties>
</file>