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Montserrat" charset="1" panose="00000500000000000000"/>
      <p:regular r:id="rId12"/>
    </p:embeddedFont>
    <p:embeddedFont>
      <p:font typeface="Montserrat Bold" charset="1" panose="00000800000000000000"/>
      <p:regular r:id="rId13"/>
    </p:embeddedFont>
    <p:embeddedFont>
      <p:font typeface="Montserrat Italics" charset="1" panose="00000500000000000000"/>
      <p:regular r:id="rId14"/>
    </p:embeddedFont>
    <p:embeddedFont>
      <p:font typeface="Montserrat Bold Italics" charset="1" panose="00000800000000000000"/>
      <p:regular r:id="rId15"/>
    </p:embeddedFont>
    <p:embeddedFont>
      <p:font typeface="Montserrat Thin" charset="1" panose="00000300000000000000"/>
      <p:regular r:id="rId16"/>
    </p:embeddedFont>
    <p:embeddedFont>
      <p:font typeface="Montserrat Thin Italics" charset="1" panose="00000300000000000000"/>
      <p:regular r:id="rId17"/>
    </p:embeddedFont>
    <p:embeddedFont>
      <p:font typeface="Montserrat Extra-Light" charset="1" panose="00000300000000000000"/>
      <p:regular r:id="rId18"/>
    </p:embeddedFont>
    <p:embeddedFont>
      <p:font typeface="Montserrat Extra-Light Italics" charset="1" panose="00000300000000000000"/>
      <p:regular r:id="rId19"/>
    </p:embeddedFont>
    <p:embeddedFont>
      <p:font typeface="Montserrat Light" charset="1" panose="00000400000000000000"/>
      <p:regular r:id="rId20"/>
    </p:embeddedFont>
    <p:embeddedFont>
      <p:font typeface="Montserrat Light Italics" charset="1" panose="00000400000000000000"/>
      <p:regular r:id="rId21"/>
    </p:embeddedFont>
    <p:embeddedFont>
      <p:font typeface="Montserrat Medium" charset="1" panose="00000600000000000000"/>
      <p:regular r:id="rId22"/>
    </p:embeddedFont>
    <p:embeddedFont>
      <p:font typeface="Montserrat Medium Italics" charset="1" panose="00000600000000000000"/>
      <p:regular r:id="rId23"/>
    </p:embeddedFont>
    <p:embeddedFont>
      <p:font typeface="Montserrat Semi-Bold" charset="1" panose="00000700000000000000"/>
      <p:regular r:id="rId24"/>
    </p:embeddedFont>
    <p:embeddedFont>
      <p:font typeface="Montserrat Semi-Bold Italics" charset="1" panose="00000700000000000000"/>
      <p:regular r:id="rId25"/>
    </p:embeddedFont>
    <p:embeddedFont>
      <p:font typeface="Montserrat Ultra-Bold" charset="1" panose="00000900000000000000"/>
      <p:regular r:id="rId26"/>
    </p:embeddedFont>
    <p:embeddedFont>
      <p:font typeface="Montserrat Ultra-Bold Italics" charset="1" panose="00000900000000000000"/>
      <p:regular r:id="rId27"/>
    </p:embeddedFont>
    <p:embeddedFont>
      <p:font typeface="Montserrat Heavy" charset="1" panose="00000A00000000000000"/>
      <p:regular r:id="rId28"/>
    </p:embeddedFont>
    <p:embeddedFont>
      <p:font typeface="Montserrat Heavy Italics" charset="1" panose="00000A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slide" Target="slides/slide10.xml"/><Relationship Id="rId21" Type="http://schemas.openxmlformats.org/officeDocument/2006/relationships/font" Target="fonts/font21.fntdata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6" Type="http://schemas.openxmlformats.org/officeDocument/2006/relationships/font" Target="fonts/font6.fntdata"/><Relationship Id="rId45" Type="http://schemas.openxmlformats.org/officeDocument/2006/relationships/customXml" Target="../customXml/item3.xml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slide" Target="slides/slide7.xml"/><Relationship Id="rId5" Type="http://schemas.openxmlformats.org/officeDocument/2006/relationships/tableStyles" Target="tableStyles.xml"/><Relationship Id="rId10" Type="http://schemas.openxmlformats.org/officeDocument/2006/relationships/font" Target="fonts/font10.fntdata"/><Relationship Id="rId19" Type="http://schemas.openxmlformats.org/officeDocument/2006/relationships/font" Target="fonts/font19.fntdata"/><Relationship Id="rId31" Type="http://schemas.openxmlformats.org/officeDocument/2006/relationships/slide" Target="slides/slide2.xml"/><Relationship Id="rId44" Type="http://schemas.openxmlformats.org/officeDocument/2006/relationships/customXml" Target="../customXml/item2.xml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43" Type="http://schemas.openxmlformats.org/officeDocument/2006/relationships/customXml" Target="../customXml/item1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20" Type="http://schemas.openxmlformats.org/officeDocument/2006/relationships/font" Target="fonts/font20.fntdata"/><Relationship Id="rId41" Type="http://schemas.openxmlformats.org/officeDocument/2006/relationships/slide" Target="slides/slide12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411815" y="6585624"/>
            <a:ext cx="12114058" cy="0"/>
          </a:xfrm>
          <a:prstGeom prst="line">
            <a:avLst/>
          </a:prstGeom>
          <a:ln cap="flat" w="666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257123" y="2987001"/>
            <a:ext cx="16002177" cy="2887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549"/>
              </a:lnSpc>
            </a:pPr>
            <a:r>
              <a:rPr lang="en-US" sz="16820">
                <a:solidFill>
                  <a:srgbClr val="2254C5"/>
                </a:solidFill>
                <a:latin typeface="Montserrat Bold"/>
              </a:rPr>
              <a:t>Pitch Deck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451851" y="8522279"/>
            <a:ext cx="150615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2254C5"/>
                </a:solidFill>
                <a:latin typeface="Montserrat"/>
              </a:rPr>
              <a:t>Address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51851" y="8850630"/>
            <a:ext cx="2185546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123 Anywhere St., </a:t>
            </a: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Any City, ST 12345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11815" y="8522279"/>
            <a:ext cx="1647437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2254C5"/>
                </a:solidFill>
                <a:latin typeface="Montserrat"/>
              </a:rPr>
              <a:t>Telephone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11815" y="8857774"/>
            <a:ext cx="1647437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+123-456-7890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37397" y="8522279"/>
            <a:ext cx="1552346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59"/>
              </a:lnSpc>
            </a:pPr>
            <a:r>
              <a:rPr lang="en-US" sz="1399">
                <a:solidFill>
                  <a:srgbClr val="2254C5"/>
                </a:solidFill>
                <a:latin typeface="Montserrat"/>
              </a:rPr>
              <a:t>Website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37397" y="8857774"/>
            <a:ext cx="2588878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www.reallygreatsite.com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68039" y="647450"/>
            <a:ext cx="2203558" cy="281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93724" y="647450"/>
            <a:ext cx="3730080" cy="281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0061" y="1682761"/>
            <a:ext cx="5692209" cy="807137"/>
            <a:chOff x="0" y="0"/>
            <a:chExt cx="3208308" cy="454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08307" cy="454928"/>
            </a:xfrm>
            <a:custGeom>
              <a:avLst/>
              <a:gdLst/>
              <a:ahLst/>
              <a:cxnLst/>
              <a:rect r="r" b="b" t="t" l="l"/>
              <a:pathLst>
                <a:path h="454928" w="3208307">
                  <a:moveTo>
                    <a:pt x="0" y="0"/>
                  </a:moveTo>
                  <a:lnTo>
                    <a:pt x="3208307" y="0"/>
                  </a:lnTo>
                  <a:lnTo>
                    <a:pt x="3208307" y="454928"/>
                  </a:lnTo>
                  <a:lnTo>
                    <a:pt x="0" y="454928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11850061" y="661348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0" y="9728445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4846617" y="3168362"/>
            <a:ext cx="1042875" cy="1042875"/>
            <a:chOff x="0" y="0"/>
            <a:chExt cx="1390501" cy="1390501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0" y="0"/>
              <a:ext cx="1390501" cy="1390501"/>
              <a:chOff x="0" y="0"/>
              <a:chExt cx="2540000" cy="254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1270000" y="0"/>
                <a:ext cx="1377505" cy="2333476"/>
              </a:xfrm>
              <a:custGeom>
                <a:avLst/>
                <a:gdLst/>
                <a:ahLst/>
                <a:cxnLst/>
                <a:rect r="r" b="b" t="t" l="l"/>
                <a:pathLst>
                  <a:path h="2333476" w="1377505">
                    <a:moveTo>
                      <a:pt x="0" y="0"/>
                    </a:moveTo>
                    <a:lnTo>
                      <a:pt x="0" y="0"/>
                    </a:lnTo>
                    <a:cubicBezTo>
                      <a:pt x="561922" y="0"/>
                      <a:pt x="1057045" y="369271"/>
                      <a:pt x="1217275" y="907864"/>
                    </a:cubicBezTo>
                    <a:cubicBezTo>
                      <a:pt x="1377505" y="1446457"/>
                      <a:pt x="1164747" y="2026321"/>
                      <a:pt x="694203" y="233347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-107849" y="0"/>
                <a:ext cx="2124336" cy="2620850"/>
              </a:xfrm>
              <a:custGeom>
                <a:avLst/>
                <a:gdLst/>
                <a:ahLst/>
                <a:cxnLst/>
                <a:rect r="r" b="b" t="t" l="l"/>
                <a:pathLst>
                  <a:path h="2620850" w="2124336">
                    <a:moveTo>
                      <a:pt x="2124336" y="2297452"/>
                    </a:moveTo>
                    <a:cubicBezTo>
                      <a:pt x="1679230" y="2620840"/>
                      <a:pt x="1076513" y="2620850"/>
                      <a:pt x="631396" y="2297476"/>
                    </a:cubicBezTo>
                    <a:cubicBezTo>
                      <a:pt x="186279" y="1974103"/>
                      <a:pt x="0" y="1400894"/>
                      <a:pt x="169981" y="877629"/>
                    </a:cubicBezTo>
                    <a:cubicBezTo>
                      <a:pt x="339962" y="354364"/>
                      <a:pt x="827540" y="55"/>
                      <a:pt x="1377722" y="0"/>
                    </a:cubicBezTo>
                    <a:lnTo>
                      <a:pt x="1377849" y="1270000"/>
                    </a:lnTo>
                    <a:close/>
                  </a:path>
                </a:pathLst>
              </a:custGeom>
              <a:solidFill>
                <a:srgbClr val="B5BCC4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1270000" y="0"/>
                <a:ext cx="127" cy="1270000"/>
              </a:xfrm>
              <a:custGeom>
                <a:avLst/>
                <a:gdLst/>
                <a:ahLst/>
                <a:cxnLst/>
                <a:rect r="r" b="b" t="t" l="l"/>
                <a:pathLst>
                  <a:path h="1270000" w="127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91939C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16499395" y="3168362"/>
            <a:ext cx="1042875" cy="1042875"/>
            <a:chOff x="0" y="0"/>
            <a:chExt cx="1390501" cy="1390501"/>
          </a:xfrm>
        </p:grpSpPr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0" y="0"/>
              <a:ext cx="1390501" cy="1390501"/>
              <a:chOff x="0" y="0"/>
              <a:chExt cx="2540000" cy="254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1270000" y="0"/>
                <a:ext cx="1377505" cy="2333476"/>
              </a:xfrm>
              <a:custGeom>
                <a:avLst/>
                <a:gdLst/>
                <a:ahLst/>
                <a:cxnLst/>
                <a:rect r="r" b="b" t="t" l="l"/>
                <a:pathLst>
                  <a:path h="2333476" w="1377505">
                    <a:moveTo>
                      <a:pt x="0" y="0"/>
                    </a:moveTo>
                    <a:lnTo>
                      <a:pt x="0" y="0"/>
                    </a:lnTo>
                    <a:cubicBezTo>
                      <a:pt x="561922" y="0"/>
                      <a:pt x="1057045" y="369271"/>
                      <a:pt x="1217275" y="907864"/>
                    </a:cubicBezTo>
                    <a:cubicBezTo>
                      <a:pt x="1377505" y="1446457"/>
                      <a:pt x="1164747" y="2026321"/>
                      <a:pt x="694203" y="2333476"/>
                    </a:cubicBezTo>
                    <a:lnTo>
                      <a:pt x="347102" y="1801738"/>
                    </a:lnTo>
                    <a:cubicBezTo>
                      <a:pt x="582373" y="1648160"/>
                      <a:pt x="688752" y="1358229"/>
                      <a:pt x="608637" y="1088932"/>
                    </a:cubicBezTo>
                    <a:cubicBezTo>
                      <a:pt x="528522" y="819635"/>
                      <a:pt x="280961" y="635000"/>
                      <a:pt x="0" y="635000"/>
                    </a:cubicBez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-107849" y="0"/>
                <a:ext cx="2124336" cy="2620850"/>
              </a:xfrm>
              <a:custGeom>
                <a:avLst/>
                <a:gdLst/>
                <a:ahLst/>
                <a:cxnLst/>
                <a:rect r="r" b="b" t="t" l="l"/>
                <a:pathLst>
                  <a:path h="2620850" w="2124336">
                    <a:moveTo>
                      <a:pt x="2124336" y="2297452"/>
                    </a:moveTo>
                    <a:cubicBezTo>
                      <a:pt x="1679230" y="2620840"/>
                      <a:pt x="1076513" y="2620850"/>
                      <a:pt x="631396" y="2297476"/>
                    </a:cubicBezTo>
                    <a:cubicBezTo>
                      <a:pt x="186279" y="1974103"/>
                      <a:pt x="0" y="1400894"/>
                      <a:pt x="169981" y="877629"/>
                    </a:cubicBezTo>
                    <a:cubicBezTo>
                      <a:pt x="339962" y="354364"/>
                      <a:pt x="827540" y="55"/>
                      <a:pt x="1377722" y="0"/>
                    </a:cubicBezTo>
                    <a:lnTo>
                      <a:pt x="1377786" y="635000"/>
                    </a:lnTo>
                    <a:cubicBezTo>
                      <a:pt x="1102695" y="635028"/>
                      <a:pt x="858905" y="812182"/>
                      <a:pt x="773915" y="1073814"/>
                    </a:cubicBezTo>
                    <a:cubicBezTo>
                      <a:pt x="688925" y="1335447"/>
                      <a:pt x="782064" y="1622051"/>
                      <a:pt x="1004623" y="1783738"/>
                    </a:cubicBezTo>
                    <a:cubicBezTo>
                      <a:pt x="1227181" y="1945425"/>
                      <a:pt x="1528540" y="1945420"/>
                      <a:pt x="1751093" y="1783726"/>
                    </a:cubicBezTo>
                    <a:close/>
                  </a:path>
                </a:pathLst>
              </a:custGeom>
              <a:solidFill>
                <a:srgbClr val="B5BCC4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1270000" y="0"/>
                <a:ext cx="127" cy="635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" w="127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91939C"/>
              </a:solidFill>
            </p:spPr>
          </p:sp>
        </p:grpSp>
      </p:grpSp>
      <p:grpSp>
        <p:nvGrpSpPr>
          <p:cNvPr name="Group 16" id="16"/>
          <p:cNvGrpSpPr/>
          <p:nvPr/>
        </p:nvGrpSpPr>
        <p:grpSpPr>
          <a:xfrm rot="0">
            <a:off x="11850061" y="5142822"/>
            <a:ext cx="5692209" cy="807137"/>
            <a:chOff x="0" y="0"/>
            <a:chExt cx="3208308" cy="4549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208307" cy="454928"/>
            </a:xfrm>
            <a:custGeom>
              <a:avLst/>
              <a:gdLst/>
              <a:ahLst/>
              <a:cxnLst/>
              <a:rect r="r" b="b" t="t" l="l"/>
              <a:pathLst>
                <a:path h="454928" w="3208307">
                  <a:moveTo>
                    <a:pt x="0" y="0"/>
                  </a:moveTo>
                  <a:lnTo>
                    <a:pt x="3208307" y="0"/>
                  </a:lnTo>
                  <a:lnTo>
                    <a:pt x="3208307" y="454928"/>
                  </a:lnTo>
                  <a:lnTo>
                    <a:pt x="0" y="454928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850061" y="6423746"/>
            <a:ext cx="5692209" cy="2617715"/>
            <a:chOff x="0" y="0"/>
            <a:chExt cx="7589612" cy="3490286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477652" y="3190397"/>
              <a:ext cx="3200382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Internet of Things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389230" y="3190397"/>
              <a:ext cx="3200382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Artificial Intelligence</a:t>
              </a:r>
            </a:p>
          </p:txBody>
        </p: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477652" y="135657"/>
              <a:ext cx="7111959" cy="2969862"/>
              <a:chOff x="0" y="0"/>
              <a:chExt cx="7605375" cy="3175906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-6350"/>
                <a:ext cx="7605375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7605375">
                    <a:moveTo>
                      <a:pt x="0" y="0"/>
                    </a:moveTo>
                    <a:lnTo>
                      <a:pt x="7605375" y="0"/>
                    </a:lnTo>
                    <a:lnTo>
                      <a:pt x="760537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787627"/>
                <a:ext cx="7605375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7605375">
                    <a:moveTo>
                      <a:pt x="0" y="0"/>
                    </a:moveTo>
                    <a:lnTo>
                      <a:pt x="7605375" y="0"/>
                    </a:lnTo>
                    <a:lnTo>
                      <a:pt x="760537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1581603"/>
                <a:ext cx="7605375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7605375">
                    <a:moveTo>
                      <a:pt x="0" y="0"/>
                    </a:moveTo>
                    <a:lnTo>
                      <a:pt x="7605375" y="0"/>
                    </a:lnTo>
                    <a:lnTo>
                      <a:pt x="760537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2375580"/>
                <a:ext cx="7605375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7605375">
                    <a:moveTo>
                      <a:pt x="0" y="0"/>
                    </a:moveTo>
                    <a:lnTo>
                      <a:pt x="7605375" y="0"/>
                    </a:lnTo>
                    <a:lnTo>
                      <a:pt x="760537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3169556"/>
                <a:ext cx="7605375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7605375">
                    <a:moveTo>
                      <a:pt x="0" y="0"/>
                    </a:moveTo>
                    <a:lnTo>
                      <a:pt x="7605375" y="0"/>
                    </a:lnTo>
                    <a:lnTo>
                      <a:pt x="760537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60000"/>
                </a:srgbClr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5691" y="-28575"/>
              <a:ext cx="358509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80 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876" y="713891"/>
              <a:ext cx="352323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60 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456356"/>
              <a:ext cx="364199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40 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21525" y="2198822"/>
              <a:ext cx="342674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20 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51667" y="2941287"/>
              <a:ext cx="212532" cy="29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876"/>
                </a:lnSpc>
              </a:pPr>
              <a:r>
                <a:rPr lang="en-US" sz="1340">
                  <a:solidFill>
                    <a:srgbClr val="2254C5"/>
                  </a:solidFill>
                  <a:latin typeface="Montserrat Medium"/>
                </a:rPr>
                <a:t>0 </a:t>
              </a:r>
            </a:p>
          </p:txBody>
        </p:sp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477652" y="135657"/>
              <a:ext cx="7111959" cy="2969862"/>
              <a:chOff x="0" y="0"/>
              <a:chExt cx="7605375" cy="3175906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1584611"/>
                <a:ext cx="1123873" cy="1591295"/>
              </a:xfrm>
              <a:custGeom>
                <a:avLst/>
                <a:gdLst/>
                <a:ahLst/>
                <a:cxnLst/>
                <a:rect r="r" b="b" t="t" l="l"/>
                <a:pathLst>
                  <a:path h="1591295" w="1123873">
                    <a:moveTo>
                      <a:pt x="0" y="1591295"/>
                    </a:moveTo>
                    <a:lnTo>
                      <a:pt x="0" y="89910"/>
                    </a:lnTo>
                    <a:lnTo>
                      <a:pt x="0" y="89910"/>
                    </a:lnTo>
                    <a:cubicBezTo>
                      <a:pt x="0" y="40254"/>
                      <a:pt x="40254" y="0"/>
                      <a:pt x="89910" y="0"/>
                    </a:cubicBezTo>
                    <a:lnTo>
                      <a:pt x="1033963" y="0"/>
                    </a:lnTo>
                    <a:cubicBezTo>
                      <a:pt x="1083619" y="0"/>
                      <a:pt x="1123873" y="40254"/>
                      <a:pt x="1123873" y="89910"/>
                    </a:cubicBezTo>
                    <a:lnTo>
                      <a:pt x="1123873" y="1591295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4182956" y="788374"/>
                <a:ext cx="1123873" cy="2387533"/>
              </a:xfrm>
              <a:custGeom>
                <a:avLst/>
                <a:gdLst/>
                <a:ahLst/>
                <a:cxnLst/>
                <a:rect r="r" b="b" t="t" l="l"/>
                <a:pathLst>
                  <a:path h="2387533" w="1123873">
                    <a:moveTo>
                      <a:pt x="0" y="2387532"/>
                    </a:moveTo>
                    <a:lnTo>
                      <a:pt x="0" y="89910"/>
                    </a:lnTo>
                    <a:cubicBezTo>
                      <a:pt x="0" y="40254"/>
                      <a:pt x="40254" y="0"/>
                      <a:pt x="89910" y="0"/>
                    </a:cubicBezTo>
                    <a:lnTo>
                      <a:pt x="1033963" y="0"/>
                    </a:lnTo>
                    <a:cubicBezTo>
                      <a:pt x="1057809" y="0"/>
                      <a:pt x="1080678" y="9472"/>
                      <a:pt x="1097539" y="26334"/>
                    </a:cubicBezTo>
                    <a:cubicBezTo>
                      <a:pt x="1114401" y="43195"/>
                      <a:pt x="1123873" y="66064"/>
                      <a:pt x="1123873" y="89910"/>
                    </a:cubicBezTo>
                    <a:lnTo>
                      <a:pt x="1123873" y="2387532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1149273" y="152445"/>
                <a:ext cx="1123873" cy="3023461"/>
              </a:xfrm>
              <a:custGeom>
                <a:avLst/>
                <a:gdLst/>
                <a:ahLst/>
                <a:cxnLst/>
                <a:rect r="r" b="b" t="t" l="l"/>
                <a:pathLst>
                  <a:path h="3023461" w="1123873">
                    <a:moveTo>
                      <a:pt x="0" y="3023461"/>
                    </a:moveTo>
                    <a:lnTo>
                      <a:pt x="0" y="89910"/>
                    </a:lnTo>
                    <a:cubicBezTo>
                      <a:pt x="0" y="40254"/>
                      <a:pt x="40254" y="0"/>
                      <a:pt x="89910" y="0"/>
                    </a:cubicBezTo>
                    <a:lnTo>
                      <a:pt x="1033963" y="0"/>
                    </a:lnTo>
                    <a:cubicBezTo>
                      <a:pt x="1083619" y="0"/>
                      <a:pt x="1123873" y="40254"/>
                      <a:pt x="1123873" y="89910"/>
                    </a:cubicBezTo>
                    <a:lnTo>
                      <a:pt x="1123873" y="3023461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5332229" y="2220893"/>
                <a:ext cx="1123873" cy="955013"/>
              </a:xfrm>
              <a:custGeom>
                <a:avLst/>
                <a:gdLst/>
                <a:ahLst/>
                <a:cxnLst/>
                <a:rect r="r" b="b" t="t" l="l"/>
                <a:pathLst>
                  <a:path h="955013" w="1123873">
                    <a:moveTo>
                      <a:pt x="0" y="955013"/>
                    </a:moveTo>
                    <a:lnTo>
                      <a:pt x="0" y="89910"/>
                    </a:lnTo>
                    <a:cubicBezTo>
                      <a:pt x="0" y="40254"/>
                      <a:pt x="40254" y="1"/>
                      <a:pt x="89910" y="0"/>
                    </a:cubicBezTo>
                    <a:lnTo>
                      <a:pt x="1033963" y="0"/>
                    </a:lnTo>
                    <a:cubicBezTo>
                      <a:pt x="1057808" y="0"/>
                      <a:pt x="1080678" y="9473"/>
                      <a:pt x="1097539" y="26334"/>
                    </a:cubicBezTo>
                    <a:cubicBezTo>
                      <a:pt x="1114400" y="43196"/>
                      <a:pt x="1123873" y="66064"/>
                      <a:pt x="1123873" y="89910"/>
                    </a:cubicBezTo>
                    <a:lnTo>
                      <a:pt x="1123873" y="955013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2298546" y="1902870"/>
                <a:ext cx="1123873" cy="1273036"/>
              </a:xfrm>
              <a:custGeom>
                <a:avLst/>
                <a:gdLst/>
                <a:ahLst/>
                <a:cxnLst/>
                <a:rect r="r" b="b" t="t" l="l"/>
                <a:pathLst>
                  <a:path h="1273036" w="1123873">
                    <a:moveTo>
                      <a:pt x="0" y="1273036"/>
                    </a:moveTo>
                    <a:lnTo>
                      <a:pt x="0" y="89910"/>
                    </a:lnTo>
                    <a:cubicBezTo>
                      <a:pt x="0" y="40254"/>
                      <a:pt x="40254" y="0"/>
                      <a:pt x="89910" y="0"/>
                    </a:cubicBezTo>
                    <a:lnTo>
                      <a:pt x="1033963" y="0"/>
                    </a:lnTo>
                    <a:cubicBezTo>
                      <a:pt x="1083619" y="0"/>
                      <a:pt x="1123873" y="40254"/>
                      <a:pt x="1123873" y="89910"/>
                    </a:cubicBezTo>
                    <a:lnTo>
                      <a:pt x="1123873" y="1273036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6481502" y="470036"/>
                <a:ext cx="1123872" cy="2705870"/>
              </a:xfrm>
              <a:custGeom>
                <a:avLst/>
                <a:gdLst/>
                <a:ahLst/>
                <a:cxnLst/>
                <a:rect r="r" b="b" t="t" l="l"/>
                <a:pathLst>
                  <a:path h="2705870" w="1123872">
                    <a:moveTo>
                      <a:pt x="0" y="2705870"/>
                    </a:moveTo>
                    <a:lnTo>
                      <a:pt x="0" y="89910"/>
                    </a:lnTo>
                    <a:cubicBezTo>
                      <a:pt x="0" y="66064"/>
                      <a:pt x="9473" y="43195"/>
                      <a:pt x="26334" y="26334"/>
                    </a:cubicBezTo>
                    <a:cubicBezTo>
                      <a:pt x="43196" y="9472"/>
                      <a:pt x="66064" y="0"/>
                      <a:pt x="89910" y="0"/>
                    </a:cubicBezTo>
                    <a:lnTo>
                      <a:pt x="1033963" y="0"/>
                    </a:lnTo>
                    <a:cubicBezTo>
                      <a:pt x="1083619" y="0"/>
                      <a:pt x="1123873" y="40254"/>
                      <a:pt x="1123873" y="89910"/>
                    </a:cubicBezTo>
                    <a:lnTo>
                      <a:pt x="1123873" y="2705870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</p:grpSp>
      </p:grpSp>
      <p:sp>
        <p:nvSpPr>
          <p:cNvPr name="Freeform 39" id="39"/>
          <p:cNvSpPr/>
          <p:nvPr/>
        </p:nvSpPr>
        <p:spPr>
          <a:xfrm flipH="false" flipV="false" rot="0">
            <a:off x="1424537" y="3441231"/>
            <a:ext cx="7692097" cy="2637504"/>
          </a:xfrm>
          <a:custGeom>
            <a:avLst/>
            <a:gdLst/>
            <a:ahLst/>
            <a:cxnLst/>
            <a:rect r="r" b="b" t="t" l="l"/>
            <a:pathLst>
              <a:path h="2637504" w="7692097">
                <a:moveTo>
                  <a:pt x="0" y="0"/>
                </a:moveTo>
                <a:lnTo>
                  <a:pt x="7692097" y="0"/>
                </a:lnTo>
                <a:lnTo>
                  <a:pt x="7692097" y="2637503"/>
                </a:lnTo>
                <a:lnTo>
                  <a:pt x="0" y="2637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9" t="-118024" r="-68893" b="-124329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371235" y="1336018"/>
            <a:ext cx="9830946" cy="1262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18"/>
              </a:lnSpc>
            </a:pPr>
            <a:r>
              <a:rPr lang="en-US" sz="7370">
                <a:solidFill>
                  <a:srgbClr val="2254C5"/>
                </a:solidFill>
                <a:latin typeface="Montserrat Bold"/>
              </a:rPr>
              <a:t>Business Model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71235" y="6680743"/>
            <a:ext cx="7866971" cy="2298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</a:t>
            </a:r>
            <a:r>
              <a:rPr lang="en-US" sz="1851">
                <a:solidFill>
                  <a:srgbClr val="2254C5"/>
                </a:solidFill>
                <a:latin typeface="Montserrat"/>
              </a:rPr>
              <a:t>Describe how to monetize, who your customers are,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distribution channels or fee structure. The goal is to get an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idea of how this business will survive your product or service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and tell how your company will make money and achieve its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goals. This can be indicated by graphs, statistics, or charts.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Use the Life Time Value (LTV) and Customer Acquisition</a:t>
            </a:r>
          </a:p>
          <a:p>
            <a:pPr>
              <a:lnSpc>
                <a:spcPts val="2591"/>
              </a:lnSpc>
              <a:spcBef>
                <a:spcPct val="0"/>
              </a:spcBef>
            </a:pPr>
            <a:r>
              <a:rPr lang="en-US" sz="1851">
                <a:solidFill>
                  <a:srgbClr val="2254C5"/>
                </a:solidFill>
                <a:latin typeface="Montserrat"/>
              </a:rPr>
              <a:t> Cost (CAC) metrics to provide a clearer picture.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940899" y="1821131"/>
            <a:ext cx="5510534" cy="471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2745">
                <a:solidFill>
                  <a:srgbClr val="FFFFFF"/>
                </a:solidFill>
                <a:latin typeface="Montserrat Classic"/>
              </a:rPr>
              <a:t>The Brief Percentage of LTV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71235" y="482355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810077" y="482355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878636" y="3101687"/>
            <a:ext cx="2846104" cy="11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5"/>
              </a:lnSpc>
            </a:pPr>
            <a:r>
              <a:rPr lang="en-US" sz="3168">
                <a:solidFill>
                  <a:srgbClr val="2254C5"/>
                </a:solidFill>
                <a:latin typeface="Montserrat"/>
              </a:rPr>
              <a:t>The Ratio: </a:t>
            </a:r>
          </a:p>
          <a:p>
            <a:pPr>
              <a:lnSpc>
                <a:spcPts val="4435"/>
              </a:lnSpc>
            </a:pPr>
            <a:r>
              <a:rPr lang="en-US" sz="3168">
                <a:solidFill>
                  <a:srgbClr val="2254C5"/>
                </a:solidFill>
                <a:latin typeface="Montserrat"/>
              </a:rPr>
              <a:t>60:40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952219" y="5280738"/>
            <a:ext cx="5487895" cy="47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2745">
                <a:solidFill>
                  <a:srgbClr val="FFFFFF"/>
                </a:solidFill>
                <a:latin typeface="Montserrat Classic"/>
              </a:rPr>
              <a:t>The Brief Percentage of CAC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950339" y="4723800"/>
            <a:ext cx="1976520" cy="0"/>
          </a:xfrm>
          <a:prstGeom prst="line">
            <a:avLst/>
          </a:prstGeom>
          <a:ln cap="rnd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1850061" y="661348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0" y="9728445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371235" y="5887067"/>
            <a:ext cx="1354862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Easy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2950339" y="6094951"/>
            <a:ext cx="1976520" cy="0"/>
          </a:xfrm>
          <a:prstGeom prst="line">
            <a:avLst/>
          </a:prstGeom>
          <a:ln cap="rnd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371235" y="7265188"/>
            <a:ext cx="1354862" cy="39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Agile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2950339" y="7473072"/>
            <a:ext cx="1976520" cy="0"/>
          </a:xfrm>
          <a:prstGeom prst="line">
            <a:avLst/>
          </a:prstGeom>
          <a:ln cap="rnd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8362973" y="4099837"/>
            <a:ext cx="8896327" cy="4599737"/>
          </a:xfrm>
          <a:custGeom>
            <a:avLst/>
            <a:gdLst/>
            <a:ahLst/>
            <a:cxnLst/>
            <a:rect r="r" b="b" t="t" l="l"/>
            <a:pathLst>
              <a:path h="4599737" w="8896327">
                <a:moveTo>
                  <a:pt x="0" y="0"/>
                </a:moveTo>
                <a:lnTo>
                  <a:pt x="8896327" y="0"/>
                </a:lnTo>
                <a:lnTo>
                  <a:pt x="8896327" y="4599737"/>
                </a:lnTo>
                <a:lnTo>
                  <a:pt x="0" y="4599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683" t="-31082" r="-4988" b="-4783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71235" y="1820977"/>
            <a:ext cx="12869530" cy="1169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4"/>
              </a:lnSpc>
            </a:pPr>
            <a:r>
              <a:rPr lang="en-US" sz="6860">
                <a:solidFill>
                  <a:srgbClr val="2254C5"/>
                </a:solidFill>
                <a:latin typeface="Montserrat Bold"/>
              </a:rPr>
              <a:t>Competitive Advantage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1235" y="4515916"/>
            <a:ext cx="1388049" cy="39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Niche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82528" y="4544491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We may offer products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or services that are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more unique or new 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to the market than 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our competitors.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1235" y="482355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10077" y="482355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82528" y="5922612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Relationships are a gift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because they greatly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influence the exposure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of our products and 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services.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82528" y="7293763"/>
            <a:ext cx="2541448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Off</a:t>
            </a:r>
            <a:r>
              <a:rPr lang="en-US" sz="1200">
                <a:solidFill>
                  <a:srgbClr val="2254C5"/>
                </a:solidFill>
                <a:latin typeface="Montserrat"/>
              </a:rPr>
              <a:t>ers a market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advantage that is more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focused according to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market needs than a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2254C5"/>
                </a:solidFill>
                <a:latin typeface="Montserrat"/>
              </a:rPr>
              <a:t>more general market.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71235" y="5776800"/>
            <a:ext cx="2692009" cy="2691998"/>
            <a:chOff x="0" y="0"/>
            <a:chExt cx="6350025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4906" t="0" r="-87382" b="-41703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366650" y="5776800"/>
            <a:ext cx="2692009" cy="2691998"/>
            <a:chOff x="0" y="0"/>
            <a:chExt cx="6350025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3374" t="-33016" r="-15909" b="-7591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362065" y="5776800"/>
            <a:ext cx="2692009" cy="2691998"/>
            <a:chOff x="0" y="0"/>
            <a:chExt cx="6350025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22507" t="0" r="-22507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357480" y="5776800"/>
            <a:ext cx="2692009" cy="2691998"/>
            <a:chOff x="0" y="0"/>
            <a:chExt cx="6350025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76521" t="-10341" r="-75909" b="-57947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23324" y="5776800"/>
            <a:ext cx="739921" cy="374261"/>
            <a:chOff x="0" y="0"/>
            <a:chExt cx="1360284" cy="6880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60284" cy="688049"/>
            </a:xfrm>
            <a:custGeom>
              <a:avLst/>
              <a:gdLst/>
              <a:ahLst/>
              <a:cxnLst/>
              <a:rect r="r" b="b" t="t" l="l"/>
              <a:pathLst>
                <a:path h="688049" w="1360284">
                  <a:moveTo>
                    <a:pt x="0" y="0"/>
                  </a:moveTo>
                  <a:lnTo>
                    <a:pt x="1360284" y="0"/>
                  </a:lnTo>
                  <a:lnTo>
                    <a:pt x="1360284" y="688049"/>
                  </a:lnTo>
                  <a:lnTo>
                    <a:pt x="0" y="688049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45688" y="1600926"/>
            <a:ext cx="9596764" cy="117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09"/>
              </a:lnSpc>
            </a:pPr>
            <a:r>
              <a:rPr lang="en-US" sz="6863">
                <a:solidFill>
                  <a:srgbClr val="2254C5"/>
                </a:solidFill>
                <a:latin typeface="Montserrat Bold"/>
              </a:rPr>
              <a:t>Our Super Team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1235" y="454538"/>
            <a:ext cx="170785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10077" y="454538"/>
            <a:ext cx="258648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70453" y="3351792"/>
            <a:ext cx="10544930" cy="138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06"/>
              </a:lnSpc>
            </a:pPr>
            <a:r>
              <a:rPr lang="en-US" sz="2647">
                <a:solidFill>
                  <a:srgbClr val="2254C5"/>
                </a:solidFill>
                <a:latin typeface="Montserrat"/>
              </a:rPr>
              <a:t>Fill in the experience, assignments, and how</a:t>
            </a:r>
          </a:p>
          <a:p>
            <a:pPr>
              <a:lnSpc>
                <a:spcPts val="3706"/>
              </a:lnSpc>
            </a:pPr>
            <a:r>
              <a:rPr lang="en-US" sz="2647">
                <a:solidFill>
                  <a:srgbClr val="2254C5"/>
                </a:solidFill>
                <a:latin typeface="Montserrat"/>
              </a:rPr>
              <a:t>good your company team are. Include the</a:t>
            </a:r>
          </a:p>
          <a:p>
            <a:pPr>
              <a:lnSpc>
                <a:spcPts val="3706"/>
              </a:lnSpc>
            </a:pPr>
            <a:r>
              <a:rPr lang="en-US" sz="2647">
                <a:solidFill>
                  <a:srgbClr val="2254C5"/>
                </a:solidFill>
                <a:latin typeface="Montserrat"/>
              </a:rPr>
              <a:t>hobbies of the personnel to break the ice.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63111" y="5858728"/>
            <a:ext cx="660346" cy="19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Bold"/>
              </a:rPr>
              <a:t>CEO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7318739" y="5776800"/>
            <a:ext cx="739921" cy="374261"/>
            <a:chOff x="0" y="0"/>
            <a:chExt cx="1360284" cy="68804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60284" cy="688049"/>
            </a:xfrm>
            <a:custGeom>
              <a:avLst/>
              <a:gdLst/>
              <a:ahLst/>
              <a:cxnLst/>
              <a:rect r="r" b="b" t="t" l="l"/>
              <a:pathLst>
                <a:path h="688049" w="1360284">
                  <a:moveTo>
                    <a:pt x="0" y="0"/>
                  </a:moveTo>
                  <a:lnTo>
                    <a:pt x="1360284" y="0"/>
                  </a:lnTo>
                  <a:lnTo>
                    <a:pt x="1360284" y="688049"/>
                  </a:lnTo>
                  <a:lnTo>
                    <a:pt x="0" y="688049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7378577" y="5858728"/>
            <a:ext cx="620244" cy="19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Bold"/>
              </a:rPr>
              <a:t>CFO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1314154" y="5776800"/>
            <a:ext cx="739921" cy="374261"/>
            <a:chOff x="0" y="0"/>
            <a:chExt cx="1360284" cy="6880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60284" cy="688049"/>
            </a:xfrm>
            <a:custGeom>
              <a:avLst/>
              <a:gdLst/>
              <a:ahLst/>
              <a:cxnLst/>
              <a:rect r="r" b="b" t="t" l="l"/>
              <a:pathLst>
                <a:path h="688049" w="1360284">
                  <a:moveTo>
                    <a:pt x="0" y="0"/>
                  </a:moveTo>
                  <a:lnTo>
                    <a:pt x="1360284" y="0"/>
                  </a:lnTo>
                  <a:lnTo>
                    <a:pt x="1360284" y="688049"/>
                  </a:lnTo>
                  <a:lnTo>
                    <a:pt x="0" y="688049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1391644" y="5858728"/>
            <a:ext cx="584940" cy="19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Bold"/>
              </a:rPr>
              <a:t>COO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5309569" y="5776800"/>
            <a:ext cx="739921" cy="374261"/>
            <a:chOff x="0" y="0"/>
            <a:chExt cx="1360284" cy="68804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360284" cy="688049"/>
            </a:xfrm>
            <a:custGeom>
              <a:avLst/>
              <a:gdLst/>
              <a:ahLst/>
              <a:cxnLst/>
              <a:rect r="r" b="b" t="t" l="l"/>
              <a:pathLst>
                <a:path h="688049" w="1360284">
                  <a:moveTo>
                    <a:pt x="0" y="0"/>
                  </a:moveTo>
                  <a:lnTo>
                    <a:pt x="1360284" y="0"/>
                  </a:lnTo>
                  <a:lnTo>
                    <a:pt x="1360284" y="688049"/>
                  </a:lnTo>
                  <a:lnTo>
                    <a:pt x="0" y="688049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5403235" y="5858728"/>
            <a:ext cx="552587" cy="190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Bold"/>
              </a:rPr>
              <a:t>CTO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71235" y="8525799"/>
            <a:ext cx="3230095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Anna Robertson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66650" y="8525799"/>
            <a:ext cx="2263133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Fay Edwards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62065" y="8525799"/>
            <a:ext cx="3149382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Robbie Gaspard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357480" y="8525799"/>
            <a:ext cx="2516901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8"/>
              </a:lnSpc>
            </a:pPr>
            <a:r>
              <a:rPr lang="en-US" sz="2298">
                <a:solidFill>
                  <a:srgbClr val="2254C5"/>
                </a:solidFill>
                <a:latin typeface="Montserrat Classic"/>
              </a:rPr>
              <a:t>Timo Lavilla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225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02976" y="5856649"/>
            <a:ext cx="2381921" cy="4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4"/>
              </a:lnSpc>
            </a:pPr>
            <a:r>
              <a:rPr lang="en-US" sz="2482">
                <a:solidFill>
                  <a:srgbClr val="FFFFFF"/>
                </a:solidFill>
                <a:latin typeface="Montserrat"/>
              </a:rPr>
              <a:t>Address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02976" y="6486338"/>
            <a:ext cx="6396789" cy="437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0"/>
              </a:lnSpc>
              <a:spcBef>
                <a:spcPct val="0"/>
              </a:spcBef>
            </a:pPr>
            <a:r>
              <a:rPr lang="en-US" sz="2557">
                <a:solidFill>
                  <a:srgbClr val="FFFFFF"/>
                </a:solidFill>
                <a:latin typeface="Montserrat"/>
              </a:rPr>
              <a:t>123 Anywhere St., Any City, ST 12345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02976" y="7886452"/>
            <a:ext cx="2229090" cy="38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1"/>
              </a:lnSpc>
            </a:pPr>
            <a:r>
              <a:rPr lang="en-US" sz="2229">
                <a:solidFill>
                  <a:srgbClr val="FFFFFF"/>
                </a:solidFill>
                <a:latin typeface="Montserrat"/>
              </a:rPr>
              <a:t>Telephone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02976" y="8416947"/>
            <a:ext cx="2462020" cy="28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76"/>
              </a:lnSpc>
            </a:pPr>
            <a:r>
              <a:rPr lang="en-US" sz="1768">
                <a:solidFill>
                  <a:srgbClr val="FFFFFF"/>
                </a:solidFill>
                <a:latin typeface="Montserrat"/>
              </a:rPr>
              <a:t>+123-456-7890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372426" y="7886452"/>
            <a:ext cx="2116297" cy="38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21"/>
              </a:lnSpc>
            </a:pPr>
            <a:r>
              <a:rPr lang="en-US" sz="2229">
                <a:solidFill>
                  <a:srgbClr val="FFFFFF"/>
                </a:solidFill>
                <a:latin typeface="Montserrat"/>
              </a:rPr>
              <a:t>Website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372426" y="8416947"/>
            <a:ext cx="3227339" cy="28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76"/>
              </a:lnSpc>
            </a:pPr>
            <a:r>
              <a:rPr lang="en-US" sz="1768">
                <a:solidFill>
                  <a:srgbClr val="FFFFFF"/>
                </a:solidFill>
                <a:latin typeface="Montserrat"/>
              </a:rPr>
              <a:t>www.reallygreatsite.com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1235" y="1905618"/>
            <a:ext cx="13059340" cy="241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345"/>
              </a:lnSpc>
            </a:pPr>
            <a:r>
              <a:rPr lang="en-US" sz="14532">
                <a:solidFill>
                  <a:srgbClr val="FFFFFF"/>
                </a:solidFill>
                <a:latin typeface="Montserrat Bold"/>
              </a:rPr>
              <a:t>Thank You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1235" y="5847124"/>
            <a:ext cx="8063181" cy="17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33">
                <a:solidFill>
                  <a:srgbClr val="FFFFFF"/>
                </a:solidFill>
                <a:latin typeface="Montserrat"/>
              </a:rPr>
              <a:t>Write down your hopes for the future of</a:t>
            </a:r>
          </a:p>
          <a:p>
            <a:pPr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FFFFFF"/>
                </a:solidFill>
                <a:latin typeface="Montserrat"/>
              </a:rPr>
              <a:t> your company. Don't forget to thank the</a:t>
            </a:r>
          </a:p>
          <a:p>
            <a:pPr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FFFFFF"/>
                </a:solidFill>
                <a:latin typeface="Montserrat"/>
              </a:rPr>
              <a:t> company for the opportunity and convince</a:t>
            </a:r>
          </a:p>
          <a:p>
            <a:pPr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FFFFFF"/>
                </a:solidFill>
                <a:latin typeface="Montserrat"/>
              </a:rPr>
              <a:t> related parties to support your company.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1235" y="8135615"/>
            <a:ext cx="7304572" cy="57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02"/>
              </a:lnSpc>
              <a:spcBef>
                <a:spcPct val="0"/>
              </a:spcBef>
            </a:pPr>
            <a:r>
              <a:rPr lang="en-US" sz="3287">
                <a:solidFill>
                  <a:srgbClr val="FFFFFF"/>
                </a:solidFill>
                <a:latin typeface="Montserrat Classic Bold"/>
              </a:rPr>
              <a:t>Because, we're here to help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371235" y="454538"/>
            <a:ext cx="170785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10077" y="454538"/>
            <a:ext cx="258648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Date//Time//Year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1235" y="2254413"/>
            <a:ext cx="6263321" cy="8024631"/>
          </a:xfrm>
          <a:custGeom>
            <a:avLst/>
            <a:gdLst/>
            <a:ahLst/>
            <a:cxnLst/>
            <a:rect r="r" b="b" t="t" l="l"/>
            <a:pathLst>
              <a:path h="8024631" w="6263321">
                <a:moveTo>
                  <a:pt x="0" y="0"/>
                </a:moveTo>
                <a:lnTo>
                  <a:pt x="6263321" y="0"/>
                </a:lnTo>
                <a:lnTo>
                  <a:pt x="6263321" y="8024631"/>
                </a:lnTo>
                <a:lnTo>
                  <a:pt x="0" y="8024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59" r="-100298" b="-69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45934" y="5927446"/>
            <a:ext cx="8661955" cy="3330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Our History</a:t>
            </a:r>
          </a:p>
          <a:p>
            <a:pPr>
              <a:lnSpc>
                <a:spcPts val="2664"/>
              </a:lnSpc>
            </a:pP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In the presentation session, the backgroun</a:t>
            </a:r>
            <a:r>
              <a:rPr lang="en-US" sz="1903">
                <a:solidFill>
                  <a:srgbClr val="2254C5"/>
                </a:solidFill>
                <a:latin typeface="Montserrat"/>
              </a:rPr>
              <a:t>d / introduction 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can be filled with information that is arranged systematically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and effectively with respect to an interesting topic to be used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as material for discussion at the opening of the presentation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session. The introduction can provide a general overview for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those who are listening to your presentation so that the key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words on the topic of discussion are emphasized during this</a:t>
            </a:r>
          </a:p>
          <a:p>
            <a:pPr>
              <a:lnSpc>
                <a:spcPts val="2664"/>
              </a:lnSpc>
            </a:pPr>
            <a:r>
              <a:rPr lang="en-US" sz="1903">
                <a:solidFill>
                  <a:srgbClr val="2254C5"/>
                </a:solidFill>
                <a:latin typeface="Montserrat"/>
              </a:rPr>
              <a:t>background / introductory presentation session.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845934" y="2282988"/>
            <a:ext cx="8413366" cy="2788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51"/>
              </a:lnSpc>
            </a:pPr>
            <a:r>
              <a:rPr lang="en-US" sz="9360">
                <a:solidFill>
                  <a:srgbClr val="2254C5"/>
                </a:solidFill>
                <a:latin typeface="Montserrat Bold"/>
              </a:rPr>
              <a:t>About Our Company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71235" y="454538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810077" y="454538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5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1850061" y="1905707"/>
            <a:ext cx="5409239" cy="6613004"/>
          </a:xfrm>
          <a:custGeom>
            <a:avLst/>
            <a:gdLst/>
            <a:ahLst/>
            <a:cxnLst/>
            <a:rect r="r" b="b" t="t" l="l"/>
            <a:pathLst>
              <a:path h="6613004" w="5409239">
                <a:moveTo>
                  <a:pt x="0" y="0"/>
                </a:moveTo>
                <a:lnTo>
                  <a:pt x="5409239" y="0"/>
                </a:lnTo>
                <a:lnTo>
                  <a:pt x="5409239" y="6613003"/>
                </a:lnTo>
                <a:lnTo>
                  <a:pt x="0" y="661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794" t="0" r="-93972" b="-5540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71235" y="1511115"/>
            <a:ext cx="9568716" cy="213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470"/>
              </a:lnSpc>
            </a:pPr>
            <a:r>
              <a:rPr lang="en-US" sz="12478">
                <a:solidFill>
                  <a:srgbClr val="FFFFFF"/>
                </a:solidFill>
                <a:latin typeface="Montserrat Bold"/>
              </a:rPr>
              <a:t>Problems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71235" y="4123965"/>
            <a:ext cx="9568716" cy="1815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85">
                <a:solidFill>
                  <a:srgbClr val="FFFFFF"/>
                </a:solidFill>
                <a:latin typeface="Montserrat"/>
              </a:rPr>
              <a:t>A problem needs to be discussed further and in detail </a:t>
            </a:r>
          </a:p>
          <a:p>
            <a:pPr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85">
                <a:solidFill>
                  <a:srgbClr val="FFFFFF"/>
                </a:solidFill>
                <a:latin typeface="Montserrat"/>
              </a:rPr>
              <a:t>because this problem is the main foundation in the initial  </a:t>
            </a:r>
          </a:p>
          <a:p>
            <a:pPr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FFFFFF"/>
                </a:solidFill>
                <a:latin typeface="Montserrat"/>
              </a:rPr>
              <a:t> development of a product, service, and decision making. </a:t>
            </a:r>
          </a:p>
          <a:p>
            <a:pPr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85">
                <a:solidFill>
                  <a:srgbClr val="FFFFFF"/>
                </a:solidFill>
                <a:latin typeface="Montserrat"/>
              </a:rPr>
              <a:t>Without a well-defined problem, it will have an impact on a </a:t>
            </a:r>
          </a:p>
          <a:p>
            <a:pPr>
              <a:lnSpc>
                <a:spcPts val="2919"/>
              </a:lnSpc>
              <a:spcBef>
                <a:spcPct val="0"/>
              </a:spcBef>
            </a:pPr>
            <a:r>
              <a:rPr lang="en-US" sz="2085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85">
                <a:solidFill>
                  <a:srgbClr val="FFFFFF"/>
                </a:solidFill>
                <a:latin typeface="Montserrat"/>
              </a:rPr>
              <a:t>job that is unfocused, unmanaged, and less relevant.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1235" y="7180186"/>
            <a:ext cx="2889220" cy="112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Identify large problem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areas with the eagle view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approach so that this macro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stage is useful for knowing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the outcome of our work.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1235" y="6701813"/>
            <a:ext cx="2038912" cy="285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3"/>
              </a:lnSpc>
            </a:pPr>
            <a:r>
              <a:rPr lang="en-US" sz="1702">
                <a:solidFill>
                  <a:srgbClr val="FFFFFF"/>
                </a:solidFill>
                <a:latin typeface="Montserrat Classic"/>
              </a:rPr>
              <a:t>The Society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260455" y="7180186"/>
            <a:ext cx="2879381" cy="899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Do</a:t>
            </a:r>
            <a:r>
              <a:rPr lang="en-US" sz="1346">
                <a:solidFill>
                  <a:srgbClr val="FFFFFF"/>
                </a:solidFill>
                <a:latin typeface="Montserrat"/>
              </a:rPr>
              <a:t>n't forget to highlight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how we see a problem,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because our personal 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method will be a plus point.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60455" y="6701813"/>
            <a:ext cx="2461861" cy="285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3"/>
              </a:lnSpc>
            </a:pPr>
            <a:r>
              <a:rPr lang="en-US" sz="1702">
                <a:solidFill>
                  <a:srgbClr val="FFFFFF"/>
                </a:solidFill>
                <a:latin typeface="Montserrat Classic"/>
              </a:rPr>
              <a:t>The Environment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39836" y="7180186"/>
            <a:ext cx="3488390" cy="135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346">
                <a:solidFill>
                  <a:srgbClr val="FFFFFF"/>
                </a:solidFill>
                <a:latin typeface="Montserrat"/>
              </a:rPr>
              <a:t>Identify as many of these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problems as possible but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still have a relationship to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each of these problems so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that the work will be more</a:t>
            </a:r>
          </a:p>
          <a:p>
            <a:pPr>
              <a:lnSpc>
                <a:spcPts val="1885"/>
              </a:lnSpc>
              <a:spcBef>
                <a:spcPct val="0"/>
              </a:spcBef>
            </a:pPr>
            <a:r>
              <a:rPr lang="en-US" sz="1346">
                <a:solidFill>
                  <a:srgbClr val="FFFFFF"/>
                </a:solidFill>
                <a:latin typeface="Montserrat"/>
              </a:rPr>
              <a:t> focused on one topic.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39836" y="6701813"/>
            <a:ext cx="2221528" cy="285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3"/>
              </a:lnSpc>
            </a:pPr>
            <a:r>
              <a:rPr lang="en-US" sz="1702">
                <a:solidFill>
                  <a:srgbClr val="FFFFFF"/>
                </a:solidFill>
                <a:latin typeface="Montserrat Classic"/>
              </a:rPr>
              <a:t>The Climate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1235" y="454538"/>
            <a:ext cx="170785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10077" y="454538"/>
            <a:ext cx="258648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Date//Time//Year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762195"/>
            <a:ext cx="6210089" cy="2136174"/>
          </a:xfrm>
          <a:custGeom>
            <a:avLst/>
            <a:gdLst/>
            <a:ahLst/>
            <a:cxnLst/>
            <a:rect r="r" b="b" t="t" l="l"/>
            <a:pathLst>
              <a:path h="2136174" w="6210089">
                <a:moveTo>
                  <a:pt x="0" y="0"/>
                </a:moveTo>
                <a:lnTo>
                  <a:pt x="6210089" y="0"/>
                </a:lnTo>
                <a:lnTo>
                  <a:pt x="6210089" y="2136174"/>
                </a:lnTo>
                <a:lnTo>
                  <a:pt x="0" y="213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351" r="0" b="-37334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107863" y="1570539"/>
            <a:ext cx="7585653" cy="1668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701"/>
              </a:lnSpc>
            </a:pPr>
            <a:r>
              <a:rPr lang="en-US" sz="9786">
                <a:solidFill>
                  <a:srgbClr val="2254C5"/>
                </a:solidFill>
                <a:latin typeface="Montserrat Bold"/>
              </a:rPr>
              <a:t>Solutions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489388"/>
            <a:ext cx="7533032" cy="1687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4"/>
              </a:lnSpc>
            </a:pPr>
            <a:r>
              <a:rPr lang="en-US" sz="1931">
                <a:solidFill>
                  <a:srgbClr val="2254C5"/>
                </a:solidFill>
                <a:latin typeface="Montserrat"/>
              </a:rPr>
              <a:t>Show that we offer a solution that solves the </a:t>
            </a:r>
          </a:p>
          <a:p>
            <a:pPr>
              <a:lnSpc>
                <a:spcPts val="2704"/>
              </a:lnSpc>
            </a:pPr>
            <a:r>
              <a:rPr lang="en-US" sz="1931">
                <a:solidFill>
                  <a:srgbClr val="2254C5"/>
                </a:solidFill>
                <a:latin typeface="Montserrat"/>
              </a:rPr>
              <a:t>problems previously described and identified. </a:t>
            </a:r>
          </a:p>
          <a:p>
            <a:pPr>
              <a:lnSpc>
                <a:spcPts val="2704"/>
              </a:lnSpc>
            </a:pPr>
            <a:r>
              <a:rPr lang="en-US" sz="1931">
                <a:solidFill>
                  <a:srgbClr val="2254C5"/>
                </a:solidFill>
                <a:latin typeface="Montserrat"/>
              </a:rPr>
              <a:t>Make sure that the solutions we offer uphold </a:t>
            </a:r>
          </a:p>
          <a:p>
            <a:pPr>
              <a:lnSpc>
                <a:spcPts val="2704"/>
              </a:lnSpc>
            </a:pPr>
            <a:r>
              <a:rPr lang="en-US" sz="1931">
                <a:solidFill>
                  <a:srgbClr val="2254C5"/>
                </a:solidFill>
                <a:latin typeface="Montserrat"/>
              </a:rPr>
              <a:t>the values ​​of effectiveness, efficiency, and are </a:t>
            </a:r>
          </a:p>
          <a:p>
            <a:pPr>
              <a:lnSpc>
                <a:spcPts val="2704"/>
              </a:lnSpc>
            </a:pPr>
            <a:r>
              <a:rPr lang="en-US" sz="1931">
                <a:solidFill>
                  <a:srgbClr val="2254C5"/>
                </a:solidFill>
                <a:latin typeface="Montserrat"/>
              </a:rPr>
              <a:t>highly relevant to the market situation and society.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7551" y="2205425"/>
            <a:ext cx="2436748" cy="5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>
                <a:solidFill>
                  <a:srgbClr val="2254C5"/>
                </a:solidFill>
                <a:latin typeface="Montserrat Classic"/>
              </a:rPr>
              <a:t>Market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97551" y="2902776"/>
            <a:ext cx="4194335" cy="170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Up</a:t>
            </a:r>
            <a:r>
              <a:rPr lang="en-US" sz="1969">
                <a:solidFill>
                  <a:srgbClr val="2254C5"/>
                </a:solidFill>
                <a:latin typeface="Montserrat"/>
              </a:rPr>
              <a:t>hold the spirit of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innovation and creativity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in shaping a solution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that can be accepted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by the wider community.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02206" y="5501081"/>
            <a:ext cx="2436748" cy="5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>
                <a:solidFill>
                  <a:srgbClr val="2254C5"/>
                </a:solidFill>
                <a:latin typeface="Montserrat Classic"/>
              </a:rPr>
              <a:t>SEM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02206" y="6198432"/>
            <a:ext cx="4466203" cy="170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Give an explanation that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the solutions offered are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based on data and analysis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that are very precise and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focus on the problem.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668410" y="2205425"/>
            <a:ext cx="2436748" cy="5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>
                <a:solidFill>
                  <a:srgbClr val="2254C5"/>
                </a:solidFill>
                <a:latin typeface="Montserrat Classic"/>
              </a:rPr>
              <a:t>Industry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668410" y="2902776"/>
            <a:ext cx="3980411" cy="170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The solutions offered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need to be based on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sound market decisions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so that they can have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an impact.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73065" y="5501081"/>
            <a:ext cx="2436748" cy="5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>
                <a:solidFill>
                  <a:srgbClr val="2254C5"/>
                </a:solidFill>
                <a:latin typeface="Montserrat Classic"/>
              </a:rPr>
              <a:t>End User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73065" y="6198432"/>
            <a:ext cx="4322313" cy="1363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The solutions offered need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to be based on sound market decisions so that they can </a:t>
            </a:r>
          </a:p>
          <a:p>
            <a:pPr>
              <a:lnSpc>
                <a:spcPts val="2756"/>
              </a:lnSpc>
            </a:pPr>
            <a:r>
              <a:rPr lang="en-US" sz="1969">
                <a:solidFill>
                  <a:srgbClr val="2254C5"/>
                </a:solidFill>
                <a:latin typeface="Montserrat"/>
              </a:rPr>
              <a:t>have impact.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1235" y="454538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10077" y="454538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AutoShape 17" id="17"/>
          <p:cNvSpPr/>
          <p:nvPr/>
        </p:nvSpPr>
        <p:spPr>
          <a:xfrm rot="0">
            <a:off x="9234893" y="4963632"/>
            <a:ext cx="1441094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rot="0">
            <a:off x="13668410" y="4935057"/>
            <a:ext cx="93703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rot="0">
            <a:off x="13673065" y="8177334"/>
            <a:ext cx="937030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rot="0">
            <a:off x="9202206" y="8177334"/>
            <a:ext cx="1095275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036262" y="1747859"/>
            <a:ext cx="3395641" cy="3395641"/>
            <a:chOff x="0" y="0"/>
            <a:chExt cx="1913890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036262" y="5143500"/>
            <a:ext cx="3395641" cy="3395641"/>
          </a:xfrm>
          <a:custGeom>
            <a:avLst/>
            <a:gdLst/>
            <a:ahLst/>
            <a:cxnLst/>
            <a:rect r="r" b="b" t="t" l="l"/>
            <a:pathLst>
              <a:path h="3395641" w="3395641">
                <a:moveTo>
                  <a:pt x="0" y="0"/>
                </a:moveTo>
                <a:lnTo>
                  <a:pt x="3395641" y="0"/>
                </a:lnTo>
                <a:lnTo>
                  <a:pt x="3395641" y="3395641"/>
                </a:lnTo>
                <a:lnTo>
                  <a:pt x="0" y="3395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996" t="-88598" r="-122313" b="-537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70522" y="1747859"/>
            <a:ext cx="3395641" cy="3395641"/>
          </a:xfrm>
          <a:custGeom>
            <a:avLst/>
            <a:gdLst/>
            <a:ahLst/>
            <a:cxnLst/>
            <a:rect r="r" b="b" t="t" l="l"/>
            <a:pathLst>
              <a:path h="3395641" w="3395641">
                <a:moveTo>
                  <a:pt x="0" y="0"/>
                </a:moveTo>
                <a:lnTo>
                  <a:pt x="3395641" y="0"/>
                </a:lnTo>
                <a:lnTo>
                  <a:pt x="3395641" y="3395641"/>
                </a:lnTo>
                <a:lnTo>
                  <a:pt x="0" y="3395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09" t="-25671" r="0" b="-11668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1235" y="1938359"/>
            <a:ext cx="8179374" cy="2269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784"/>
              </a:lnSpc>
            </a:pPr>
            <a:r>
              <a:rPr lang="en-US" sz="8963">
                <a:solidFill>
                  <a:srgbClr val="2254C5"/>
                </a:solidFill>
                <a:latin typeface="Montserrat Bold"/>
              </a:rPr>
              <a:t>Product</a:t>
            </a:r>
          </a:p>
          <a:p>
            <a:pPr>
              <a:lnSpc>
                <a:spcPts val="8784"/>
              </a:lnSpc>
            </a:pPr>
            <a:r>
              <a:rPr lang="en-US" sz="8963">
                <a:solidFill>
                  <a:srgbClr val="2254C5"/>
                </a:solidFill>
                <a:latin typeface="Montserrat Bold"/>
              </a:rPr>
              <a:t>Overview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1235" y="6075221"/>
            <a:ext cx="7826315" cy="2489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Provide an explanation of the general</a:t>
            </a:r>
          </a:p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profile of the services we have. Arrange</a:t>
            </a:r>
          </a:p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information about our products services</a:t>
            </a:r>
          </a:p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in a systematic and fact-based manner.</a:t>
            </a:r>
          </a:p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Also express our pride in the service that</a:t>
            </a:r>
          </a:p>
          <a:p>
            <a:pPr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2254C5"/>
                </a:solidFill>
                <a:latin typeface="Montserrat"/>
              </a:rPr>
              <a:t>we have done well.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1235" y="454538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10077" y="454538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259419" y="2334625"/>
            <a:ext cx="2949326" cy="265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5"/>
              </a:lnSpc>
            </a:pPr>
            <a:r>
              <a:rPr lang="en-US" sz="1503">
                <a:solidFill>
                  <a:srgbClr val="FFFFFF"/>
                </a:solidFill>
                <a:latin typeface="Montserrat Classic"/>
              </a:rPr>
              <a:t>Internet of Things Tools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41210" y="3329142"/>
            <a:ext cx="3185744" cy="1208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Describe one by one the products </a:t>
            </a:r>
          </a:p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we have in detail and effectively. </a:t>
            </a:r>
          </a:p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The more products / services</a:t>
            </a:r>
          </a:p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 we have, it can show the level of </a:t>
            </a:r>
          </a:p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our exploration towards solving </a:t>
            </a:r>
          </a:p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community and market problems.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970522" y="5143500"/>
            <a:ext cx="3395641" cy="3395641"/>
            <a:chOff x="0" y="0"/>
            <a:chExt cx="1913890" cy="19138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4176689" y="6679744"/>
            <a:ext cx="2983308" cy="1207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The product category that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we serve as an alternative is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offered. However, what we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offer must relate to one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another in solving society 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and market problems.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171401" y="5776077"/>
            <a:ext cx="2993883" cy="263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5"/>
              </a:lnSpc>
            </a:pPr>
            <a:r>
              <a:rPr lang="en-US" sz="1503">
                <a:solidFill>
                  <a:srgbClr val="FFFFFF"/>
                </a:solidFill>
                <a:latin typeface="Montserrat Classic"/>
              </a:rPr>
              <a:t>Smart Home Platform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1235" y="3183786"/>
            <a:ext cx="7569161" cy="4066017"/>
          </a:xfrm>
          <a:custGeom>
            <a:avLst/>
            <a:gdLst/>
            <a:ahLst/>
            <a:cxnLst/>
            <a:rect r="r" b="b" t="t" l="l"/>
            <a:pathLst>
              <a:path h="4066017" w="7569161">
                <a:moveTo>
                  <a:pt x="0" y="0"/>
                </a:moveTo>
                <a:lnTo>
                  <a:pt x="7569161" y="0"/>
                </a:lnTo>
                <a:lnTo>
                  <a:pt x="7569161" y="4066017"/>
                </a:lnTo>
                <a:lnTo>
                  <a:pt x="0" y="4066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4251" y="4622525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7"/>
                </a:lnTo>
                <a:lnTo>
                  <a:pt x="0" y="22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01270" y="6283505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8"/>
                </a:lnTo>
                <a:lnTo>
                  <a:pt x="0" y="225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75887" y="6170817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7"/>
                </a:lnTo>
                <a:lnTo>
                  <a:pt x="0" y="22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36763" y="4991417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8"/>
                </a:lnTo>
                <a:lnTo>
                  <a:pt x="0" y="225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07523" y="6283505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8"/>
                </a:lnTo>
                <a:lnTo>
                  <a:pt x="0" y="225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52824" y="4509837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7"/>
                </a:lnTo>
                <a:lnTo>
                  <a:pt x="0" y="22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75887" y="4275079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7"/>
                </a:lnTo>
                <a:lnTo>
                  <a:pt x="0" y="22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31706" y="5557497"/>
            <a:ext cx="157764" cy="225377"/>
          </a:xfrm>
          <a:custGeom>
            <a:avLst/>
            <a:gdLst/>
            <a:ahLst/>
            <a:cxnLst/>
            <a:rect r="r" b="b" t="t" l="l"/>
            <a:pathLst>
              <a:path h="225377" w="157764">
                <a:moveTo>
                  <a:pt x="0" y="0"/>
                </a:moveTo>
                <a:lnTo>
                  <a:pt x="157764" y="0"/>
                </a:lnTo>
                <a:lnTo>
                  <a:pt x="157764" y="225377"/>
                </a:lnTo>
                <a:lnTo>
                  <a:pt x="0" y="225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371235" y="1163470"/>
            <a:ext cx="9408877" cy="162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285"/>
              </a:lnSpc>
            </a:pPr>
            <a:r>
              <a:rPr lang="en-US" sz="9489">
                <a:solidFill>
                  <a:srgbClr val="2254C5"/>
                </a:solidFill>
                <a:latin typeface="Montserrat Bold"/>
              </a:rPr>
              <a:t>Market Size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802325" y="1543840"/>
            <a:ext cx="3410565" cy="384656"/>
            <a:chOff x="0" y="0"/>
            <a:chExt cx="1406421" cy="1586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06421" cy="158621"/>
            </a:xfrm>
            <a:custGeom>
              <a:avLst/>
              <a:gdLst/>
              <a:ahLst/>
              <a:cxnLst/>
              <a:rect r="r" b="b" t="t" l="l"/>
              <a:pathLst>
                <a:path h="158621" w="1406421">
                  <a:moveTo>
                    <a:pt x="0" y="0"/>
                  </a:moveTo>
                  <a:lnTo>
                    <a:pt x="1406421" y="0"/>
                  </a:lnTo>
                  <a:lnTo>
                    <a:pt x="1406421" y="158621"/>
                  </a:lnTo>
                  <a:lnTo>
                    <a:pt x="0" y="158621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1802325" y="2803404"/>
            <a:ext cx="3887875" cy="82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In the TAM Section, we can fill in the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potential of any person who can buy an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offer or the maximum amount of revenue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a business can earn by selling their offer.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02325" y="2058666"/>
            <a:ext cx="3778113" cy="55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59"/>
              </a:lnSpc>
            </a:pPr>
            <a:r>
              <a:rPr lang="en-US" sz="3185">
                <a:solidFill>
                  <a:srgbClr val="2254C5"/>
                </a:solidFill>
                <a:latin typeface="Montserrat Bold"/>
              </a:rPr>
              <a:t>$ 1.4 Billion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899229" y="1630758"/>
            <a:ext cx="3065363" cy="19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Semi-Bold"/>
              </a:rPr>
              <a:t>Total Available Market (TAM)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71235" y="454538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10077" y="454538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1802325" y="4328668"/>
            <a:ext cx="3410565" cy="384656"/>
            <a:chOff x="0" y="0"/>
            <a:chExt cx="1406421" cy="15862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406421" cy="158621"/>
            </a:xfrm>
            <a:custGeom>
              <a:avLst/>
              <a:gdLst/>
              <a:ahLst/>
              <a:cxnLst/>
              <a:rect r="r" b="b" t="t" l="l"/>
              <a:pathLst>
                <a:path h="158621" w="1406421">
                  <a:moveTo>
                    <a:pt x="0" y="0"/>
                  </a:moveTo>
                  <a:lnTo>
                    <a:pt x="1406421" y="0"/>
                  </a:lnTo>
                  <a:lnTo>
                    <a:pt x="1406421" y="158621"/>
                  </a:lnTo>
                  <a:lnTo>
                    <a:pt x="0" y="158621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1802325" y="5588232"/>
            <a:ext cx="4934930" cy="82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It is a part of TAM that has the potential to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become a target market for the company by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considering the type of product, technology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available and geographical conditions.</a:t>
            </a:r>
            <a:r>
              <a:rPr lang="en-US" sz="1197">
                <a:solidFill>
                  <a:srgbClr val="2254C5"/>
                </a:solidFill>
                <a:latin typeface="Montserrat"/>
              </a:rPr>
              <a:t>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802325" y="4843494"/>
            <a:ext cx="3778113" cy="55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59"/>
              </a:lnSpc>
            </a:pPr>
            <a:r>
              <a:rPr lang="en-US" sz="3185">
                <a:solidFill>
                  <a:srgbClr val="2254C5"/>
                </a:solidFill>
                <a:latin typeface="Montserrat Bold"/>
              </a:rPr>
              <a:t>$ 194 Million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899229" y="4404427"/>
            <a:ext cx="3169802" cy="19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Semi-Bold"/>
              </a:rPr>
              <a:t>Serviceable Available Market (SAM)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1802325" y="7113497"/>
            <a:ext cx="3410565" cy="384656"/>
            <a:chOff x="0" y="0"/>
            <a:chExt cx="1406421" cy="15862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06421" cy="158621"/>
            </a:xfrm>
            <a:custGeom>
              <a:avLst/>
              <a:gdLst/>
              <a:ahLst/>
              <a:cxnLst/>
              <a:rect r="r" b="b" t="t" l="l"/>
              <a:pathLst>
                <a:path h="158621" w="1406421">
                  <a:moveTo>
                    <a:pt x="0" y="0"/>
                  </a:moveTo>
                  <a:lnTo>
                    <a:pt x="1406421" y="0"/>
                  </a:lnTo>
                  <a:lnTo>
                    <a:pt x="1406421" y="158621"/>
                  </a:lnTo>
                  <a:lnTo>
                    <a:pt x="0" y="158621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1802325" y="8373061"/>
            <a:ext cx="4934930" cy="598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The SOM is a smaller fraction of the SAM that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is the target of a serviceable and realistically</a:t>
            </a:r>
          </a:p>
          <a:p>
            <a:pPr>
              <a:lnSpc>
                <a:spcPts val="1677"/>
              </a:lnSpc>
            </a:pPr>
            <a:r>
              <a:rPr lang="en-US" sz="1197">
                <a:solidFill>
                  <a:srgbClr val="2254C5"/>
                </a:solidFill>
                <a:latin typeface="Montserrat"/>
              </a:rPr>
              <a:t>achievable market in the short to medium term.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802325" y="7628322"/>
            <a:ext cx="3778113" cy="55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59"/>
              </a:lnSpc>
            </a:pPr>
            <a:r>
              <a:rPr lang="en-US" sz="3185">
                <a:solidFill>
                  <a:srgbClr val="2254C5"/>
                </a:solidFill>
                <a:latin typeface="Montserrat Bold"/>
              </a:rPr>
              <a:t>$ 167 Million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899229" y="7200415"/>
            <a:ext cx="3169802" cy="19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 Semi-Bold"/>
              </a:rPr>
              <a:t>Serviceable Obtainable Market (SOM)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92055" y="7696088"/>
            <a:ext cx="9542451" cy="1246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19"/>
              </a:lnSpc>
            </a:pPr>
            <a:r>
              <a:rPr lang="en-US" sz="1442">
                <a:solidFill>
                  <a:srgbClr val="2254C5"/>
                </a:solidFill>
                <a:latin typeface="Montserrat"/>
              </a:rPr>
              <a:t>Market size is the total amount of all sales and customers that can be seen directly </a:t>
            </a:r>
          </a:p>
          <a:p>
            <a:pPr>
              <a:lnSpc>
                <a:spcPts val="2019"/>
              </a:lnSpc>
            </a:pPr>
            <a:r>
              <a:rPr lang="en-US" sz="1442">
                <a:solidFill>
                  <a:srgbClr val="2254C5"/>
                </a:solidFill>
                <a:latin typeface="Montserrat"/>
              </a:rPr>
              <a:t>by stakeholders. This technique is usually calculated at the end of the year, the</a:t>
            </a:r>
          </a:p>
          <a:p>
            <a:pPr>
              <a:lnSpc>
                <a:spcPts val="2019"/>
              </a:lnSpc>
            </a:pPr>
            <a:r>
              <a:rPr lang="en-US" sz="1442">
                <a:solidFill>
                  <a:srgbClr val="2254C5"/>
                </a:solidFill>
                <a:latin typeface="Montserrat"/>
              </a:rPr>
              <a:t>market size can be used by companies to determine the potential of their market</a:t>
            </a:r>
          </a:p>
          <a:p>
            <a:pPr>
              <a:lnSpc>
                <a:spcPts val="2019"/>
              </a:lnSpc>
            </a:pPr>
            <a:r>
              <a:rPr lang="en-US" sz="1442">
                <a:solidFill>
                  <a:srgbClr val="2254C5"/>
                </a:solidFill>
                <a:latin typeface="Montserrat"/>
              </a:rPr>
              <a:t>and business in the future. This is very useful, especially for new companies that will</a:t>
            </a:r>
          </a:p>
          <a:p>
            <a:pPr>
              <a:lnSpc>
                <a:spcPts val="2019"/>
              </a:lnSpc>
            </a:pPr>
            <a:r>
              <a:rPr lang="en-US" sz="1442">
                <a:solidFill>
                  <a:srgbClr val="2254C5"/>
                </a:solidFill>
                <a:latin typeface="Montserrat"/>
              </a:rPr>
              <a:t>offer services to those who are interested in our  services.</a:t>
            </a:r>
          </a:p>
        </p:txBody>
      </p:sp>
      <p:sp>
        <p:nvSpPr>
          <p:cNvPr name="AutoShape 31" id="31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5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700628"/>
            <a:ext cx="18395101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1850061" y="633531"/>
            <a:ext cx="6437939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1850061" y="1967893"/>
            <a:ext cx="5851774" cy="6351214"/>
          </a:xfrm>
          <a:custGeom>
            <a:avLst/>
            <a:gdLst/>
            <a:ahLst/>
            <a:cxnLst/>
            <a:rect r="r" b="b" t="t" l="l"/>
            <a:pathLst>
              <a:path h="6351214" w="5851774">
                <a:moveTo>
                  <a:pt x="0" y="0"/>
                </a:moveTo>
                <a:lnTo>
                  <a:pt x="5851774" y="0"/>
                </a:lnTo>
                <a:lnTo>
                  <a:pt x="5851774" y="6351214"/>
                </a:lnTo>
                <a:lnTo>
                  <a:pt x="0" y="6351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717" r="0" b="-2848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45688" y="6984303"/>
            <a:ext cx="2455771" cy="740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7"/>
              </a:lnSpc>
            </a:pPr>
            <a:r>
              <a:rPr lang="en-US" sz="4319">
                <a:solidFill>
                  <a:srgbClr val="FFFFFF"/>
                </a:solidFill>
                <a:latin typeface="Montserrat Classic"/>
              </a:rPr>
              <a:t>2.650K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45688" y="1825018"/>
            <a:ext cx="9899716" cy="1215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12"/>
              </a:lnSpc>
            </a:pPr>
            <a:r>
              <a:rPr lang="en-US" sz="7080">
                <a:solidFill>
                  <a:srgbClr val="FFFFFF"/>
                </a:solidFill>
                <a:latin typeface="Montserrat Bold"/>
              </a:rPr>
              <a:t>Market Validation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45688" y="7924767"/>
            <a:ext cx="2210353" cy="39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64"/>
              </a:lnSpc>
            </a:pPr>
            <a:r>
              <a:rPr lang="en-US" sz="2260">
                <a:solidFill>
                  <a:srgbClr val="FFFFFF"/>
                </a:solidFill>
                <a:latin typeface="Montserrat"/>
              </a:rPr>
              <a:t>Total Users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5688" y="6489713"/>
            <a:ext cx="2455771" cy="318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1"/>
              </a:lnSpc>
            </a:pPr>
            <a:r>
              <a:rPr lang="en-US" sz="1893">
                <a:solidFill>
                  <a:srgbClr val="FFFFFF"/>
                </a:solidFill>
                <a:latin typeface="Montserrat"/>
              </a:rPr>
              <a:t>Really Great Site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94472" y="6984303"/>
            <a:ext cx="2335402" cy="740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7"/>
              </a:lnSpc>
            </a:pPr>
            <a:r>
              <a:rPr lang="en-US" sz="4319">
                <a:solidFill>
                  <a:srgbClr val="FFFFFF"/>
                </a:solidFill>
                <a:latin typeface="Montserrat Classic"/>
              </a:rPr>
              <a:t>1.850K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94472" y="7924767"/>
            <a:ext cx="2261606" cy="39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59"/>
              </a:lnSpc>
            </a:pPr>
            <a:r>
              <a:rPr lang="en-US" sz="2257">
                <a:solidFill>
                  <a:srgbClr val="FFFFFF"/>
                </a:solidFill>
                <a:latin typeface="Montserrat"/>
              </a:rPr>
              <a:t>Total Users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00480" y="6976097"/>
            <a:ext cx="2381800" cy="740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7"/>
              </a:lnSpc>
            </a:pPr>
            <a:r>
              <a:rPr lang="en-US" sz="4319">
                <a:solidFill>
                  <a:srgbClr val="FFFFFF"/>
                </a:solidFill>
                <a:latin typeface="Montserrat Classic"/>
              </a:rPr>
              <a:t>1.010K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00480" y="7924767"/>
            <a:ext cx="2164480" cy="39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59"/>
              </a:lnSpc>
            </a:pPr>
            <a:r>
              <a:rPr lang="en-US" sz="2257">
                <a:solidFill>
                  <a:srgbClr val="FFFFFF"/>
                </a:solidFill>
                <a:latin typeface="Montserrat"/>
              </a:rPr>
              <a:t>Total Users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11060" y="3647986"/>
            <a:ext cx="9597076" cy="1981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79"/>
              </a:lnSpc>
            </a:pPr>
            <a:r>
              <a:rPr lang="en-US" sz="2270">
                <a:solidFill>
                  <a:srgbClr val="FFFFFF"/>
                </a:solidFill>
                <a:latin typeface="Montserrat"/>
              </a:rPr>
              <a:t> It’s a market testing stage to ensure that the products</a:t>
            </a:r>
          </a:p>
          <a:p>
            <a:pPr>
              <a:lnSpc>
                <a:spcPts val="3179"/>
              </a:lnSpc>
            </a:pPr>
            <a:r>
              <a:rPr lang="en-US" sz="2270">
                <a:solidFill>
                  <a:srgbClr val="FFFFFF"/>
                </a:solidFill>
                <a:latin typeface="Montserrat"/>
              </a:rPr>
              <a:t> produced by the company can be accepted and</a:t>
            </a:r>
          </a:p>
          <a:p>
            <a:pPr>
              <a:lnSpc>
                <a:spcPts val="3179"/>
              </a:lnSpc>
            </a:pPr>
            <a:r>
              <a:rPr lang="en-US" sz="2270">
                <a:solidFill>
                  <a:srgbClr val="FFFFFF"/>
                </a:solidFill>
                <a:latin typeface="Montserrat"/>
              </a:rPr>
              <a:t> effectively used by the broad market. For start-up</a:t>
            </a:r>
          </a:p>
          <a:p>
            <a:pPr>
              <a:lnSpc>
                <a:spcPts val="3179"/>
              </a:lnSpc>
            </a:pPr>
            <a:r>
              <a:rPr lang="en-US" sz="2270">
                <a:solidFill>
                  <a:srgbClr val="FFFFFF"/>
                </a:solidFill>
                <a:latin typeface="Montserrat"/>
              </a:rPr>
              <a:t> companies, we can use data already achieved by </a:t>
            </a:r>
          </a:p>
          <a:p>
            <a:pPr>
              <a:lnSpc>
                <a:spcPts val="3179"/>
              </a:lnSpc>
            </a:pPr>
            <a:r>
              <a:rPr lang="en-US" sz="2270">
                <a:solidFill>
                  <a:srgbClr val="FFFFFF"/>
                </a:solidFill>
                <a:latin typeface="Montserrat"/>
              </a:rPr>
              <a:t>similar products from other companies.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94472" y="6489713"/>
            <a:ext cx="2455771" cy="318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1"/>
              </a:lnSpc>
            </a:pPr>
            <a:r>
              <a:rPr lang="en-US" sz="1893">
                <a:solidFill>
                  <a:srgbClr val="FFFFFF"/>
                </a:solidFill>
                <a:latin typeface="Montserrat"/>
              </a:rPr>
              <a:t>Really Great Site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800480" y="6489713"/>
            <a:ext cx="2455771" cy="318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1"/>
              </a:lnSpc>
            </a:pPr>
            <a:r>
              <a:rPr lang="en-US" sz="1893">
                <a:solidFill>
                  <a:srgbClr val="FFFFFF"/>
                </a:solidFill>
                <a:latin typeface="Montserrat"/>
              </a:rPr>
              <a:t>Really Great Site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71235" y="454538"/>
            <a:ext cx="170785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10077" y="454538"/>
            <a:ext cx="258648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Montserrat Classic"/>
              </a:rPr>
              <a:t>Date//Time//Year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850061" y="661348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371235" y="482355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10077" y="482355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0" y="9728445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71235" y="1564383"/>
            <a:ext cx="9842757" cy="115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404"/>
              </a:lnSpc>
            </a:pPr>
            <a:r>
              <a:rPr lang="en-US" sz="6717">
                <a:solidFill>
                  <a:srgbClr val="2254C5"/>
                </a:solidFill>
                <a:latin typeface="Montserrat Bold"/>
              </a:rPr>
              <a:t>Company Traction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371235" y="3711592"/>
            <a:ext cx="7745399" cy="5214456"/>
            <a:chOff x="0" y="0"/>
            <a:chExt cx="10327198" cy="695260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337434" y="6739366"/>
              <a:ext cx="199795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2021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335387" y="6739366"/>
              <a:ext cx="199795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2022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333340" y="6739366"/>
              <a:ext cx="199795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2023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331293" y="6739366"/>
              <a:ext cx="199795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2024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8329245" y="6739366"/>
              <a:ext cx="199795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2025</a:t>
              </a:r>
            </a:p>
          </p:txBody>
        </p: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337434" y="97096"/>
              <a:ext cx="9989765" cy="6580407"/>
              <a:chOff x="0" y="0"/>
              <a:chExt cx="15679750" cy="1032848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-6350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2059347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4125044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6190741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8256438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10322135"/>
                <a:ext cx="1567975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5679750">
                    <a:moveTo>
                      <a:pt x="0" y="0"/>
                    </a:moveTo>
                    <a:lnTo>
                      <a:pt x="15679750" y="0"/>
                    </a:lnTo>
                    <a:lnTo>
                      <a:pt x="1567975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254C5">
                  <a:alpha val="60000"/>
                </a:srgbClr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15298" y="-19050"/>
              <a:ext cx="24122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50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1297031"/>
              <a:ext cx="256520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40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5677" y="2613113"/>
              <a:ext cx="24084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30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5045" y="3929194"/>
              <a:ext cx="241476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20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48548" y="5245275"/>
              <a:ext cx="207972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10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06957" y="6561357"/>
              <a:ext cx="149563" cy="213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37"/>
                </a:lnSpc>
              </a:pPr>
              <a:r>
                <a:rPr lang="en-US" sz="955">
                  <a:solidFill>
                    <a:srgbClr val="2254C5"/>
                  </a:solidFill>
                  <a:latin typeface="Montserrat"/>
                </a:rPr>
                <a:t>0 </a:t>
              </a:r>
            </a:p>
          </p:txBody>
        </p: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337434" y="97096"/>
              <a:ext cx="9989765" cy="6580407"/>
              <a:chOff x="0" y="0"/>
              <a:chExt cx="15679750" cy="1032848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1504475" y="7827197"/>
                <a:ext cx="3217126" cy="2564505"/>
              </a:xfrm>
              <a:custGeom>
                <a:avLst/>
                <a:gdLst/>
                <a:ahLst/>
                <a:cxnLst/>
                <a:rect r="r" b="b" t="t" l="l"/>
                <a:pathLst>
                  <a:path h="2564505" w="3217126">
                    <a:moveTo>
                      <a:pt x="127000" y="2501288"/>
                    </a:moveTo>
                    <a:cubicBezTo>
                      <a:pt x="126844" y="2466329"/>
                      <a:pt x="98460" y="2438072"/>
                      <a:pt x="63500" y="2438072"/>
                    </a:cubicBezTo>
                    <a:cubicBezTo>
                      <a:pt x="28540" y="2438072"/>
                      <a:pt x="156" y="2466329"/>
                      <a:pt x="0" y="2501288"/>
                    </a:cubicBezTo>
                    <a:cubicBezTo>
                      <a:pt x="156" y="2536247"/>
                      <a:pt x="28540" y="2564504"/>
                      <a:pt x="63500" y="2564504"/>
                    </a:cubicBezTo>
                    <a:cubicBezTo>
                      <a:pt x="98460" y="2564504"/>
                      <a:pt x="126844" y="2536247"/>
                      <a:pt x="127000" y="2501288"/>
                    </a:cubicBezTo>
                    <a:close/>
                    <a:moveTo>
                      <a:pt x="45824" y="2478836"/>
                    </a:moveTo>
                    <a:lnTo>
                      <a:pt x="81176" y="2523740"/>
                    </a:lnTo>
                    <a:lnTo>
                      <a:pt x="3217126" y="44904"/>
                    </a:lnTo>
                    <a:lnTo>
                      <a:pt x="3181774" y="0"/>
                    </a:lnTo>
                    <a:close/>
                  </a:path>
                </a:pathLst>
              </a:custGeom>
              <a:solidFill>
                <a:srgbClr val="044EFF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4640425" y="2464385"/>
                <a:ext cx="3224101" cy="5448480"/>
              </a:xfrm>
              <a:custGeom>
                <a:avLst/>
                <a:gdLst/>
                <a:ahLst/>
                <a:cxnLst/>
                <a:rect r="r" b="b" t="t" l="l"/>
                <a:pathLst>
                  <a:path h="5448480" w="3224101">
                    <a:moveTo>
                      <a:pt x="127000" y="5385264"/>
                    </a:moveTo>
                    <a:cubicBezTo>
                      <a:pt x="126844" y="5350305"/>
                      <a:pt x="98460" y="5322047"/>
                      <a:pt x="63500" y="5322047"/>
                    </a:cubicBezTo>
                    <a:cubicBezTo>
                      <a:pt x="28541" y="5322047"/>
                      <a:pt x="156" y="5350305"/>
                      <a:pt x="0" y="5385264"/>
                    </a:cubicBezTo>
                    <a:cubicBezTo>
                      <a:pt x="156" y="5420223"/>
                      <a:pt x="28541" y="5448480"/>
                      <a:pt x="63500" y="5448480"/>
                    </a:cubicBezTo>
                    <a:cubicBezTo>
                      <a:pt x="98460" y="5448480"/>
                      <a:pt x="126844" y="5420223"/>
                      <a:pt x="127000" y="5385264"/>
                    </a:cubicBezTo>
                    <a:close/>
                    <a:moveTo>
                      <a:pt x="38849" y="5370812"/>
                    </a:moveTo>
                    <a:lnTo>
                      <a:pt x="88151" y="5399716"/>
                    </a:lnTo>
                    <a:lnTo>
                      <a:pt x="3224101" y="28903"/>
                    </a:lnTo>
                    <a:lnTo>
                      <a:pt x="3174799" y="0"/>
                    </a:lnTo>
                    <a:close/>
                  </a:path>
                </a:pathLst>
              </a:custGeom>
              <a:solidFill>
                <a:srgbClr val="044EFF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7776375" y="2415620"/>
                <a:ext cx="3212729" cy="1741076"/>
              </a:xfrm>
              <a:custGeom>
                <a:avLst/>
                <a:gdLst/>
                <a:ahLst/>
                <a:cxnLst/>
                <a:rect r="r" b="b" t="t" l="l"/>
                <a:pathLst>
                  <a:path h="1741076" w="3212729">
                    <a:moveTo>
                      <a:pt x="127000" y="63216"/>
                    </a:moveTo>
                    <a:cubicBezTo>
                      <a:pt x="126843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6"/>
                    </a:cubicBezTo>
                    <a:cubicBezTo>
                      <a:pt x="157" y="98176"/>
                      <a:pt x="28540" y="126433"/>
                      <a:pt x="63500" y="126433"/>
                    </a:cubicBezTo>
                    <a:cubicBezTo>
                      <a:pt x="98460" y="126433"/>
                      <a:pt x="126843" y="98176"/>
                      <a:pt x="127000" y="63216"/>
                    </a:cubicBezTo>
                    <a:close/>
                    <a:moveTo>
                      <a:pt x="76780" y="37915"/>
                    </a:moveTo>
                    <a:lnTo>
                      <a:pt x="50221" y="88518"/>
                    </a:lnTo>
                    <a:lnTo>
                      <a:pt x="3186171" y="1741076"/>
                    </a:lnTo>
                    <a:lnTo>
                      <a:pt x="3212729" y="1690472"/>
                    </a:lnTo>
                    <a:close/>
                  </a:path>
                </a:pathLst>
              </a:custGeom>
              <a:solidFill>
                <a:srgbClr val="044EFF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10912325" y="3655038"/>
                <a:ext cx="3262950" cy="539573"/>
              </a:xfrm>
              <a:custGeom>
                <a:avLst/>
                <a:gdLst/>
                <a:ahLst/>
                <a:cxnLst/>
                <a:rect r="r" b="b" t="t" l="l"/>
                <a:pathLst>
                  <a:path h="539573" w="3262950">
                    <a:moveTo>
                      <a:pt x="127000" y="476356"/>
                    </a:moveTo>
                    <a:cubicBezTo>
                      <a:pt x="126844" y="441397"/>
                      <a:pt x="98460" y="413139"/>
                      <a:pt x="63500" y="413139"/>
                    </a:cubicBezTo>
                    <a:cubicBezTo>
                      <a:pt x="28541" y="413139"/>
                      <a:pt x="157" y="441397"/>
                      <a:pt x="0" y="476356"/>
                    </a:cubicBezTo>
                    <a:cubicBezTo>
                      <a:pt x="157" y="511315"/>
                      <a:pt x="28541" y="539573"/>
                      <a:pt x="63500" y="539573"/>
                    </a:cubicBezTo>
                    <a:cubicBezTo>
                      <a:pt x="98460" y="539573"/>
                      <a:pt x="126844" y="511315"/>
                      <a:pt x="127000" y="476356"/>
                    </a:cubicBezTo>
                    <a:close/>
                    <a:moveTo>
                      <a:pt x="59783" y="448024"/>
                    </a:moveTo>
                    <a:lnTo>
                      <a:pt x="67218" y="504688"/>
                    </a:lnTo>
                    <a:lnTo>
                      <a:pt x="3203168" y="91549"/>
                    </a:lnTo>
                    <a:lnTo>
                      <a:pt x="3195733" y="34884"/>
                    </a:lnTo>
                    <a:close/>
                    <a:moveTo>
                      <a:pt x="3262951" y="63216"/>
                    </a:moveTo>
                    <a:cubicBezTo>
                      <a:pt x="3262794" y="28257"/>
                      <a:pt x="3234410" y="0"/>
                      <a:pt x="3199451" y="0"/>
                    </a:cubicBezTo>
                    <a:cubicBezTo>
                      <a:pt x="3164492" y="0"/>
                      <a:pt x="3136107" y="28257"/>
                      <a:pt x="3135951" y="63216"/>
                    </a:cubicBezTo>
                    <a:cubicBezTo>
                      <a:pt x="3136107" y="98176"/>
                      <a:pt x="3164492" y="126433"/>
                      <a:pt x="3199451" y="126433"/>
                    </a:cubicBezTo>
                    <a:cubicBezTo>
                      <a:pt x="3234410" y="126433"/>
                      <a:pt x="3262794" y="98176"/>
                      <a:pt x="3262951" y="63216"/>
                    </a:cubicBezTo>
                    <a:close/>
                  </a:path>
                </a:pathLst>
              </a:custGeom>
              <a:solidFill>
                <a:srgbClr val="044EFF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1504475" y="7786432"/>
                <a:ext cx="3212730" cy="1741076"/>
              </a:xfrm>
              <a:custGeom>
                <a:avLst/>
                <a:gdLst/>
                <a:ahLst/>
                <a:cxnLst/>
                <a:rect r="r" b="b" t="t" l="l"/>
                <a:pathLst>
                  <a:path h="1741076" w="3212730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60" y="126433"/>
                      <a:pt x="126844" y="98176"/>
                      <a:pt x="127000" y="63217"/>
                    </a:cubicBezTo>
                    <a:close/>
                    <a:moveTo>
                      <a:pt x="76780" y="37914"/>
                    </a:moveTo>
                    <a:lnTo>
                      <a:pt x="50220" y="88518"/>
                    </a:lnTo>
                    <a:lnTo>
                      <a:pt x="3186170" y="1741076"/>
                    </a:lnTo>
                    <a:lnTo>
                      <a:pt x="3212730" y="1690472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4640425" y="6177381"/>
                <a:ext cx="3220139" cy="3388041"/>
              </a:xfrm>
              <a:custGeom>
                <a:avLst/>
                <a:gdLst/>
                <a:ahLst/>
                <a:cxnLst/>
                <a:rect r="r" b="b" t="t" l="l"/>
                <a:pathLst>
                  <a:path h="3388041" w="3220139">
                    <a:moveTo>
                      <a:pt x="127000" y="3324825"/>
                    </a:moveTo>
                    <a:cubicBezTo>
                      <a:pt x="126844" y="3289866"/>
                      <a:pt x="98460" y="3261609"/>
                      <a:pt x="63500" y="3261609"/>
                    </a:cubicBezTo>
                    <a:cubicBezTo>
                      <a:pt x="28541" y="3261609"/>
                      <a:pt x="156" y="3289866"/>
                      <a:pt x="0" y="3324825"/>
                    </a:cubicBezTo>
                    <a:cubicBezTo>
                      <a:pt x="156" y="3359784"/>
                      <a:pt x="28541" y="3388041"/>
                      <a:pt x="63500" y="3388041"/>
                    </a:cubicBezTo>
                    <a:cubicBezTo>
                      <a:pt x="98460" y="3388041"/>
                      <a:pt x="126844" y="3359784"/>
                      <a:pt x="127000" y="3324825"/>
                    </a:cubicBezTo>
                    <a:close/>
                    <a:moveTo>
                      <a:pt x="42811" y="3305115"/>
                    </a:moveTo>
                    <a:lnTo>
                      <a:pt x="84189" y="3344535"/>
                    </a:lnTo>
                    <a:lnTo>
                      <a:pt x="3220139" y="39420"/>
                    </a:lnTo>
                    <a:lnTo>
                      <a:pt x="3178761" y="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7776375" y="6133874"/>
                <a:ext cx="3208357" cy="1123217"/>
              </a:xfrm>
              <a:custGeom>
                <a:avLst/>
                <a:gdLst/>
                <a:ahLst/>
                <a:cxnLst/>
                <a:rect r="r" b="b" t="t" l="l"/>
                <a:pathLst>
                  <a:path h="1123217" w="3208357">
                    <a:moveTo>
                      <a:pt x="127000" y="63217"/>
                    </a:moveTo>
                    <a:cubicBezTo>
                      <a:pt x="126843" y="28258"/>
                      <a:pt x="98460" y="0"/>
                      <a:pt x="63500" y="0"/>
                    </a:cubicBezTo>
                    <a:cubicBezTo>
                      <a:pt x="28540" y="0"/>
                      <a:pt x="157" y="28258"/>
                      <a:pt x="0" y="63217"/>
                    </a:cubicBezTo>
                    <a:cubicBezTo>
                      <a:pt x="157" y="98176"/>
                      <a:pt x="28540" y="126434"/>
                      <a:pt x="63500" y="126434"/>
                    </a:cubicBezTo>
                    <a:cubicBezTo>
                      <a:pt x="98460" y="126434"/>
                      <a:pt x="126843" y="98176"/>
                      <a:pt x="127000" y="63217"/>
                    </a:cubicBezTo>
                    <a:close/>
                    <a:moveTo>
                      <a:pt x="72406" y="36065"/>
                    </a:moveTo>
                    <a:lnTo>
                      <a:pt x="54594" y="90369"/>
                    </a:lnTo>
                    <a:lnTo>
                      <a:pt x="3190544" y="1123217"/>
                    </a:lnTo>
                    <a:lnTo>
                      <a:pt x="3208357" y="1068914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10912325" y="-63217"/>
                <a:ext cx="3262950" cy="7356372"/>
              </a:xfrm>
              <a:custGeom>
                <a:avLst/>
                <a:gdLst/>
                <a:ahLst/>
                <a:cxnLst/>
                <a:rect r="r" b="b" t="t" l="l"/>
                <a:pathLst>
                  <a:path h="7356372" w="3262950">
                    <a:moveTo>
                      <a:pt x="127000" y="7293156"/>
                    </a:moveTo>
                    <a:cubicBezTo>
                      <a:pt x="126844" y="7258197"/>
                      <a:pt x="98460" y="7229940"/>
                      <a:pt x="63500" y="7229940"/>
                    </a:cubicBezTo>
                    <a:cubicBezTo>
                      <a:pt x="28541" y="7229940"/>
                      <a:pt x="157" y="7258197"/>
                      <a:pt x="0" y="7293156"/>
                    </a:cubicBezTo>
                    <a:cubicBezTo>
                      <a:pt x="157" y="7328115"/>
                      <a:pt x="28541" y="7356373"/>
                      <a:pt x="63500" y="7356373"/>
                    </a:cubicBezTo>
                    <a:cubicBezTo>
                      <a:pt x="98460" y="7356373"/>
                      <a:pt x="126844" y="7328115"/>
                      <a:pt x="127000" y="7293156"/>
                    </a:cubicBezTo>
                    <a:close/>
                    <a:moveTo>
                      <a:pt x="37302" y="7281747"/>
                    </a:moveTo>
                    <a:lnTo>
                      <a:pt x="89699" y="7304566"/>
                    </a:lnTo>
                    <a:lnTo>
                      <a:pt x="3225649" y="74626"/>
                    </a:lnTo>
                    <a:lnTo>
                      <a:pt x="3173252" y="51808"/>
                    </a:lnTo>
                    <a:close/>
                    <a:moveTo>
                      <a:pt x="3262951" y="63217"/>
                    </a:moveTo>
                    <a:lnTo>
                      <a:pt x="3262951" y="63217"/>
                    </a:lnTo>
                    <a:cubicBezTo>
                      <a:pt x="3262794" y="28258"/>
                      <a:pt x="3234410" y="0"/>
                      <a:pt x="3199451" y="0"/>
                    </a:cubicBezTo>
                    <a:cubicBezTo>
                      <a:pt x="3164492" y="0"/>
                      <a:pt x="3136107" y="28258"/>
                      <a:pt x="3135951" y="63217"/>
                    </a:cubicBezTo>
                    <a:lnTo>
                      <a:pt x="3135951" y="63217"/>
                    </a:lnTo>
                    <a:cubicBezTo>
                      <a:pt x="3136107" y="98176"/>
                      <a:pt x="3164492" y="126434"/>
                      <a:pt x="3199451" y="126434"/>
                    </a:cubicBezTo>
                    <a:cubicBezTo>
                      <a:pt x="3234410" y="126434"/>
                      <a:pt x="3262794" y="98176"/>
                      <a:pt x="3262951" y="63217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1504475" y="4108942"/>
                <a:ext cx="3217126" cy="2564505"/>
              </a:xfrm>
              <a:custGeom>
                <a:avLst/>
                <a:gdLst/>
                <a:ahLst/>
                <a:cxnLst/>
                <a:rect r="r" b="b" t="t" l="l"/>
                <a:pathLst>
                  <a:path h="2564505" w="3217126">
                    <a:moveTo>
                      <a:pt x="127000" y="2501289"/>
                    </a:moveTo>
                    <a:cubicBezTo>
                      <a:pt x="126844" y="2466330"/>
                      <a:pt x="98460" y="2438072"/>
                      <a:pt x="63500" y="2438072"/>
                    </a:cubicBezTo>
                    <a:cubicBezTo>
                      <a:pt x="28540" y="2438072"/>
                      <a:pt x="156" y="2466330"/>
                      <a:pt x="0" y="2501289"/>
                    </a:cubicBezTo>
                    <a:cubicBezTo>
                      <a:pt x="156" y="2536248"/>
                      <a:pt x="28540" y="2564505"/>
                      <a:pt x="63500" y="2564505"/>
                    </a:cubicBezTo>
                    <a:cubicBezTo>
                      <a:pt x="98460" y="2564505"/>
                      <a:pt x="126844" y="2536248"/>
                      <a:pt x="127000" y="2501289"/>
                    </a:cubicBezTo>
                    <a:close/>
                    <a:moveTo>
                      <a:pt x="45824" y="2478837"/>
                    </a:moveTo>
                    <a:lnTo>
                      <a:pt x="81176" y="2523741"/>
                    </a:lnTo>
                    <a:lnTo>
                      <a:pt x="3217126" y="44904"/>
                    </a:lnTo>
                    <a:lnTo>
                      <a:pt x="3181774" y="0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4640425" y="4068177"/>
                <a:ext cx="3208356" cy="1123217"/>
              </a:xfrm>
              <a:custGeom>
                <a:avLst/>
                <a:gdLst/>
                <a:ahLst/>
                <a:cxnLst/>
                <a:rect r="r" b="b" t="t" l="l"/>
                <a:pathLst>
                  <a:path h="1123217" w="3208356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1" y="0"/>
                      <a:pt x="156" y="28258"/>
                      <a:pt x="0" y="63217"/>
                    </a:cubicBezTo>
                    <a:cubicBezTo>
                      <a:pt x="156" y="98176"/>
                      <a:pt x="28541" y="126434"/>
                      <a:pt x="63500" y="126434"/>
                    </a:cubicBezTo>
                    <a:cubicBezTo>
                      <a:pt x="98460" y="126434"/>
                      <a:pt x="126844" y="98176"/>
                      <a:pt x="127000" y="63217"/>
                    </a:cubicBezTo>
                    <a:close/>
                    <a:moveTo>
                      <a:pt x="72407" y="36066"/>
                    </a:moveTo>
                    <a:lnTo>
                      <a:pt x="54593" y="90368"/>
                    </a:lnTo>
                    <a:lnTo>
                      <a:pt x="3190544" y="1123217"/>
                    </a:lnTo>
                    <a:lnTo>
                      <a:pt x="3208356" y="1068914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7776375" y="2045330"/>
                <a:ext cx="3219493" cy="3182129"/>
              </a:xfrm>
              <a:custGeom>
                <a:avLst/>
                <a:gdLst/>
                <a:ahLst/>
                <a:cxnLst/>
                <a:rect r="r" b="b" t="t" l="l"/>
                <a:pathLst>
                  <a:path h="3182129" w="3219493">
                    <a:moveTo>
                      <a:pt x="127000" y="3118913"/>
                    </a:moveTo>
                    <a:cubicBezTo>
                      <a:pt x="126843" y="3083953"/>
                      <a:pt x="98460" y="3055696"/>
                      <a:pt x="63500" y="3055696"/>
                    </a:cubicBezTo>
                    <a:cubicBezTo>
                      <a:pt x="28540" y="3055696"/>
                      <a:pt x="157" y="3083953"/>
                      <a:pt x="0" y="3118913"/>
                    </a:cubicBezTo>
                    <a:cubicBezTo>
                      <a:pt x="157" y="3153872"/>
                      <a:pt x="28540" y="3182129"/>
                      <a:pt x="63500" y="3182129"/>
                    </a:cubicBezTo>
                    <a:cubicBezTo>
                      <a:pt x="98460" y="3182129"/>
                      <a:pt x="126843" y="3153872"/>
                      <a:pt x="127000" y="3118913"/>
                    </a:cubicBezTo>
                    <a:close/>
                    <a:moveTo>
                      <a:pt x="43457" y="3098546"/>
                    </a:moveTo>
                    <a:lnTo>
                      <a:pt x="83543" y="3139280"/>
                    </a:lnTo>
                    <a:lnTo>
                      <a:pt x="3219493" y="40734"/>
                    </a:lnTo>
                    <a:lnTo>
                      <a:pt x="3179407" y="0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10912325" y="1589341"/>
                <a:ext cx="3262950" cy="539573"/>
              </a:xfrm>
              <a:custGeom>
                <a:avLst/>
                <a:gdLst/>
                <a:ahLst/>
                <a:cxnLst/>
                <a:rect r="r" b="b" t="t" l="l"/>
                <a:pathLst>
                  <a:path h="539573" w="3262950">
                    <a:moveTo>
                      <a:pt x="127000" y="476356"/>
                    </a:moveTo>
                    <a:cubicBezTo>
                      <a:pt x="126844" y="441397"/>
                      <a:pt x="98460" y="413139"/>
                      <a:pt x="63500" y="413139"/>
                    </a:cubicBezTo>
                    <a:cubicBezTo>
                      <a:pt x="28541" y="413139"/>
                      <a:pt x="157" y="441397"/>
                      <a:pt x="0" y="476356"/>
                    </a:cubicBezTo>
                    <a:cubicBezTo>
                      <a:pt x="157" y="511315"/>
                      <a:pt x="28541" y="539573"/>
                      <a:pt x="63500" y="539573"/>
                    </a:cubicBezTo>
                    <a:cubicBezTo>
                      <a:pt x="98460" y="539573"/>
                      <a:pt x="126844" y="511315"/>
                      <a:pt x="127000" y="476356"/>
                    </a:cubicBezTo>
                    <a:close/>
                    <a:moveTo>
                      <a:pt x="59783" y="448024"/>
                    </a:moveTo>
                    <a:lnTo>
                      <a:pt x="67218" y="504688"/>
                    </a:lnTo>
                    <a:lnTo>
                      <a:pt x="3203168" y="91549"/>
                    </a:lnTo>
                    <a:lnTo>
                      <a:pt x="3195733" y="34884"/>
                    </a:lnTo>
                    <a:close/>
                    <a:moveTo>
                      <a:pt x="3262951" y="63217"/>
                    </a:moveTo>
                    <a:cubicBezTo>
                      <a:pt x="3262794" y="28257"/>
                      <a:pt x="3234410" y="0"/>
                      <a:pt x="3199451" y="0"/>
                    </a:cubicBezTo>
                    <a:cubicBezTo>
                      <a:pt x="3164492" y="0"/>
                      <a:pt x="3136107" y="28257"/>
                      <a:pt x="3135951" y="63217"/>
                    </a:cubicBezTo>
                    <a:cubicBezTo>
                      <a:pt x="3136107" y="98176"/>
                      <a:pt x="3164492" y="126433"/>
                      <a:pt x="3199451" y="126433"/>
                    </a:cubicBezTo>
                    <a:cubicBezTo>
                      <a:pt x="3234410" y="126433"/>
                      <a:pt x="3262794" y="98176"/>
                      <a:pt x="3262951" y="63217"/>
                    </a:cubicBezTo>
                    <a:close/>
                  </a:path>
                </a:pathLst>
              </a:custGeom>
              <a:solidFill>
                <a:srgbClr val="2254C5"/>
              </a:solidFill>
            </p:spPr>
          </p:sp>
        </p:grpSp>
      </p:grpSp>
      <p:sp>
        <p:nvSpPr>
          <p:cNvPr name="TextBox 39" id="39"/>
          <p:cNvSpPr txBox="true"/>
          <p:nvPr/>
        </p:nvSpPr>
        <p:spPr>
          <a:xfrm rot="0">
            <a:off x="11307558" y="1923043"/>
            <a:ext cx="6476642" cy="1561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</a:t>
            </a:r>
            <a:r>
              <a:rPr lang="en-US" sz="1491">
                <a:solidFill>
                  <a:srgbClr val="2254C5"/>
                </a:solidFill>
                <a:latin typeface="Montserrat"/>
              </a:rPr>
              <a:t>Traction is a period where the company is feeling</a:t>
            </a:r>
          </a:p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momentum during its development period. If traction</a:t>
            </a:r>
          </a:p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momentum is not harnessed, sales figures can decline</a:t>
            </a:r>
          </a:p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and the customer base can shrink. In general, companies</a:t>
            </a:r>
          </a:p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will judge success by the amount of revenue and new</a:t>
            </a:r>
          </a:p>
          <a:p>
            <a:pPr>
              <a:lnSpc>
                <a:spcPts val="2088"/>
              </a:lnSpc>
              <a:spcBef>
                <a:spcPct val="0"/>
              </a:spcBef>
            </a:pPr>
            <a:r>
              <a:rPr lang="en-US" sz="1491">
                <a:solidFill>
                  <a:srgbClr val="2254C5"/>
                </a:solidFill>
                <a:latin typeface="Montserrat"/>
              </a:rPr>
              <a:t> customers they receive.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11307558" y="4191733"/>
            <a:ext cx="1844776" cy="1161055"/>
            <a:chOff x="0" y="0"/>
            <a:chExt cx="1656601" cy="104262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656601" cy="1042622"/>
            </a:xfrm>
            <a:custGeom>
              <a:avLst/>
              <a:gdLst/>
              <a:ahLst/>
              <a:cxnLst/>
              <a:rect r="r" b="b" t="t" l="l"/>
              <a:pathLst>
                <a:path h="1042622" w="1656601">
                  <a:moveTo>
                    <a:pt x="0" y="0"/>
                  </a:moveTo>
                  <a:lnTo>
                    <a:pt x="1656601" y="0"/>
                  </a:lnTo>
                  <a:lnTo>
                    <a:pt x="1656601" y="1042622"/>
                  </a:lnTo>
                  <a:lnTo>
                    <a:pt x="0" y="1042622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11520773" y="4659271"/>
            <a:ext cx="1418345" cy="47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2760">
                <a:solidFill>
                  <a:srgbClr val="FFFFFF"/>
                </a:solidFill>
                <a:latin typeface="Montserrat Classic"/>
              </a:rPr>
              <a:t>+45%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364275" y="4306895"/>
            <a:ext cx="1731341" cy="189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5"/>
              </a:lnSpc>
            </a:pPr>
            <a:r>
              <a:rPr lang="en-US" sz="1075">
                <a:solidFill>
                  <a:srgbClr val="FFFFFF"/>
                </a:solidFill>
                <a:latin typeface="Montserrat Classic"/>
              </a:rPr>
              <a:t>Artificial Intelligence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11307558" y="5978363"/>
            <a:ext cx="1844776" cy="1161055"/>
            <a:chOff x="0" y="0"/>
            <a:chExt cx="1656601" cy="104262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656601" cy="1042622"/>
            </a:xfrm>
            <a:custGeom>
              <a:avLst/>
              <a:gdLst/>
              <a:ahLst/>
              <a:cxnLst/>
              <a:rect r="r" b="b" t="t" l="l"/>
              <a:pathLst>
                <a:path h="1042622" w="1656601">
                  <a:moveTo>
                    <a:pt x="0" y="0"/>
                  </a:moveTo>
                  <a:lnTo>
                    <a:pt x="1656601" y="0"/>
                  </a:lnTo>
                  <a:lnTo>
                    <a:pt x="1656601" y="1042622"/>
                  </a:lnTo>
                  <a:lnTo>
                    <a:pt x="0" y="1042622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11520773" y="6445901"/>
            <a:ext cx="1418345" cy="47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2760">
                <a:solidFill>
                  <a:srgbClr val="FFFFFF"/>
                </a:solidFill>
                <a:latin typeface="Montserrat Classic"/>
              </a:rPr>
              <a:t>+53%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362440" y="6155902"/>
            <a:ext cx="1733176" cy="189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5"/>
              </a:lnSpc>
            </a:pPr>
            <a:r>
              <a:rPr lang="en-US" sz="1075">
                <a:solidFill>
                  <a:srgbClr val="FFFFFF"/>
                </a:solidFill>
                <a:latin typeface="Montserrat Classic"/>
              </a:rPr>
              <a:t>Internet of Things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1307558" y="7764993"/>
            <a:ext cx="1844776" cy="1161055"/>
            <a:chOff x="0" y="0"/>
            <a:chExt cx="1656601" cy="1042622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656601" cy="1042622"/>
            </a:xfrm>
            <a:custGeom>
              <a:avLst/>
              <a:gdLst/>
              <a:ahLst/>
              <a:cxnLst/>
              <a:rect r="r" b="b" t="t" l="l"/>
              <a:pathLst>
                <a:path h="1042622" w="1656601">
                  <a:moveTo>
                    <a:pt x="0" y="0"/>
                  </a:moveTo>
                  <a:lnTo>
                    <a:pt x="1656601" y="0"/>
                  </a:lnTo>
                  <a:lnTo>
                    <a:pt x="1656601" y="1042622"/>
                  </a:lnTo>
                  <a:lnTo>
                    <a:pt x="0" y="1042622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11486640" y="8232530"/>
            <a:ext cx="1486611" cy="47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2760">
                <a:solidFill>
                  <a:srgbClr val="FFFFFF"/>
                </a:solidFill>
                <a:latin typeface="Montserrat Classic"/>
              </a:rPr>
              <a:t>+42%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1369858" y="7942532"/>
            <a:ext cx="1720176" cy="189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5"/>
              </a:lnSpc>
            </a:pPr>
            <a:r>
              <a:rPr lang="en-US" sz="1075">
                <a:solidFill>
                  <a:srgbClr val="FFFFFF"/>
                </a:solidFill>
                <a:latin typeface="Montserrat Classic"/>
              </a:rPr>
              <a:t>Others Products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714026" y="4163158"/>
            <a:ext cx="4070174" cy="118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We can explain in detail the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momentum of the company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and the basic facts that are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taken to show that our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company is in a traction phase.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714026" y="5949788"/>
            <a:ext cx="4070174" cy="118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We can explain in detail the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momentum of the company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and the basic facts that are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taken to show that our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company is in a traction phase.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714026" y="7736418"/>
            <a:ext cx="4070174" cy="118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We can explain in detail the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momentum of the company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and the basic facts that are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taken to show that our</a:t>
            </a:r>
          </a:p>
          <a:p>
            <a:pPr>
              <a:lnSpc>
                <a:spcPts val="1917"/>
              </a:lnSpc>
              <a:spcBef>
                <a:spcPct val="0"/>
              </a:spcBef>
            </a:pPr>
            <a:r>
              <a:rPr lang="en-US" sz="1369">
                <a:solidFill>
                  <a:srgbClr val="2254C5"/>
                </a:solidFill>
                <a:latin typeface="Montserrat"/>
              </a:rPr>
              <a:t>company is in a traction phase.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65117" y="1583433"/>
            <a:ext cx="11996798" cy="102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78"/>
              </a:lnSpc>
            </a:pPr>
            <a:r>
              <a:rPr lang="en-US" sz="5984">
                <a:solidFill>
                  <a:srgbClr val="2254C5"/>
                </a:solidFill>
                <a:latin typeface="Montserrat Bold"/>
              </a:rPr>
              <a:t>Product Performance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11850061" y="661348"/>
            <a:ext cx="6437939" cy="0"/>
          </a:xfrm>
          <a:prstGeom prst="line">
            <a:avLst/>
          </a:prstGeom>
          <a:ln cap="flat" w="28575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371235" y="482355"/>
            <a:ext cx="2776097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Your Logo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10077" y="482355"/>
            <a:ext cx="3306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8"/>
              </a:lnSpc>
            </a:pPr>
            <a:r>
              <a:rPr lang="en-US" sz="1656">
                <a:solidFill>
                  <a:srgbClr val="2254C5"/>
                </a:solidFill>
                <a:latin typeface="Montserrat Classic"/>
              </a:rPr>
              <a:t>Date//Time//Year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0" y="9728445"/>
            <a:ext cx="18395101" cy="0"/>
          </a:xfrm>
          <a:prstGeom prst="line">
            <a:avLst/>
          </a:prstGeom>
          <a:ln cap="flat" w="38100">
            <a:solidFill>
              <a:srgbClr val="2254C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325370" y="3939573"/>
            <a:ext cx="8975007" cy="4902704"/>
            <a:chOff x="0" y="0"/>
            <a:chExt cx="11966675" cy="6536938"/>
          </a:xfrm>
        </p:grpSpPr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2027507" y="0"/>
              <a:ext cx="9699604" cy="5933270"/>
              <a:chOff x="0" y="0"/>
              <a:chExt cx="10886636" cy="665938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-6350" y="0"/>
                <a:ext cx="10899335" cy="6659380"/>
              </a:xfrm>
              <a:custGeom>
                <a:avLst/>
                <a:gdLst/>
                <a:ahLst/>
                <a:cxnLst/>
                <a:rect r="r" b="b" t="t" l="l"/>
                <a:pathLst>
                  <a:path h="6659380" w="10899335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6659380"/>
                    </a:lnTo>
                    <a:lnTo>
                      <a:pt x="0" y="6659380"/>
                    </a:lnTo>
                    <a:close/>
                    <a:moveTo>
                      <a:pt x="2721659" y="0"/>
                    </a:moveTo>
                    <a:lnTo>
                      <a:pt x="2734359" y="0"/>
                    </a:lnTo>
                    <a:lnTo>
                      <a:pt x="2734359" y="6659380"/>
                    </a:lnTo>
                    <a:lnTo>
                      <a:pt x="2721659" y="6659380"/>
                    </a:lnTo>
                    <a:close/>
                    <a:moveTo>
                      <a:pt x="5443318" y="0"/>
                    </a:moveTo>
                    <a:lnTo>
                      <a:pt x="5456018" y="0"/>
                    </a:lnTo>
                    <a:lnTo>
                      <a:pt x="5456018" y="6659380"/>
                    </a:lnTo>
                    <a:lnTo>
                      <a:pt x="5443318" y="6659380"/>
                    </a:lnTo>
                    <a:close/>
                    <a:moveTo>
                      <a:pt x="8164977" y="0"/>
                    </a:moveTo>
                    <a:lnTo>
                      <a:pt x="8177677" y="0"/>
                    </a:lnTo>
                    <a:lnTo>
                      <a:pt x="8177677" y="6659380"/>
                    </a:lnTo>
                    <a:lnTo>
                      <a:pt x="8164977" y="6659380"/>
                    </a:lnTo>
                    <a:close/>
                    <a:moveTo>
                      <a:pt x="10886635" y="0"/>
                    </a:moveTo>
                    <a:lnTo>
                      <a:pt x="10899335" y="0"/>
                    </a:lnTo>
                    <a:lnTo>
                      <a:pt x="10899335" y="6659380"/>
                    </a:lnTo>
                    <a:lnTo>
                      <a:pt x="10886635" y="6659380"/>
                    </a:lnTo>
                    <a:close/>
                  </a:path>
                </a:pathLst>
              </a:custGeom>
              <a:solidFill>
                <a:srgbClr val="2254C5">
                  <a:alpha val="24706"/>
                </a:srgbClr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1907614" y="6076214"/>
              <a:ext cx="239786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0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267098" y="6076214"/>
              <a:ext cx="370619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10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654540" y="6076214"/>
              <a:ext cx="445538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20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080214" y="6076214"/>
              <a:ext cx="443991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30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1487545" y="6076214"/>
              <a:ext cx="479130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40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08511" y="436622"/>
              <a:ext cx="1737951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Quarter 1 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3592" y="1957022"/>
              <a:ext cx="1812870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Quarter 2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4918" y="3477423"/>
              <a:ext cx="1811544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Quarter 3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4997823"/>
              <a:ext cx="1846463" cy="460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93"/>
                </a:lnSpc>
              </a:pPr>
              <a:r>
                <a:rPr lang="en-US" sz="2138">
                  <a:solidFill>
                    <a:srgbClr val="2254C5"/>
                  </a:solidFill>
                  <a:latin typeface="Montserrat"/>
                </a:rPr>
                <a:t>Quarter 4 </a:t>
              </a:r>
            </a:p>
          </p:txBody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2027507" y="0"/>
              <a:ext cx="9699604" cy="5933270"/>
              <a:chOff x="0" y="0"/>
              <a:chExt cx="10886636" cy="665938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-1742"/>
                <a:ext cx="1373574" cy="1543466"/>
              </a:xfrm>
              <a:custGeom>
                <a:avLst/>
                <a:gdLst/>
                <a:ahLst/>
                <a:cxnLst/>
                <a:rect r="r" b="b" t="t" l="l"/>
                <a:pathLst>
                  <a:path h="1543466" w="1373574">
                    <a:moveTo>
                      <a:pt x="0" y="1742"/>
                    </a:moveTo>
                    <a:lnTo>
                      <a:pt x="1243981" y="1742"/>
                    </a:lnTo>
                    <a:cubicBezTo>
                      <a:pt x="1277741" y="0"/>
                      <a:pt x="1310734" y="12206"/>
                      <a:pt x="1335230" y="35502"/>
                    </a:cubicBezTo>
                    <a:cubicBezTo>
                      <a:pt x="1359727" y="58798"/>
                      <a:pt x="1373574" y="91136"/>
                      <a:pt x="1373529" y="124941"/>
                    </a:cubicBezTo>
                    <a:lnTo>
                      <a:pt x="1373529" y="1418525"/>
                    </a:lnTo>
                    <a:cubicBezTo>
                      <a:pt x="1373574" y="1452330"/>
                      <a:pt x="1359727" y="1484668"/>
                      <a:pt x="1335230" y="1507964"/>
                    </a:cubicBezTo>
                    <a:cubicBezTo>
                      <a:pt x="1310734" y="1531260"/>
                      <a:pt x="1277741" y="1543466"/>
                      <a:pt x="1243981" y="1541724"/>
                    </a:cubicBezTo>
                    <a:lnTo>
                      <a:pt x="0" y="1541724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1706466"/>
                <a:ext cx="4361004" cy="1539982"/>
              </a:xfrm>
              <a:custGeom>
                <a:avLst/>
                <a:gdLst/>
                <a:ahLst/>
                <a:cxnLst/>
                <a:rect r="r" b="b" t="t" l="l"/>
                <a:pathLst>
                  <a:path h="1539982" w="4361004">
                    <a:moveTo>
                      <a:pt x="0" y="0"/>
                    </a:moveTo>
                    <a:lnTo>
                      <a:pt x="4237806" y="0"/>
                    </a:lnTo>
                    <a:cubicBezTo>
                      <a:pt x="4270480" y="0"/>
                      <a:pt x="4301816" y="12980"/>
                      <a:pt x="4324921" y="36084"/>
                    </a:cubicBezTo>
                    <a:cubicBezTo>
                      <a:pt x="4348025" y="59188"/>
                      <a:pt x="4361004" y="90524"/>
                      <a:pt x="4361004" y="123199"/>
                    </a:cubicBezTo>
                    <a:lnTo>
                      <a:pt x="4361004" y="1416783"/>
                    </a:lnTo>
                    <a:cubicBezTo>
                      <a:pt x="4361004" y="1449457"/>
                      <a:pt x="4348025" y="1480794"/>
                      <a:pt x="4324920" y="1503898"/>
                    </a:cubicBezTo>
                    <a:cubicBezTo>
                      <a:pt x="4301816" y="1527002"/>
                      <a:pt x="4270480" y="1539982"/>
                      <a:pt x="4237806" y="1539982"/>
                    </a:cubicBez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3412932"/>
                <a:ext cx="6810497" cy="1539982"/>
              </a:xfrm>
              <a:custGeom>
                <a:avLst/>
                <a:gdLst/>
                <a:ahLst/>
                <a:cxnLst/>
                <a:rect r="r" b="b" t="t" l="l"/>
                <a:pathLst>
                  <a:path h="1539982" w="6810497">
                    <a:moveTo>
                      <a:pt x="0" y="0"/>
                    </a:moveTo>
                    <a:lnTo>
                      <a:pt x="6687299" y="0"/>
                    </a:lnTo>
                    <a:cubicBezTo>
                      <a:pt x="6719973" y="0"/>
                      <a:pt x="6751309" y="12980"/>
                      <a:pt x="6774414" y="36084"/>
                    </a:cubicBezTo>
                    <a:cubicBezTo>
                      <a:pt x="6797518" y="59188"/>
                      <a:pt x="6810497" y="90524"/>
                      <a:pt x="6810497" y="123199"/>
                    </a:cubicBezTo>
                    <a:lnTo>
                      <a:pt x="6810497" y="1416783"/>
                    </a:lnTo>
                    <a:cubicBezTo>
                      <a:pt x="6810497" y="1484824"/>
                      <a:pt x="6755340" y="1539982"/>
                      <a:pt x="6687299" y="1539982"/>
                    </a:cubicBez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5119398"/>
                <a:ext cx="8715659" cy="1539981"/>
              </a:xfrm>
              <a:custGeom>
                <a:avLst/>
                <a:gdLst/>
                <a:ahLst/>
                <a:cxnLst/>
                <a:rect r="r" b="b" t="t" l="l"/>
                <a:pathLst>
                  <a:path h="1539981" w="8715659">
                    <a:moveTo>
                      <a:pt x="0" y="0"/>
                    </a:moveTo>
                    <a:lnTo>
                      <a:pt x="8592460" y="0"/>
                    </a:lnTo>
                    <a:cubicBezTo>
                      <a:pt x="8660501" y="0"/>
                      <a:pt x="8715659" y="55158"/>
                      <a:pt x="8715659" y="123199"/>
                    </a:cubicBezTo>
                    <a:lnTo>
                      <a:pt x="8715659" y="1416783"/>
                    </a:lnTo>
                    <a:cubicBezTo>
                      <a:pt x="8715659" y="1449457"/>
                      <a:pt x="8702679" y="1480793"/>
                      <a:pt x="8679575" y="1503898"/>
                    </a:cubicBezTo>
                    <a:cubicBezTo>
                      <a:pt x="8656470" y="1527002"/>
                      <a:pt x="8625134" y="1539982"/>
                      <a:pt x="8592460" y="1539982"/>
                    </a:cubicBez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DCE7EC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0" cy="1539982"/>
              </a:xfrm>
              <a:custGeom>
                <a:avLst/>
                <a:gdLst/>
                <a:ahLst/>
                <a:cxnLst/>
                <a:rect r="r" b="b" t="t" l="l"/>
                <a:pathLst>
                  <a:path h="1539982" w="0">
                    <a:moveTo>
                      <a:pt x="0" y="0"/>
                    </a:moveTo>
                    <a:lnTo>
                      <a:pt x="0" y="0"/>
                    </a:lnTo>
                    <a:lnTo>
                      <a:pt x="0" y="1539982"/>
                    </a:ln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1706466"/>
                <a:ext cx="2180502" cy="1539982"/>
              </a:xfrm>
              <a:custGeom>
                <a:avLst/>
                <a:gdLst/>
                <a:ahLst/>
                <a:cxnLst/>
                <a:rect r="r" b="b" t="t" l="l"/>
                <a:pathLst>
                  <a:path h="1539982" w="2180502">
                    <a:moveTo>
                      <a:pt x="0" y="0"/>
                    </a:moveTo>
                    <a:lnTo>
                      <a:pt x="2180502" y="0"/>
                    </a:lnTo>
                    <a:lnTo>
                      <a:pt x="2180502" y="1539982"/>
                    </a:ln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3412932"/>
                <a:ext cx="4086298" cy="1539982"/>
              </a:xfrm>
              <a:custGeom>
                <a:avLst/>
                <a:gdLst/>
                <a:ahLst/>
                <a:cxnLst/>
                <a:rect r="r" b="b" t="t" l="l"/>
                <a:pathLst>
                  <a:path h="1539982" w="4086298">
                    <a:moveTo>
                      <a:pt x="0" y="0"/>
                    </a:moveTo>
                    <a:lnTo>
                      <a:pt x="4086298" y="0"/>
                    </a:lnTo>
                    <a:lnTo>
                      <a:pt x="4086298" y="1539982"/>
                    </a:ln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5119398"/>
                <a:ext cx="4902558" cy="1539981"/>
              </a:xfrm>
              <a:custGeom>
                <a:avLst/>
                <a:gdLst/>
                <a:ahLst/>
                <a:cxnLst/>
                <a:rect r="r" b="b" t="t" l="l"/>
                <a:pathLst>
                  <a:path h="1539981" w="4902558">
                    <a:moveTo>
                      <a:pt x="0" y="0"/>
                    </a:moveTo>
                    <a:lnTo>
                      <a:pt x="4902558" y="0"/>
                    </a:lnTo>
                    <a:lnTo>
                      <a:pt x="4902558" y="1539982"/>
                    </a:lnTo>
                    <a:lnTo>
                      <a:pt x="0" y="1539982"/>
                    </a:lnTo>
                    <a:close/>
                  </a:path>
                </a:pathLst>
              </a:custGeom>
              <a:solidFill>
                <a:srgbClr val="2254C5"/>
              </a:solidFill>
            </p:spPr>
          </p:sp>
        </p:grpSp>
      </p:grpSp>
      <p:grpSp>
        <p:nvGrpSpPr>
          <p:cNvPr name="Group 28" id="28"/>
          <p:cNvGrpSpPr/>
          <p:nvPr/>
        </p:nvGrpSpPr>
        <p:grpSpPr>
          <a:xfrm rot="0">
            <a:off x="11512576" y="3939573"/>
            <a:ext cx="1554300" cy="590175"/>
            <a:chOff x="0" y="0"/>
            <a:chExt cx="1391120" cy="52821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91120" cy="528215"/>
            </a:xfrm>
            <a:custGeom>
              <a:avLst/>
              <a:gdLst/>
              <a:ahLst/>
              <a:cxnLst/>
              <a:rect r="r" b="b" t="t" l="l"/>
              <a:pathLst>
                <a:path h="528215" w="1391120">
                  <a:moveTo>
                    <a:pt x="0" y="0"/>
                  </a:moveTo>
                  <a:lnTo>
                    <a:pt x="1391120" y="0"/>
                  </a:lnTo>
                  <a:lnTo>
                    <a:pt x="1391120" y="528215"/>
                  </a:lnTo>
                  <a:lnTo>
                    <a:pt x="0" y="528215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11635517" y="4021301"/>
            <a:ext cx="1308419" cy="39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Revenue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Development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494444" y="3912035"/>
            <a:ext cx="4251397" cy="57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8"/>
              </a:lnSpc>
            </a:pPr>
            <a:r>
              <a:rPr lang="en-US" sz="3370">
                <a:solidFill>
                  <a:srgbClr val="2254C5"/>
                </a:solidFill>
                <a:latin typeface="Montserrat Bold"/>
              </a:rPr>
              <a:t>3,46 M/Quarter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512576" y="5341850"/>
            <a:ext cx="1554300" cy="590175"/>
            <a:chOff x="0" y="0"/>
            <a:chExt cx="1391120" cy="52821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391120" cy="528215"/>
            </a:xfrm>
            <a:custGeom>
              <a:avLst/>
              <a:gdLst/>
              <a:ahLst/>
              <a:cxnLst/>
              <a:rect r="r" b="b" t="t" l="l"/>
              <a:pathLst>
                <a:path h="528215" w="1391120">
                  <a:moveTo>
                    <a:pt x="0" y="0"/>
                  </a:moveTo>
                  <a:lnTo>
                    <a:pt x="1391120" y="0"/>
                  </a:lnTo>
                  <a:lnTo>
                    <a:pt x="1391120" y="528215"/>
                  </a:lnTo>
                  <a:lnTo>
                    <a:pt x="0" y="528215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1635517" y="5423577"/>
            <a:ext cx="1308419" cy="39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Engagement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Development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494444" y="5314311"/>
            <a:ext cx="4456071" cy="57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8"/>
              </a:lnSpc>
            </a:pPr>
            <a:r>
              <a:rPr lang="en-US" sz="3370">
                <a:solidFill>
                  <a:srgbClr val="2254C5"/>
                </a:solidFill>
                <a:latin typeface="Montserrat Bold"/>
              </a:rPr>
              <a:t>87%-91%/Quarter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1512576" y="6744126"/>
            <a:ext cx="1554300" cy="590175"/>
            <a:chOff x="0" y="0"/>
            <a:chExt cx="1391120" cy="52821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391120" cy="528215"/>
            </a:xfrm>
            <a:custGeom>
              <a:avLst/>
              <a:gdLst/>
              <a:ahLst/>
              <a:cxnLst/>
              <a:rect r="r" b="b" t="t" l="l"/>
              <a:pathLst>
                <a:path h="528215" w="1391120">
                  <a:moveTo>
                    <a:pt x="0" y="0"/>
                  </a:moveTo>
                  <a:lnTo>
                    <a:pt x="1391120" y="0"/>
                  </a:lnTo>
                  <a:lnTo>
                    <a:pt x="1391120" y="528215"/>
                  </a:lnTo>
                  <a:lnTo>
                    <a:pt x="0" y="528215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1635517" y="6825853"/>
            <a:ext cx="1308419" cy="39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Exposure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Development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494444" y="6716587"/>
            <a:ext cx="4456071" cy="57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8"/>
              </a:lnSpc>
            </a:pPr>
            <a:r>
              <a:rPr lang="en-US" sz="3370">
                <a:solidFill>
                  <a:srgbClr val="2254C5"/>
                </a:solidFill>
                <a:latin typeface="Montserrat Bold"/>
              </a:rPr>
              <a:t>87%-91%/Quarter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11512576" y="8146402"/>
            <a:ext cx="1554300" cy="590175"/>
            <a:chOff x="0" y="0"/>
            <a:chExt cx="1391120" cy="52821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391120" cy="528215"/>
            </a:xfrm>
            <a:custGeom>
              <a:avLst/>
              <a:gdLst/>
              <a:ahLst/>
              <a:cxnLst/>
              <a:rect r="r" b="b" t="t" l="l"/>
              <a:pathLst>
                <a:path h="528215" w="1391120">
                  <a:moveTo>
                    <a:pt x="0" y="0"/>
                  </a:moveTo>
                  <a:lnTo>
                    <a:pt x="1391120" y="0"/>
                  </a:lnTo>
                  <a:lnTo>
                    <a:pt x="1391120" y="528215"/>
                  </a:lnTo>
                  <a:lnTo>
                    <a:pt x="0" y="528215"/>
                  </a:lnTo>
                  <a:close/>
                </a:path>
              </a:pathLst>
            </a:custGeom>
            <a:solidFill>
              <a:srgbClr val="2254C5"/>
            </a:solid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11635517" y="8228130"/>
            <a:ext cx="1308419" cy="39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Total Clients</a:t>
            </a: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by Quarter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494444" y="8118863"/>
            <a:ext cx="4456071" cy="578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18"/>
              </a:lnSpc>
            </a:pPr>
            <a:r>
              <a:rPr lang="en-US" sz="3370">
                <a:solidFill>
                  <a:srgbClr val="2254C5"/>
                </a:solidFill>
                <a:latin typeface="Montserrat Bold"/>
              </a:rPr>
              <a:t>112 - 167 Clients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A6EA22330C843B937EC3ED768EA21" ma:contentTypeVersion="18" ma:contentTypeDescription="Create a new document." ma:contentTypeScope="" ma:versionID="bb3f0634836d43bb54429d4e0429f466">
  <xsd:schema xmlns:xsd="http://www.w3.org/2001/XMLSchema" xmlns:xs="http://www.w3.org/2001/XMLSchema" xmlns:p="http://schemas.microsoft.com/office/2006/metadata/properties" xmlns:ns2="93c9170e-4503-4779-ac67-a88f740722fb" xmlns:ns3="95d05e83-e2d3-42f9-ae7c-b888304dba87" targetNamespace="http://schemas.microsoft.com/office/2006/metadata/properties" ma:root="true" ma:fieldsID="5315fc5d074f599926bd43ed0758cd7b" ns2:_="" ns3:_="">
    <xsd:import namespace="93c9170e-4503-4779-ac67-a88f740722fb"/>
    <xsd:import namespace="95d05e83-e2d3-42f9-ae7c-b888304db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9170e-4503-4779-ac67-a88f740722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d05e83-e2d3-42f9-ae7c-b888304dba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2da603-1d56-4d11-98ec-026d85fad3d0}" ma:internalName="TaxCatchAll" ma:showField="CatchAllData" ma:web="95d05e83-e2d3-42f9-ae7c-b888304dba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c9170e-4503-4779-ac67-a88f740722fb">
      <Terms xmlns="http://schemas.microsoft.com/office/infopath/2007/PartnerControls"/>
    </lcf76f155ced4ddcb4097134ff3c332f>
    <TaxCatchAll xmlns="95d05e83-e2d3-42f9-ae7c-b888304dba87" xsi:nil="true"/>
  </documentManagement>
</p:properties>
</file>

<file path=customXml/itemProps1.xml><?xml version="1.0" encoding="utf-8"?>
<ds:datastoreItem xmlns:ds="http://schemas.openxmlformats.org/officeDocument/2006/customXml" ds:itemID="{5F30C531-4787-4CA8-BC0A-C5669C6A7A16}"/>
</file>

<file path=customXml/itemProps2.xml><?xml version="1.0" encoding="utf-8"?>
<ds:datastoreItem xmlns:ds="http://schemas.openxmlformats.org/officeDocument/2006/customXml" ds:itemID="{A2835951-D6B0-4C57-A3E7-82DD35F97F85}"/>
</file>

<file path=customXml/itemProps3.xml><?xml version="1.0" encoding="utf-8"?>
<ds:datastoreItem xmlns:ds="http://schemas.openxmlformats.org/officeDocument/2006/customXml" ds:itemID="{3911EA38-2BA7-40A4-98A1-82846287A3E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Green Modular Business Roadmap Presentation</dc:title>
  <cp:revision>1</cp:revision>
  <dcterms:created xsi:type="dcterms:W3CDTF">2006-08-16T00:00:00Z</dcterms:created>
  <dcterms:modified xsi:type="dcterms:W3CDTF">2011-08-01T06:04:30Z</dcterms:modified>
  <dc:identifier>DAFzaZSCIFc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0x010100F1AA6EA22330C843B937EC3ED768EA21</vt:lpwstr>
  </property>
</Properties>
</file>