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png" ContentType="image/png"/>
  <Default Extension="rels" ContentType="application/vnd.openxmlformats-package.relationships+xml"/>
  <Default Extension="xlsb" ContentType="application/vnd.ms-excel.sheet.binary.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0" r:id="rId1"/>
    <p:sldMasterId id="2147483672" r:id="rId2"/>
  </p:sldMasterIdLst>
  <p:notesMasterIdLst>
    <p:notesMasterId r:id="rId27"/>
  </p:notesMasterIdLst>
  <p:sldIdLst>
    <p:sldId id="256" r:id="rId3"/>
    <p:sldId id="426" r:id="rId4"/>
    <p:sldId id="428" r:id="rId5"/>
    <p:sldId id="257" r:id="rId6"/>
    <p:sldId id="306" r:id="rId7"/>
    <p:sldId id="259" r:id="rId8"/>
    <p:sldId id="260" r:id="rId9"/>
    <p:sldId id="261" r:id="rId10"/>
    <p:sldId id="425" r:id="rId11"/>
    <p:sldId id="263" r:id="rId12"/>
    <p:sldId id="265" r:id="rId13"/>
    <p:sldId id="266" r:id="rId14"/>
    <p:sldId id="267" r:id="rId15"/>
    <p:sldId id="269" r:id="rId16"/>
    <p:sldId id="270" r:id="rId17"/>
    <p:sldId id="271" r:id="rId18"/>
    <p:sldId id="278" r:id="rId19"/>
    <p:sldId id="280" r:id="rId20"/>
    <p:sldId id="282" r:id="rId21"/>
    <p:sldId id="284" r:id="rId22"/>
    <p:sldId id="290" r:id="rId23"/>
    <p:sldId id="292" r:id="rId24"/>
    <p:sldId id="298" r:id="rId25"/>
    <p:sldId id="305" r:id="rId26"/>
  </p:sldIdLst>
  <p:sldSz cx="12192000" cy="6858000"/>
  <p:notesSz cx="7010400" cy="9236075"/>
  <p:embeddedFontLst>
    <p:embeddedFont>
      <p:font typeface="Arial Narrow" panose="020B0606020202030204" pitchFamily="34" charset="0"/>
      <p:regular r:id="rId28"/>
      <p:bold r:id="rId29"/>
      <p:italic r:id="rId30"/>
      <p:boldItalic r:id="rId31"/>
    </p:embeddedFont>
    <p:embeddedFont>
      <p:font typeface="Calibri" panose="020F0502020204030204" pitchFamily="34" charset="0"/>
      <p:regular r:id="rId32"/>
      <p:bold r:id="rId33"/>
      <p:italic r:id="rId34"/>
      <p:boldItalic r:id="rId35"/>
    </p:embeddedFont>
  </p:embeddedFontLst>
  <p:custDataLst>
    <p:tags r:id="rId3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DFD985E-E22A-4D8C-BC14-72FD9E643F38}">
  <a:tblStyle styleId="{1DFD985E-E22A-4D8C-BC14-72FD9E643F38}" styleName="Table_0">
    <a:wholeTbl>
      <a:tcTxStyle b="off" i="off">
        <a:font>
          <a:latin typeface="Arial Narrow"/>
          <a:ea typeface="Arial Narrow"/>
          <a:cs typeface="Arial Narrow"/>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Arial Narrow"/>
          <a:ea typeface="Arial Narrow"/>
          <a:cs typeface="Arial Narrow"/>
        </a:font>
        <a:schemeClr val="lt1"/>
      </a:tcTxStyle>
      <a:tcStyle>
        <a:tcBdr/>
        <a:fill>
          <a:solidFill>
            <a:schemeClr val="accent1"/>
          </a:solidFill>
        </a:fill>
      </a:tcStyle>
    </a:lastCol>
    <a:firstCol>
      <a:tcTxStyle b="on" i="off">
        <a:font>
          <a:latin typeface="Arial Narrow"/>
          <a:ea typeface="Arial Narrow"/>
          <a:cs typeface="Arial Narrow"/>
        </a:font>
        <a:schemeClr val="lt1"/>
      </a:tcTxStyle>
      <a:tcStyle>
        <a:tcBdr/>
        <a:fill>
          <a:solidFill>
            <a:schemeClr val="accent1"/>
          </a:solidFill>
        </a:fill>
      </a:tcStyle>
    </a:firstCol>
    <a:lastRow>
      <a:tcTxStyle b="on" i="off">
        <a:font>
          <a:latin typeface="Arial Narrow"/>
          <a:ea typeface="Arial Narrow"/>
          <a:cs typeface="Arial Narrow"/>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Narrow"/>
          <a:ea typeface="Arial Narrow"/>
          <a:cs typeface="Arial Narrow"/>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98287859-493E-4CFB-9BD8-707C64F07115}" styleName="Table_1">
    <a:wholeTbl>
      <a:tcTxStyle b="off" i="off">
        <a:font>
          <a:latin typeface="Arial Narrow"/>
          <a:ea typeface="Arial Narrow"/>
          <a:cs typeface="Arial Narrow"/>
        </a:font>
        <a:schemeClr val="dk1"/>
      </a:tcTxStyle>
      <a:tcStyle>
        <a:tcBdr>
          <a:left>
            <a:ln w="12700" cap="flat" cmpd="sng">
              <a:solidFill>
                <a:schemeClr val="accent6"/>
              </a:solidFill>
              <a:prstDash val="solid"/>
              <a:round/>
              <a:headEnd type="none" w="sm" len="sm"/>
              <a:tailEnd type="none" w="sm" len="sm"/>
            </a:ln>
          </a:left>
          <a:right>
            <a:ln w="12700" cap="flat" cmpd="sng">
              <a:solidFill>
                <a:schemeClr val="accent6"/>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12700" cap="flat" cmpd="sng">
              <a:solidFill>
                <a:schemeClr val="accent6"/>
              </a:solidFill>
              <a:prstDash val="solid"/>
              <a:round/>
              <a:headEnd type="none" w="sm" len="sm"/>
              <a:tailEnd type="none" w="sm" len="sm"/>
            </a:ln>
          </a:insideH>
          <a:insideV>
            <a:ln w="12700" cap="flat" cmpd="sng">
              <a:solidFill>
                <a:schemeClr val="accent6"/>
              </a:solidFill>
              <a:prstDash val="solid"/>
              <a:round/>
              <a:headEnd type="none" w="sm" len="sm"/>
              <a:tailEnd type="none" w="sm" len="sm"/>
            </a:ln>
          </a:insideV>
        </a:tcBdr>
        <a:fill>
          <a:solidFill>
            <a:srgbClr val="FFFFFF">
              <a:alpha val="0"/>
            </a:srgbClr>
          </a:solidFill>
        </a:fill>
      </a:tcStyle>
    </a:wholeTbl>
    <a:band1H>
      <a:tcTxStyle/>
      <a:tcStyle>
        <a:tcBdr/>
        <a:fill>
          <a:solidFill>
            <a:schemeClr val="accent6">
              <a:alpha val="20000"/>
            </a:schemeClr>
          </a:solidFill>
        </a:fill>
      </a:tcStyle>
    </a:band1H>
    <a:band2H>
      <a:tcTxStyle/>
      <a:tcStyle>
        <a:tcBdr/>
      </a:tcStyle>
    </a:band2H>
    <a:band1V>
      <a:tcTxStyle/>
      <a:tcStyle>
        <a:tcBdr/>
        <a:fill>
          <a:solidFill>
            <a:schemeClr val="accent6">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6"/>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6"/>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27272727272728"/>
          <c:y val="0.10227272727272728"/>
          <c:w val="0.79545454545454541"/>
          <c:h val="0.79545454545454541"/>
        </c:manualLayout>
      </c:layout>
      <c:doughnutChart>
        <c:varyColors val="0"/>
        <c:ser>
          <c:idx val="0"/>
          <c:order val="0"/>
          <c:dPt>
            <c:idx val="0"/>
            <c:bubble3D val="0"/>
            <c:spPr>
              <a:solidFill>
                <a:schemeClr val="accent1"/>
              </a:solidFill>
              <a:ln>
                <a:noFill/>
              </a:ln>
            </c:spPr>
            <c:extLst>
              <c:ext xmlns:c16="http://schemas.microsoft.com/office/drawing/2014/chart" uri="{C3380CC4-5D6E-409C-BE32-E72D297353CC}">
                <c16:uniqueId val="{00000000-7931-4A05-BC44-3D18D6A5CDCE}"/>
              </c:ext>
            </c:extLst>
          </c:dPt>
          <c:dPt>
            <c:idx val="1"/>
            <c:bubble3D val="0"/>
            <c:spPr>
              <a:solidFill>
                <a:schemeClr val="accent2"/>
              </a:solidFill>
              <a:ln>
                <a:noFill/>
              </a:ln>
            </c:spPr>
            <c:extLst>
              <c:ext xmlns:c16="http://schemas.microsoft.com/office/drawing/2014/chart" uri="{C3380CC4-5D6E-409C-BE32-E72D297353CC}">
                <c16:uniqueId val="{00000001-7931-4A05-BC44-3D18D6A5CDCE}"/>
              </c:ext>
            </c:extLst>
          </c:dPt>
          <c:dPt>
            <c:idx val="2"/>
            <c:bubble3D val="0"/>
            <c:spPr>
              <a:solidFill>
                <a:srgbClr val="00B8FD"/>
              </a:solidFill>
              <a:ln>
                <a:noFill/>
              </a:ln>
            </c:spPr>
            <c:extLst>
              <c:ext xmlns:c16="http://schemas.microsoft.com/office/drawing/2014/chart" uri="{C3380CC4-5D6E-409C-BE32-E72D297353CC}">
                <c16:uniqueId val="{00000002-7931-4A05-BC44-3D18D6A5CDCE}"/>
              </c:ext>
            </c:extLst>
          </c:dPt>
          <c:dPt>
            <c:idx val="3"/>
            <c:bubble3D val="0"/>
            <c:spPr>
              <a:solidFill>
                <a:schemeClr val="accent4"/>
              </a:solidFill>
              <a:ln>
                <a:noFill/>
              </a:ln>
            </c:spPr>
            <c:extLst>
              <c:ext xmlns:c16="http://schemas.microsoft.com/office/drawing/2014/chart" uri="{C3380CC4-5D6E-409C-BE32-E72D297353CC}">
                <c16:uniqueId val="{00000003-7931-4A05-BC44-3D18D6A5CDCE}"/>
              </c:ext>
            </c:extLst>
          </c:dPt>
          <c:dPt>
            <c:idx val="4"/>
            <c:bubble3D val="0"/>
            <c:explosion val="10"/>
            <c:spPr>
              <a:solidFill>
                <a:srgbClr val="E8194A"/>
              </a:solidFill>
              <a:ln>
                <a:noFill/>
              </a:ln>
            </c:spPr>
            <c:extLst>
              <c:ext xmlns:c16="http://schemas.microsoft.com/office/drawing/2014/chart" uri="{C3380CC4-5D6E-409C-BE32-E72D297353CC}">
                <c16:uniqueId val="{00000004-7931-4A05-BC44-3D18D6A5CDCE}"/>
              </c:ext>
            </c:extLst>
          </c:dPt>
          <c:dPt>
            <c:idx val="5"/>
            <c:bubble3D val="0"/>
            <c:spPr>
              <a:solidFill>
                <a:srgbClr val="008238"/>
              </a:solidFill>
              <a:ln>
                <a:noFill/>
              </a:ln>
            </c:spPr>
            <c:extLst>
              <c:ext xmlns:c16="http://schemas.microsoft.com/office/drawing/2014/chart" uri="{C3380CC4-5D6E-409C-BE32-E72D297353CC}">
                <c16:uniqueId val="{00000005-7931-4A05-BC44-3D18D6A5CDCE}"/>
              </c:ext>
            </c:extLst>
          </c:dPt>
          <c:dPt>
            <c:idx val="6"/>
            <c:bubble3D val="0"/>
            <c:spPr>
              <a:solidFill>
                <a:schemeClr val="accent1"/>
              </a:solidFill>
              <a:ln>
                <a:noFill/>
              </a:ln>
            </c:spPr>
            <c:extLst>
              <c:ext xmlns:c16="http://schemas.microsoft.com/office/drawing/2014/chart" uri="{C3380CC4-5D6E-409C-BE32-E72D297353CC}">
                <c16:uniqueId val="{00000006-7931-4A05-BC44-3D18D6A5CDCE}"/>
              </c:ext>
            </c:extLst>
          </c:dPt>
          <c:dPt>
            <c:idx val="7"/>
            <c:bubble3D val="0"/>
            <c:spPr>
              <a:pattFill prst="pct75">
                <a:fgClr>
                  <a:schemeClr val="tx1"/>
                </a:fgClr>
                <a:bgClr>
                  <a:schemeClr val="bg1"/>
                </a:bgClr>
              </a:pattFill>
              <a:ln>
                <a:noFill/>
              </a:ln>
            </c:spPr>
            <c:extLst>
              <c:ext xmlns:c16="http://schemas.microsoft.com/office/drawing/2014/chart" uri="{C3380CC4-5D6E-409C-BE32-E72D297353CC}">
                <c16:uniqueId val="{00000007-7931-4A05-BC44-3D18D6A5CDCE}"/>
              </c:ext>
            </c:extLst>
          </c:dPt>
          <c:dPt>
            <c:idx val="8"/>
            <c:bubble3D val="0"/>
            <c:spPr>
              <a:solidFill>
                <a:schemeClr val="accent3"/>
              </a:solidFill>
              <a:ln>
                <a:noFill/>
              </a:ln>
            </c:spPr>
            <c:extLst>
              <c:ext xmlns:c16="http://schemas.microsoft.com/office/drawing/2014/chart" uri="{C3380CC4-5D6E-409C-BE32-E72D297353CC}">
                <c16:uniqueId val="{00000008-7931-4A05-BC44-3D18D6A5CDCE}"/>
              </c:ext>
            </c:extLst>
          </c:dPt>
          <c:dPt>
            <c:idx val="9"/>
            <c:bubble3D val="0"/>
            <c:spPr>
              <a:solidFill>
                <a:srgbClr val="000000"/>
              </a:solidFill>
              <a:ln>
                <a:noFill/>
              </a:ln>
            </c:spPr>
            <c:extLst>
              <c:ext xmlns:c16="http://schemas.microsoft.com/office/drawing/2014/chart" uri="{C3380CC4-5D6E-409C-BE32-E72D297353CC}">
                <c16:uniqueId val="{00000009-7931-4A05-BC44-3D18D6A5CDCE}"/>
              </c:ext>
            </c:extLst>
          </c:dPt>
          <c:dPt>
            <c:idx val="10"/>
            <c:bubble3D val="0"/>
            <c:explosion val="10"/>
            <c:spPr>
              <a:pattFill prst="pct10">
                <a:fgClr>
                  <a:schemeClr val="tx1"/>
                </a:fgClr>
                <a:bgClr>
                  <a:schemeClr val="bg1"/>
                </a:bgClr>
              </a:pattFill>
              <a:ln>
                <a:noFill/>
              </a:ln>
            </c:spPr>
            <c:extLst>
              <c:ext xmlns:c16="http://schemas.microsoft.com/office/drawing/2014/chart" uri="{C3380CC4-5D6E-409C-BE32-E72D297353CC}">
                <c16:uniqueId val="{0000000A-7931-4A05-BC44-3D18D6A5CDCE}"/>
              </c:ext>
            </c:extLst>
          </c:dPt>
          <c:dPt>
            <c:idx val="11"/>
            <c:bubble3D val="0"/>
            <c:spPr>
              <a:solidFill>
                <a:schemeClr val="accent6"/>
              </a:solidFill>
              <a:ln>
                <a:noFill/>
              </a:ln>
            </c:spPr>
            <c:extLst>
              <c:ext xmlns:c16="http://schemas.microsoft.com/office/drawing/2014/chart" uri="{C3380CC4-5D6E-409C-BE32-E72D297353CC}">
                <c16:uniqueId val="{0000000B-7931-4A05-BC44-3D18D6A5CDCE}"/>
              </c:ext>
            </c:extLst>
          </c:dPt>
          <c:dPt>
            <c:idx val="12"/>
            <c:bubble3D val="0"/>
            <c:spPr>
              <a:solidFill>
                <a:schemeClr val="accent1"/>
              </a:solidFill>
              <a:ln>
                <a:noFill/>
              </a:ln>
            </c:spPr>
            <c:extLst>
              <c:ext xmlns:c16="http://schemas.microsoft.com/office/drawing/2014/chart" uri="{C3380CC4-5D6E-409C-BE32-E72D297353CC}">
                <c16:uniqueId val="{0000000C-7931-4A05-BC44-3D18D6A5CDCE}"/>
              </c:ext>
            </c:extLst>
          </c:dPt>
          <c:dPt>
            <c:idx val="13"/>
            <c:bubble3D val="0"/>
            <c:explosion val="10"/>
            <c:spPr>
              <a:solidFill>
                <a:schemeClr val="folHlink"/>
              </a:solidFill>
              <a:ln>
                <a:noFill/>
              </a:ln>
            </c:spPr>
            <c:extLst>
              <c:ext xmlns:c16="http://schemas.microsoft.com/office/drawing/2014/chart" uri="{C3380CC4-5D6E-409C-BE32-E72D297353CC}">
                <c16:uniqueId val="{0000000D-7931-4A05-BC44-3D18D6A5CDCE}"/>
              </c:ext>
            </c:extLst>
          </c:dPt>
          <c:dPt>
            <c:idx val="14"/>
            <c:bubble3D val="0"/>
            <c:explosion val="10"/>
            <c:spPr>
              <a:solidFill>
                <a:schemeClr val="accent3"/>
              </a:solidFill>
              <a:ln>
                <a:noFill/>
              </a:ln>
            </c:spPr>
            <c:extLst>
              <c:ext xmlns:c16="http://schemas.microsoft.com/office/drawing/2014/chart" uri="{C3380CC4-5D6E-409C-BE32-E72D297353CC}">
                <c16:uniqueId val="{0000000E-7931-4A05-BC44-3D18D6A5CDCE}"/>
              </c:ext>
            </c:extLst>
          </c:dPt>
          <c:dPt>
            <c:idx val="15"/>
            <c:bubble3D val="0"/>
            <c:explosion val="10"/>
            <c:spPr>
              <a:pattFill prst="ltDnDiag">
                <a:fgClr>
                  <a:schemeClr val="tx1"/>
                </a:fgClr>
                <a:bgClr>
                  <a:schemeClr val="bg1"/>
                </a:bgClr>
              </a:pattFill>
              <a:ln>
                <a:noFill/>
              </a:ln>
            </c:spPr>
            <c:extLst>
              <c:ext xmlns:c16="http://schemas.microsoft.com/office/drawing/2014/chart" uri="{C3380CC4-5D6E-409C-BE32-E72D297353CC}">
                <c16:uniqueId val="{0000000F-7931-4A05-BC44-3D18D6A5CDCE}"/>
              </c:ext>
            </c:extLst>
          </c:dPt>
          <c:dPt>
            <c:idx val="16"/>
            <c:bubble3D val="0"/>
            <c:spPr>
              <a:solidFill>
                <a:schemeClr val="accent5"/>
              </a:solidFill>
              <a:ln>
                <a:noFill/>
              </a:ln>
            </c:spPr>
            <c:extLst>
              <c:ext xmlns:c16="http://schemas.microsoft.com/office/drawing/2014/chart" uri="{C3380CC4-5D6E-409C-BE32-E72D297353CC}">
                <c16:uniqueId val="{00000010-7931-4A05-BC44-3D18D6A5CDCE}"/>
              </c:ext>
            </c:extLst>
          </c:dPt>
          <c:dPt>
            <c:idx val="17"/>
            <c:bubble3D val="0"/>
            <c:spPr>
              <a:solidFill>
                <a:schemeClr val="accent6"/>
              </a:solidFill>
              <a:ln>
                <a:noFill/>
              </a:ln>
            </c:spPr>
            <c:extLst>
              <c:ext xmlns:c16="http://schemas.microsoft.com/office/drawing/2014/chart" uri="{C3380CC4-5D6E-409C-BE32-E72D297353CC}">
                <c16:uniqueId val="{00000011-7931-4A05-BC44-3D18D6A5CDCE}"/>
              </c:ext>
            </c:extLst>
          </c:dPt>
          <c:dPt>
            <c:idx val="18"/>
            <c:bubble3D val="0"/>
            <c:spPr>
              <a:solidFill>
                <a:schemeClr val="accent1"/>
              </a:solidFill>
              <a:ln>
                <a:noFill/>
              </a:ln>
            </c:spPr>
            <c:extLst>
              <c:ext xmlns:c16="http://schemas.microsoft.com/office/drawing/2014/chart" uri="{C3380CC4-5D6E-409C-BE32-E72D297353CC}">
                <c16:uniqueId val="{00000012-7931-4A05-BC44-3D18D6A5CDCE}"/>
              </c:ext>
            </c:extLst>
          </c:dPt>
          <c:dPt>
            <c:idx val="19"/>
            <c:bubble3D val="0"/>
            <c:spPr>
              <a:pattFill prst="wdDnDiag">
                <a:fgClr>
                  <a:schemeClr val="tx1"/>
                </a:fgClr>
                <a:bgClr>
                  <a:schemeClr val="bg1"/>
                </a:bgClr>
              </a:pattFill>
              <a:ln>
                <a:noFill/>
              </a:ln>
            </c:spPr>
            <c:extLst>
              <c:ext xmlns:c16="http://schemas.microsoft.com/office/drawing/2014/chart" uri="{C3380CC4-5D6E-409C-BE32-E72D297353CC}">
                <c16:uniqueId val="{00000013-7931-4A05-BC44-3D18D6A5CDCE}"/>
              </c:ext>
            </c:extLst>
          </c:dPt>
          <c:val>
            <c:numRef>
              <c:f>Sheet1!$A$1:$A$20</c:f>
              <c:numCache>
                <c:formatCode>General</c:formatCode>
                <c:ptCount val="20"/>
                <c:pt idx="0">
                  <c:v>20</c:v>
                </c:pt>
                <c:pt idx="1">
                  <c:v>6.666666666666667</c:v>
                </c:pt>
                <c:pt idx="2">
                  <c:v>10</c:v>
                </c:pt>
                <c:pt idx="3">
                  <c:v>6.666666666666667</c:v>
                </c:pt>
                <c:pt idx="4">
                  <c:v>6.666666666666667</c:v>
                </c:pt>
                <c:pt idx="5">
                  <c:v>3.3333333333333335</c:v>
                </c:pt>
                <c:pt idx="6">
                  <c:v>3.3333333333333335</c:v>
                </c:pt>
                <c:pt idx="7">
                  <c:v>3.3333333333333335</c:v>
                </c:pt>
                <c:pt idx="8">
                  <c:v>3.3333333333333335</c:v>
                </c:pt>
                <c:pt idx="9">
                  <c:v>3.3333333333333335</c:v>
                </c:pt>
                <c:pt idx="10">
                  <c:v>3.3333333333333335</c:v>
                </c:pt>
                <c:pt idx="11">
                  <c:v>3.3333333333333335</c:v>
                </c:pt>
                <c:pt idx="12">
                  <c:v>3.3333333333333335</c:v>
                </c:pt>
                <c:pt idx="13">
                  <c:v>3.3333333333333335</c:v>
                </c:pt>
                <c:pt idx="14">
                  <c:v>3.3333333333333335</c:v>
                </c:pt>
                <c:pt idx="15">
                  <c:v>3.3333333333333335</c:v>
                </c:pt>
                <c:pt idx="16">
                  <c:v>3.3333333333333335</c:v>
                </c:pt>
                <c:pt idx="17">
                  <c:v>3.3333333333333335</c:v>
                </c:pt>
                <c:pt idx="18">
                  <c:v>3.3333333333333335</c:v>
                </c:pt>
                <c:pt idx="19">
                  <c:v>3.3333333333333335</c:v>
                </c:pt>
              </c:numCache>
            </c:numRef>
          </c:val>
          <c:extLst>
            <c:ext xmlns:c16="http://schemas.microsoft.com/office/drawing/2014/chart" uri="{C3380CC4-5D6E-409C-BE32-E72D297353CC}">
              <c16:uniqueId val="{00000014-7931-4A05-BC44-3D18D6A5CDCE}"/>
            </c:ext>
          </c:extLst>
        </c:ser>
        <c:dLbls>
          <c:showLegendKey val="0"/>
          <c:showVal val="0"/>
          <c:showCatName val="0"/>
          <c:showSerName val="0"/>
          <c:showPercent val="0"/>
          <c:showBubbleSize val="0"/>
          <c:showLeaderLines val="0"/>
        </c:dLbls>
        <c:firstSliceAng val="180"/>
        <c:holeSize val="50"/>
      </c:doughnutChart>
    </c:plotArea>
    <c:plotVisOnly val="0"/>
    <c:dispBlanksAs val="gap"/>
    <c:showDLblsOverMax val="1"/>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D35CFC-77A5-472B-90B2-83B26D108E1B}" type="doc">
      <dgm:prSet loTypeId="urn:microsoft.com/office/officeart/2005/8/layout/hProcess9" loCatId="process" qsTypeId="urn:microsoft.com/office/officeart/2005/8/quickstyle/simple2" qsCatId="simple" csTypeId="urn:microsoft.com/office/officeart/2005/8/colors/accent6_5" csCatId="accent6" phldr="1"/>
      <dgm:spPr/>
    </dgm:pt>
    <dgm:pt modelId="{40A6153E-5961-43E7-B01B-ACCD47CE38D9}">
      <dgm:prSet phldrT="[Текст]"/>
      <dgm:spPr/>
      <dgm:t>
        <a:bodyPr/>
        <a:lstStyle/>
        <a:p>
          <a:r>
            <a:rPr lang="ru-RU" dirty="0">
              <a:latin typeface="Arial Narrow" panose="020B0606020202030204" pitchFamily="34" charset="0"/>
            </a:rPr>
            <a:t>Глубинное интервью</a:t>
          </a:r>
        </a:p>
      </dgm:t>
    </dgm:pt>
    <dgm:pt modelId="{FEE9EEC5-E13B-454D-B160-EAC832107F5F}" type="parTrans" cxnId="{E23D5B9B-96BA-4061-8FD8-397CCA4B1B3C}">
      <dgm:prSet/>
      <dgm:spPr/>
      <dgm:t>
        <a:bodyPr/>
        <a:lstStyle/>
        <a:p>
          <a:endParaRPr lang="ru-RU">
            <a:latin typeface="Arial Narrow" panose="020B0606020202030204" pitchFamily="34" charset="0"/>
          </a:endParaRPr>
        </a:p>
      </dgm:t>
    </dgm:pt>
    <dgm:pt modelId="{1FC87585-BEB6-4902-A00C-3AA812DBD9F3}" type="sibTrans" cxnId="{E23D5B9B-96BA-4061-8FD8-397CCA4B1B3C}">
      <dgm:prSet/>
      <dgm:spPr/>
      <dgm:t>
        <a:bodyPr/>
        <a:lstStyle/>
        <a:p>
          <a:endParaRPr lang="ru-RU">
            <a:latin typeface="Arial Narrow" panose="020B0606020202030204" pitchFamily="34" charset="0"/>
          </a:endParaRPr>
        </a:p>
      </dgm:t>
    </dgm:pt>
    <dgm:pt modelId="{D22679D1-C7A6-499E-B269-96DC6F335E0B}">
      <dgm:prSet phldrT="[Текст]"/>
      <dgm:spPr/>
      <dgm:t>
        <a:bodyPr/>
        <a:lstStyle/>
        <a:p>
          <a:r>
            <a:rPr lang="ru-RU" dirty="0">
              <a:latin typeface="Arial Narrow" panose="020B0606020202030204" pitchFamily="34" charset="0"/>
            </a:rPr>
            <a:t>Кабинетное исследование</a:t>
          </a:r>
        </a:p>
      </dgm:t>
    </dgm:pt>
    <dgm:pt modelId="{62F1F9FE-0535-416D-98DE-92ECA27E7AE4}" type="parTrans" cxnId="{3198C8CF-2AA3-4B8E-AE92-B6A697A741D5}">
      <dgm:prSet/>
      <dgm:spPr/>
      <dgm:t>
        <a:bodyPr/>
        <a:lstStyle/>
        <a:p>
          <a:endParaRPr lang="ru-RU"/>
        </a:p>
      </dgm:t>
    </dgm:pt>
    <dgm:pt modelId="{9D2329EC-C3D8-4CA3-81E5-9E8A3BD0C416}" type="sibTrans" cxnId="{3198C8CF-2AA3-4B8E-AE92-B6A697A741D5}">
      <dgm:prSet/>
      <dgm:spPr/>
      <dgm:t>
        <a:bodyPr/>
        <a:lstStyle/>
        <a:p>
          <a:endParaRPr lang="ru-RU"/>
        </a:p>
      </dgm:t>
    </dgm:pt>
    <dgm:pt modelId="{57F658B7-8791-45E7-A4C6-177D5DC6992F}">
      <dgm:prSet phldrT="[Текст]"/>
      <dgm:spPr/>
      <dgm:t>
        <a:bodyPr/>
        <a:lstStyle/>
        <a:p>
          <a:r>
            <a:rPr lang="ru-RU">
              <a:latin typeface="Arial Narrow" panose="020B0606020202030204" pitchFamily="34" charset="0"/>
            </a:rPr>
            <a:t>Концептуальные </a:t>
          </a:r>
          <a:r>
            <a:rPr lang="ru-RU" dirty="0">
              <a:latin typeface="Arial Narrow" panose="020B0606020202030204" pitchFamily="34" charset="0"/>
            </a:rPr>
            <a:t>записки</a:t>
          </a:r>
        </a:p>
      </dgm:t>
    </dgm:pt>
    <dgm:pt modelId="{C9597EE6-3C07-43CC-BD4E-2D6C022A2F7F}" type="parTrans" cxnId="{CEA4AB74-2EE4-4428-8681-2366FFCF8AE5}">
      <dgm:prSet/>
      <dgm:spPr/>
      <dgm:t>
        <a:bodyPr/>
        <a:lstStyle/>
        <a:p>
          <a:endParaRPr lang="ru-RU"/>
        </a:p>
      </dgm:t>
    </dgm:pt>
    <dgm:pt modelId="{725C9829-D9DB-435F-B96F-B7F100C5EB65}" type="sibTrans" cxnId="{CEA4AB74-2EE4-4428-8681-2366FFCF8AE5}">
      <dgm:prSet/>
      <dgm:spPr/>
      <dgm:t>
        <a:bodyPr/>
        <a:lstStyle/>
        <a:p>
          <a:endParaRPr lang="ru-RU"/>
        </a:p>
      </dgm:t>
    </dgm:pt>
    <dgm:pt modelId="{5002D4B7-5201-4E1C-92D1-647D0039A8A9}" type="pres">
      <dgm:prSet presAssocID="{58D35CFC-77A5-472B-90B2-83B26D108E1B}" presName="CompostProcess" presStyleCnt="0">
        <dgm:presLayoutVars>
          <dgm:dir/>
          <dgm:resizeHandles val="exact"/>
        </dgm:presLayoutVars>
      </dgm:prSet>
      <dgm:spPr/>
    </dgm:pt>
    <dgm:pt modelId="{F403BF00-152D-4821-9601-4A072CD0B10F}" type="pres">
      <dgm:prSet presAssocID="{58D35CFC-77A5-472B-90B2-83B26D108E1B}" presName="arrow" presStyleLbl="bgShp" presStyleIdx="0" presStyleCnt="1"/>
      <dgm:spPr/>
    </dgm:pt>
    <dgm:pt modelId="{95B2B658-F897-4DF3-92B6-3FB9A6765640}" type="pres">
      <dgm:prSet presAssocID="{58D35CFC-77A5-472B-90B2-83B26D108E1B}" presName="linearProcess" presStyleCnt="0"/>
      <dgm:spPr/>
    </dgm:pt>
    <dgm:pt modelId="{DD60CAF1-5C46-42B9-9FF8-740A55266C7C}" type="pres">
      <dgm:prSet presAssocID="{40A6153E-5961-43E7-B01B-ACCD47CE38D9}" presName="textNode" presStyleLbl="node1" presStyleIdx="0" presStyleCnt="3">
        <dgm:presLayoutVars>
          <dgm:bulletEnabled val="1"/>
        </dgm:presLayoutVars>
      </dgm:prSet>
      <dgm:spPr/>
    </dgm:pt>
    <dgm:pt modelId="{3B61FB36-BA52-424D-8690-21DA71E47CC2}" type="pres">
      <dgm:prSet presAssocID="{1FC87585-BEB6-4902-A00C-3AA812DBD9F3}" presName="sibTrans" presStyleCnt="0"/>
      <dgm:spPr/>
    </dgm:pt>
    <dgm:pt modelId="{36E4075E-9996-4959-8E76-B015792596E9}" type="pres">
      <dgm:prSet presAssocID="{D22679D1-C7A6-499E-B269-96DC6F335E0B}" presName="textNode" presStyleLbl="node1" presStyleIdx="1" presStyleCnt="3">
        <dgm:presLayoutVars>
          <dgm:bulletEnabled val="1"/>
        </dgm:presLayoutVars>
      </dgm:prSet>
      <dgm:spPr/>
    </dgm:pt>
    <dgm:pt modelId="{210C1EF8-8772-4182-A0AD-16F98A00E4AB}" type="pres">
      <dgm:prSet presAssocID="{9D2329EC-C3D8-4CA3-81E5-9E8A3BD0C416}" presName="sibTrans" presStyleCnt="0"/>
      <dgm:spPr/>
    </dgm:pt>
    <dgm:pt modelId="{E8305076-FBE3-4D55-8696-50688C79BAE1}" type="pres">
      <dgm:prSet presAssocID="{57F658B7-8791-45E7-A4C6-177D5DC6992F}" presName="textNode" presStyleLbl="node1" presStyleIdx="2" presStyleCnt="3">
        <dgm:presLayoutVars>
          <dgm:bulletEnabled val="1"/>
        </dgm:presLayoutVars>
      </dgm:prSet>
      <dgm:spPr/>
    </dgm:pt>
  </dgm:ptLst>
  <dgm:cxnLst>
    <dgm:cxn modelId="{8185600F-1C5A-44F2-9D99-49BB5DA5E6F1}" type="presOf" srcId="{D22679D1-C7A6-499E-B269-96DC6F335E0B}" destId="{36E4075E-9996-4959-8E76-B015792596E9}" srcOrd="0" destOrd="0" presId="urn:microsoft.com/office/officeart/2005/8/layout/hProcess9"/>
    <dgm:cxn modelId="{F4F7BD5C-634C-4769-A053-F83CC81A9F9A}" type="presOf" srcId="{57F658B7-8791-45E7-A4C6-177D5DC6992F}" destId="{E8305076-FBE3-4D55-8696-50688C79BAE1}" srcOrd="0" destOrd="0" presId="urn:microsoft.com/office/officeart/2005/8/layout/hProcess9"/>
    <dgm:cxn modelId="{DA745D46-1111-4A44-93E2-5A577DDB0F1F}" type="presOf" srcId="{40A6153E-5961-43E7-B01B-ACCD47CE38D9}" destId="{DD60CAF1-5C46-42B9-9FF8-740A55266C7C}" srcOrd="0" destOrd="0" presId="urn:microsoft.com/office/officeart/2005/8/layout/hProcess9"/>
    <dgm:cxn modelId="{CEA4AB74-2EE4-4428-8681-2366FFCF8AE5}" srcId="{58D35CFC-77A5-472B-90B2-83B26D108E1B}" destId="{57F658B7-8791-45E7-A4C6-177D5DC6992F}" srcOrd="2" destOrd="0" parTransId="{C9597EE6-3C07-43CC-BD4E-2D6C022A2F7F}" sibTransId="{725C9829-D9DB-435F-B96F-B7F100C5EB65}"/>
    <dgm:cxn modelId="{E23D5B9B-96BA-4061-8FD8-397CCA4B1B3C}" srcId="{58D35CFC-77A5-472B-90B2-83B26D108E1B}" destId="{40A6153E-5961-43E7-B01B-ACCD47CE38D9}" srcOrd="0" destOrd="0" parTransId="{FEE9EEC5-E13B-454D-B160-EAC832107F5F}" sibTransId="{1FC87585-BEB6-4902-A00C-3AA812DBD9F3}"/>
    <dgm:cxn modelId="{3198C8CF-2AA3-4B8E-AE92-B6A697A741D5}" srcId="{58D35CFC-77A5-472B-90B2-83B26D108E1B}" destId="{D22679D1-C7A6-499E-B269-96DC6F335E0B}" srcOrd="1" destOrd="0" parTransId="{62F1F9FE-0535-416D-98DE-92ECA27E7AE4}" sibTransId="{9D2329EC-C3D8-4CA3-81E5-9E8A3BD0C416}"/>
    <dgm:cxn modelId="{7D3041F4-C0D1-48E1-AAC2-7CA6F7FDC85A}" type="presOf" srcId="{58D35CFC-77A5-472B-90B2-83B26D108E1B}" destId="{5002D4B7-5201-4E1C-92D1-647D0039A8A9}" srcOrd="0" destOrd="0" presId="urn:microsoft.com/office/officeart/2005/8/layout/hProcess9"/>
    <dgm:cxn modelId="{24E1087F-6D30-44C3-90D5-2BBF8ACA9FCB}" type="presParOf" srcId="{5002D4B7-5201-4E1C-92D1-647D0039A8A9}" destId="{F403BF00-152D-4821-9601-4A072CD0B10F}" srcOrd="0" destOrd="0" presId="urn:microsoft.com/office/officeart/2005/8/layout/hProcess9"/>
    <dgm:cxn modelId="{19A9338D-8263-4A53-AE35-571522000070}" type="presParOf" srcId="{5002D4B7-5201-4E1C-92D1-647D0039A8A9}" destId="{95B2B658-F897-4DF3-92B6-3FB9A6765640}" srcOrd="1" destOrd="0" presId="urn:microsoft.com/office/officeart/2005/8/layout/hProcess9"/>
    <dgm:cxn modelId="{165F720C-43D5-4990-80D7-2F76CDCA21E7}" type="presParOf" srcId="{95B2B658-F897-4DF3-92B6-3FB9A6765640}" destId="{DD60CAF1-5C46-42B9-9FF8-740A55266C7C}" srcOrd="0" destOrd="0" presId="urn:microsoft.com/office/officeart/2005/8/layout/hProcess9"/>
    <dgm:cxn modelId="{56765DC2-FAB5-4F88-9A3D-A0A3E3075278}" type="presParOf" srcId="{95B2B658-F897-4DF3-92B6-3FB9A6765640}" destId="{3B61FB36-BA52-424D-8690-21DA71E47CC2}" srcOrd="1" destOrd="0" presId="urn:microsoft.com/office/officeart/2005/8/layout/hProcess9"/>
    <dgm:cxn modelId="{839085FA-68B6-4354-9357-8AEE9CCB1642}" type="presParOf" srcId="{95B2B658-F897-4DF3-92B6-3FB9A6765640}" destId="{36E4075E-9996-4959-8E76-B015792596E9}" srcOrd="2" destOrd="0" presId="urn:microsoft.com/office/officeart/2005/8/layout/hProcess9"/>
    <dgm:cxn modelId="{D18C2968-9A13-4917-84DF-B78F5A5BE601}" type="presParOf" srcId="{95B2B658-F897-4DF3-92B6-3FB9A6765640}" destId="{210C1EF8-8772-4182-A0AD-16F98A00E4AB}" srcOrd="3" destOrd="0" presId="urn:microsoft.com/office/officeart/2005/8/layout/hProcess9"/>
    <dgm:cxn modelId="{A2A9372A-401B-423B-8F2C-A14B38D2A3FC}" type="presParOf" srcId="{95B2B658-F897-4DF3-92B6-3FB9A6765640}" destId="{E8305076-FBE3-4D55-8696-50688C79BAE1}"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03BF00-152D-4821-9601-4A072CD0B10F}">
      <dsp:nvSpPr>
        <dsp:cNvPr id="0" name=""/>
        <dsp:cNvSpPr/>
      </dsp:nvSpPr>
      <dsp:spPr>
        <a:xfrm>
          <a:off x="820673" y="0"/>
          <a:ext cx="9300972" cy="4289204"/>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60CAF1-5C46-42B9-9FF8-740A55266C7C}">
      <dsp:nvSpPr>
        <dsp:cNvPr id="0" name=""/>
        <dsp:cNvSpPr/>
      </dsp:nvSpPr>
      <dsp:spPr>
        <a:xfrm>
          <a:off x="2316" y="1286761"/>
          <a:ext cx="3506088" cy="1715681"/>
        </a:xfrm>
        <a:prstGeom prst="roundRect">
          <a:avLst/>
        </a:prstGeom>
        <a:solidFill>
          <a:schemeClr val="accent6">
            <a:alpha val="9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ru-RU" sz="3700" kern="1200" dirty="0">
              <a:latin typeface="Arial Narrow" panose="020B0606020202030204" pitchFamily="34" charset="0"/>
            </a:rPr>
            <a:t>Глубинное интервью</a:t>
          </a:r>
        </a:p>
      </dsp:txBody>
      <dsp:txXfrm>
        <a:off x="86069" y="1370514"/>
        <a:ext cx="3338582" cy="1548175"/>
      </dsp:txXfrm>
    </dsp:sp>
    <dsp:sp modelId="{36E4075E-9996-4959-8E76-B015792596E9}">
      <dsp:nvSpPr>
        <dsp:cNvPr id="0" name=""/>
        <dsp:cNvSpPr/>
      </dsp:nvSpPr>
      <dsp:spPr>
        <a:xfrm>
          <a:off x="3718115" y="1286761"/>
          <a:ext cx="3506088" cy="1715681"/>
        </a:xfrm>
        <a:prstGeom prst="roundRect">
          <a:avLst/>
        </a:prstGeom>
        <a:solidFill>
          <a:schemeClr val="accent6">
            <a:alpha val="90000"/>
            <a:hueOff val="0"/>
            <a:satOff val="0"/>
            <a:lumOff val="0"/>
            <a:alphaOff val="-2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ru-RU" sz="3700" kern="1200" dirty="0">
              <a:latin typeface="Arial Narrow" panose="020B0606020202030204" pitchFamily="34" charset="0"/>
            </a:rPr>
            <a:t>Кабинетное исследование</a:t>
          </a:r>
        </a:p>
      </dsp:txBody>
      <dsp:txXfrm>
        <a:off x="3801868" y="1370514"/>
        <a:ext cx="3338582" cy="1548175"/>
      </dsp:txXfrm>
    </dsp:sp>
    <dsp:sp modelId="{E8305076-FBE3-4D55-8696-50688C79BAE1}">
      <dsp:nvSpPr>
        <dsp:cNvPr id="0" name=""/>
        <dsp:cNvSpPr/>
      </dsp:nvSpPr>
      <dsp:spPr>
        <a:xfrm>
          <a:off x="7433914" y="1286761"/>
          <a:ext cx="3506088" cy="1715681"/>
        </a:xfrm>
        <a:prstGeom prst="roundRect">
          <a:avLst/>
        </a:prstGeom>
        <a:solidFill>
          <a:schemeClr val="accent6">
            <a:alpha val="90000"/>
            <a:hueOff val="0"/>
            <a:satOff val="0"/>
            <a:lumOff val="0"/>
            <a:alpha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ru-RU" sz="3700" kern="1200">
              <a:latin typeface="Arial Narrow" panose="020B0606020202030204" pitchFamily="34" charset="0"/>
            </a:rPr>
            <a:t>Концептуальные </a:t>
          </a:r>
          <a:r>
            <a:rPr lang="ru-RU" sz="3700" kern="1200" dirty="0">
              <a:latin typeface="Arial Narrow" panose="020B0606020202030204" pitchFamily="34" charset="0"/>
            </a:rPr>
            <a:t>записки</a:t>
          </a:r>
        </a:p>
      </dsp:txBody>
      <dsp:txXfrm>
        <a:off x="7517667" y="1370514"/>
        <a:ext cx="3338582" cy="154817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35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338" y="0"/>
            <a:ext cx="3038475" cy="46355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5" y="4445000"/>
            <a:ext cx="5607050" cy="36369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72525"/>
            <a:ext cx="3038475" cy="4635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338" y="8772525"/>
            <a:ext cx="3038475" cy="46355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notes"/>
          <p:cNvSpPr txBox="1">
            <a:spLocks noGrp="1"/>
          </p:cNvSpPr>
          <p:nvPr>
            <p:ph type="body" idx="1"/>
          </p:nvPr>
        </p:nvSpPr>
        <p:spPr>
          <a:xfrm>
            <a:off x="701675" y="4445000"/>
            <a:ext cx="5607050" cy="3636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1:notes"/>
          <p:cNvSpPr txBox="1">
            <a:spLocks noGrp="1"/>
          </p:cNvSpPr>
          <p:nvPr>
            <p:ph type="sldNum" idx="12"/>
          </p:nvPr>
        </p:nvSpPr>
        <p:spPr>
          <a:xfrm>
            <a:off x="3970338" y="8772525"/>
            <a:ext cx="3038475" cy="46355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ru-RU"/>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10: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10: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1: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1" name="Google Shape;461;p11: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12: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4" name="Google Shape;504;p12: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14: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9" name="Google Shape;579;p14:notes"/>
          <p:cNvSpPr txBox="1">
            <a:spLocks noGrp="1"/>
          </p:cNvSpPr>
          <p:nvPr>
            <p:ph type="body" idx="1"/>
          </p:nvPr>
        </p:nvSpPr>
        <p:spPr>
          <a:xfrm>
            <a:off x="701675" y="4445000"/>
            <a:ext cx="5607050" cy="3636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0" name="Google Shape;580;p14:notes"/>
          <p:cNvSpPr txBox="1">
            <a:spLocks noGrp="1"/>
          </p:cNvSpPr>
          <p:nvPr>
            <p:ph type="sldNum" idx="12"/>
          </p:nvPr>
        </p:nvSpPr>
        <p:spPr>
          <a:xfrm>
            <a:off x="3970338" y="8772525"/>
            <a:ext cx="3038475" cy="4635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15: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1" name="Google Shape;651;p15:notes"/>
          <p:cNvSpPr txBox="1">
            <a:spLocks noGrp="1"/>
          </p:cNvSpPr>
          <p:nvPr>
            <p:ph type="body" idx="1"/>
          </p:nvPr>
        </p:nvSpPr>
        <p:spPr>
          <a:xfrm>
            <a:off x="701675" y="4445000"/>
            <a:ext cx="5607050" cy="3636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sz="1200"/>
              <a:t>Наша экономика планирует в 2023 году завести более 000 электрокаров. Средняя цена за электромобиль около 35-40 тысяч долларов;</a:t>
            </a:r>
            <a:endParaRPr/>
          </a:p>
          <a:p>
            <a:pPr marL="0" lvl="0" indent="0" algn="l" rtl="0">
              <a:spcBef>
                <a:spcPts val="0"/>
              </a:spcBef>
              <a:spcAft>
                <a:spcPts val="0"/>
              </a:spcAft>
              <a:buNone/>
            </a:pPr>
            <a:r>
              <a:rPr lang="ru-RU" sz="1200" baseline="30000"/>
              <a:t>2</a:t>
            </a:r>
            <a:r>
              <a:rPr lang="ru-RU" sz="1200"/>
              <a:t>Строительство Био туалетов, которые потребляют солнечную энергию</a:t>
            </a:r>
            <a:endParaRPr/>
          </a:p>
          <a:p>
            <a:pPr marL="0" lvl="0" indent="0" algn="l" rtl="0">
              <a:spcBef>
                <a:spcPts val="0"/>
              </a:spcBef>
              <a:spcAft>
                <a:spcPts val="0"/>
              </a:spcAft>
              <a:buNone/>
            </a:pPr>
            <a:r>
              <a:rPr lang="ru-RU" sz="1200" baseline="30000"/>
              <a:t>3</a:t>
            </a:r>
            <a:r>
              <a:rPr lang="ru-RU" sz="1200"/>
              <a:t>если вы посчитаете 5000 авто, грубо говоря средняя цена будет около 00 млн. долларов. Если комфорт класс машина будет, то стоимость порядком выше будет. Если говорим о бизносе то это порядком от 00-300 млн. долларов</a:t>
            </a:r>
            <a:endParaRPr/>
          </a:p>
          <a:p>
            <a:pPr marL="0" lvl="0" indent="0" algn="l" rtl="0">
              <a:spcBef>
                <a:spcPts val="0"/>
              </a:spcBef>
              <a:spcAft>
                <a:spcPts val="0"/>
              </a:spcAft>
              <a:buNone/>
            </a:pPr>
            <a:r>
              <a:rPr lang="ru-RU" sz="1200" baseline="30000"/>
              <a:t>4</a:t>
            </a:r>
            <a:r>
              <a:rPr lang="ru-RU" sz="1200"/>
              <a:t>порядка 30 свидетельств было получено на строительство малых ГЭС, стоимость оборудования, допустим, может стоить от 500 до 800 тысяч евро за установленный кВтч. Или на мВт вам нужен миллион. Или 800 тысяч евро если европейское, 500 тысяч евро, если китайское.</a:t>
            </a:r>
            <a:endParaRPr/>
          </a:p>
          <a:p>
            <a:pPr marL="0" lvl="0" indent="0" algn="l" rtl="0">
              <a:spcBef>
                <a:spcPts val="0"/>
              </a:spcBef>
              <a:spcAft>
                <a:spcPts val="0"/>
              </a:spcAft>
              <a:buNone/>
            </a:pPr>
            <a:r>
              <a:rPr lang="ru-RU" sz="1200" baseline="30000"/>
              <a:t>5</a:t>
            </a:r>
            <a:r>
              <a:rPr lang="ru-RU" sz="1200"/>
              <a:t>. Приобретение муниципалитетом автобусов на газомоторных двигателях. 2. Строительство ветрянных станций. 3. Строительство малых ГЭС.</a:t>
            </a:r>
            <a:endParaRPr/>
          </a:p>
          <a:p>
            <a:pPr marL="0" lvl="0" indent="0" algn="l" rtl="0">
              <a:spcBef>
                <a:spcPts val="0"/>
              </a:spcBef>
              <a:spcAft>
                <a:spcPts val="0"/>
              </a:spcAft>
              <a:buNone/>
            </a:pPr>
            <a:r>
              <a:rPr lang="ru-RU" sz="1200" baseline="30000"/>
              <a:t>6</a:t>
            </a:r>
            <a:r>
              <a:rPr lang="ru-RU" sz="1200"/>
              <a:t>С 206 г. по 2023 г. - 35 млн долларов. В марте 2023 год заканчивается проект Кырсефф 2</a:t>
            </a:r>
            <a:endParaRPr/>
          </a:p>
          <a:p>
            <a:pPr marL="0" lvl="0" indent="0" algn="l" rtl="0">
              <a:spcBef>
                <a:spcPts val="0"/>
              </a:spcBef>
              <a:spcAft>
                <a:spcPts val="0"/>
              </a:spcAft>
              <a:buNone/>
            </a:pPr>
            <a:endParaRPr sz="1200"/>
          </a:p>
          <a:p>
            <a:pPr marL="0" lvl="0" indent="0" algn="l" rtl="0">
              <a:spcBef>
                <a:spcPts val="0"/>
              </a:spcBef>
              <a:spcAft>
                <a:spcPts val="0"/>
              </a:spcAft>
              <a:buNone/>
            </a:pPr>
            <a:r>
              <a:rPr lang="ru-RU"/>
              <a:t>min 37.5 млн- max 87,5 млн</a:t>
            </a:r>
            <a:r>
              <a:rPr lang="ru-RU" baseline="30000"/>
              <a:t>3</a:t>
            </a:r>
            <a:endParaRPr/>
          </a:p>
          <a:p>
            <a:pPr marL="0" lvl="0" indent="0" algn="l" rtl="0">
              <a:spcBef>
                <a:spcPts val="0"/>
              </a:spcBef>
              <a:spcAft>
                <a:spcPts val="0"/>
              </a:spcAft>
              <a:buNone/>
            </a:pPr>
            <a:r>
              <a:rPr lang="ru-RU"/>
              <a:t>0.5 млн</a:t>
            </a:r>
            <a:r>
              <a:rPr lang="ru-RU" baseline="30000"/>
              <a:t>2</a:t>
            </a:r>
            <a:endParaRPr/>
          </a:p>
          <a:p>
            <a:pPr marL="0" lvl="0" indent="0" algn="l" rtl="0">
              <a:spcBef>
                <a:spcPts val="0"/>
              </a:spcBef>
              <a:spcAft>
                <a:spcPts val="0"/>
              </a:spcAft>
              <a:buNone/>
            </a:pPr>
            <a:r>
              <a:rPr lang="ru-RU"/>
              <a:t>65 млн, малые ГЭС</a:t>
            </a:r>
            <a:r>
              <a:rPr lang="ru-RU" baseline="30000"/>
              <a:t>4</a:t>
            </a:r>
            <a:endParaRPr/>
          </a:p>
          <a:p>
            <a:pPr marL="0" lvl="0" indent="0" algn="l" rtl="0">
              <a:spcBef>
                <a:spcPts val="0"/>
              </a:spcBef>
              <a:spcAft>
                <a:spcPts val="0"/>
              </a:spcAft>
              <a:buNone/>
            </a:pPr>
            <a:r>
              <a:rPr lang="ru-RU"/>
              <a:t>50 млн</a:t>
            </a:r>
            <a:r>
              <a:rPr lang="ru-RU" baseline="30000"/>
              <a:t>5</a:t>
            </a:r>
            <a:endParaRPr/>
          </a:p>
          <a:p>
            <a:pPr marL="0" lvl="0" indent="0" algn="l" rtl="0">
              <a:spcBef>
                <a:spcPts val="0"/>
              </a:spcBef>
              <a:spcAft>
                <a:spcPts val="0"/>
              </a:spcAft>
              <a:buNone/>
            </a:pPr>
            <a:r>
              <a:rPr lang="ru-RU"/>
              <a:t>5 млн</a:t>
            </a:r>
            <a:r>
              <a:rPr lang="ru-RU" baseline="30000"/>
              <a:t>6</a:t>
            </a:r>
            <a:endParaRPr/>
          </a:p>
          <a:p>
            <a:pPr marL="0" lvl="0" indent="0" algn="l" rtl="0">
              <a:spcBef>
                <a:spcPts val="0"/>
              </a:spcBef>
              <a:spcAft>
                <a:spcPts val="0"/>
              </a:spcAft>
              <a:buNone/>
            </a:pPr>
            <a:r>
              <a:rPr lang="ru-RU"/>
              <a:t>0,2 млн</a:t>
            </a:r>
            <a:endParaRPr/>
          </a:p>
        </p:txBody>
      </p:sp>
      <p:sp>
        <p:nvSpPr>
          <p:cNvPr id="652" name="Google Shape;652;p15:notes"/>
          <p:cNvSpPr txBox="1">
            <a:spLocks noGrp="1"/>
          </p:cNvSpPr>
          <p:nvPr>
            <p:ph type="sldNum" idx="12"/>
          </p:nvPr>
        </p:nvSpPr>
        <p:spPr>
          <a:xfrm>
            <a:off x="3970338" y="8772525"/>
            <a:ext cx="3038475" cy="46355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p16: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9" name="Google Shape;739;p16:notes"/>
          <p:cNvSpPr txBox="1">
            <a:spLocks noGrp="1"/>
          </p:cNvSpPr>
          <p:nvPr>
            <p:ph type="body" idx="1"/>
          </p:nvPr>
        </p:nvSpPr>
        <p:spPr>
          <a:xfrm>
            <a:off x="701675" y="4445000"/>
            <a:ext cx="5607050" cy="3636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sz="1200"/>
              <a:t>Наша экономика планирует в 2023 году завести более 000 электрокаров. Средняя цена за электромобиль около 35-40 тысяч долларов;</a:t>
            </a:r>
            <a:endParaRPr/>
          </a:p>
          <a:p>
            <a:pPr marL="0" lvl="0" indent="0" algn="l" rtl="0">
              <a:spcBef>
                <a:spcPts val="0"/>
              </a:spcBef>
              <a:spcAft>
                <a:spcPts val="0"/>
              </a:spcAft>
              <a:buNone/>
            </a:pPr>
            <a:r>
              <a:rPr lang="ru-RU" sz="1200" baseline="30000"/>
              <a:t>2</a:t>
            </a:r>
            <a:r>
              <a:rPr lang="ru-RU" sz="1200"/>
              <a:t>Строительство Био туалетов, которые потребляют солнечную энергию</a:t>
            </a:r>
            <a:endParaRPr/>
          </a:p>
          <a:p>
            <a:pPr marL="0" lvl="0" indent="0" algn="l" rtl="0">
              <a:spcBef>
                <a:spcPts val="0"/>
              </a:spcBef>
              <a:spcAft>
                <a:spcPts val="0"/>
              </a:spcAft>
              <a:buNone/>
            </a:pPr>
            <a:r>
              <a:rPr lang="ru-RU" sz="1200" baseline="30000"/>
              <a:t>3</a:t>
            </a:r>
            <a:r>
              <a:rPr lang="ru-RU" sz="1200"/>
              <a:t>если вы посчитаете 5000 авто, грубо говоря средняя цена будет около 00 млн. долларов. Если комфорт класс машина будет, то стоимость порядком выше будет. Если говорим о бизносе то это порядком от 00-300 млн. долларов</a:t>
            </a:r>
            <a:endParaRPr/>
          </a:p>
          <a:p>
            <a:pPr marL="0" lvl="0" indent="0" algn="l" rtl="0">
              <a:spcBef>
                <a:spcPts val="0"/>
              </a:spcBef>
              <a:spcAft>
                <a:spcPts val="0"/>
              </a:spcAft>
              <a:buNone/>
            </a:pPr>
            <a:r>
              <a:rPr lang="ru-RU" sz="1200" baseline="30000"/>
              <a:t>4</a:t>
            </a:r>
            <a:r>
              <a:rPr lang="ru-RU" sz="1200"/>
              <a:t>порядка 30 свидетельств было получено на строительство малых ГЭС, стоимость оборудования, допустим, может стоить от 500 до 800 тысяч евро за установленный кВтч. Или на мВт вам нужен миллион. Или 800 тысяч евро если европейское, 500 тысяч евро, если китайское.</a:t>
            </a:r>
            <a:endParaRPr/>
          </a:p>
          <a:p>
            <a:pPr marL="0" lvl="0" indent="0" algn="l" rtl="0">
              <a:spcBef>
                <a:spcPts val="0"/>
              </a:spcBef>
              <a:spcAft>
                <a:spcPts val="0"/>
              </a:spcAft>
              <a:buNone/>
            </a:pPr>
            <a:r>
              <a:rPr lang="ru-RU" sz="1200" baseline="30000"/>
              <a:t>5</a:t>
            </a:r>
            <a:r>
              <a:rPr lang="ru-RU" sz="1200"/>
              <a:t>. Приобретение муниципалитетом автобусов на газомоторных двигателях. 2. Строительство ветрянных станций. 3. Строительство малых ГЭС.</a:t>
            </a:r>
            <a:endParaRPr/>
          </a:p>
          <a:p>
            <a:pPr marL="0" lvl="0" indent="0" algn="l" rtl="0">
              <a:spcBef>
                <a:spcPts val="0"/>
              </a:spcBef>
              <a:spcAft>
                <a:spcPts val="0"/>
              </a:spcAft>
              <a:buNone/>
            </a:pPr>
            <a:r>
              <a:rPr lang="ru-RU" sz="1200" baseline="30000"/>
              <a:t>6</a:t>
            </a:r>
            <a:r>
              <a:rPr lang="ru-RU" sz="1200"/>
              <a:t>С 206 г. по 2023 г. - 35 млн долларов. В марте 2023 год заканчивается проект Кырсефф 2</a:t>
            </a:r>
            <a:endParaRPr/>
          </a:p>
          <a:p>
            <a:pPr marL="0" lvl="0" indent="0" algn="l" rtl="0">
              <a:spcBef>
                <a:spcPts val="0"/>
              </a:spcBef>
              <a:spcAft>
                <a:spcPts val="0"/>
              </a:spcAft>
              <a:buNone/>
            </a:pPr>
            <a:endParaRPr sz="1200"/>
          </a:p>
          <a:p>
            <a:pPr marL="0" lvl="0" indent="0" algn="l" rtl="0">
              <a:spcBef>
                <a:spcPts val="0"/>
              </a:spcBef>
              <a:spcAft>
                <a:spcPts val="0"/>
              </a:spcAft>
              <a:buNone/>
            </a:pPr>
            <a:r>
              <a:rPr lang="ru-RU"/>
              <a:t>min 37.5 млн- max 87,5 млн</a:t>
            </a:r>
            <a:r>
              <a:rPr lang="ru-RU" baseline="30000"/>
              <a:t>3</a:t>
            </a:r>
            <a:endParaRPr/>
          </a:p>
          <a:p>
            <a:pPr marL="0" lvl="0" indent="0" algn="l" rtl="0">
              <a:spcBef>
                <a:spcPts val="0"/>
              </a:spcBef>
              <a:spcAft>
                <a:spcPts val="0"/>
              </a:spcAft>
              <a:buNone/>
            </a:pPr>
            <a:r>
              <a:rPr lang="ru-RU"/>
              <a:t>0.5 млн</a:t>
            </a:r>
            <a:r>
              <a:rPr lang="ru-RU" baseline="30000"/>
              <a:t>2</a:t>
            </a:r>
            <a:endParaRPr/>
          </a:p>
          <a:p>
            <a:pPr marL="0" lvl="0" indent="0" algn="l" rtl="0">
              <a:spcBef>
                <a:spcPts val="0"/>
              </a:spcBef>
              <a:spcAft>
                <a:spcPts val="0"/>
              </a:spcAft>
              <a:buNone/>
            </a:pPr>
            <a:r>
              <a:rPr lang="ru-RU"/>
              <a:t>65 млн, малые ГЭС</a:t>
            </a:r>
            <a:r>
              <a:rPr lang="ru-RU" baseline="30000"/>
              <a:t>4</a:t>
            </a:r>
            <a:endParaRPr/>
          </a:p>
          <a:p>
            <a:pPr marL="0" lvl="0" indent="0" algn="l" rtl="0">
              <a:spcBef>
                <a:spcPts val="0"/>
              </a:spcBef>
              <a:spcAft>
                <a:spcPts val="0"/>
              </a:spcAft>
              <a:buNone/>
            </a:pPr>
            <a:r>
              <a:rPr lang="ru-RU"/>
              <a:t>50 млн</a:t>
            </a:r>
            <a:r>
              <a:rPr lang="ru-RU" baseline="30000"/>
              <a:t>5</a:t>
            </a:r>
            <a:endParaRPr/>
          </a:p>
          <a:p>
            <a:pPr marL="0" lvl="0" indent="0" algn="l" rtl="0">
              <a:spcBef>
                <a:spcPts val="0"/>
              </a:spcBef>
              <a:spcAft>
                <a:spcPts val="0"/>
              </a:spcAft>
              <a:buNone/>
            </a:pPr>
            <a:r>
              <a:rPr lang="ru-RU"/>
              <a:t>5 млн</a:t>
            </a:r>
            <a:r>
              <a:rPr lang="ru-RU" baseline="30000"/>
              <a:t>6</a:t>
            </a:r>
            <a:endParaRPr/>
          </a:p>
          <a:p>
            <a:pPr marL="0" lvl="0" indent="0" algn="l" rtl="0">
              <a:spcBef>
                <a:spcPts val="0"/>
              </a:spcBef>
              <a:spcAft>
                <a:spcPts val="0"/>
              </a:spcAft>
              <a:buNone/>
            </a:pPr>
            <a:r>
              <a:rPr lang="ru-RU"/>
              <a:t>0,2 млн</a:t>
            </a:r>
            <a:endParaRPr/>
          </a:p>
        </p:txBody>
      </p:sp>
      <p:sp>
        <p:nvSpPr>
          <p:cNvPr id="740" name="Google Shape;740;p16:notes"/>
          <p:cNvSpPr txBox="1">
            <a:spLocks noGrp="1"/>
          </p:cNvSpPr>
          <p:nvPr>
            <p:ph type="sldNum" idx="12"/>
          </p:nvPr>
        </p:nvSpPr>
        <p:spPr>
          <a:xfrm>
            <a:off x="3970338" y="8772525"/>
            <a:ext cx="3038475" cy="46355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ru-RU"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6"/>
        <p:cNvGrpSpPr/>
        <p:nvPr/>
      </p:nvGrpSpPr>
      <p:grpSpPr>
        <a:xfrm>
          <a:off x="0" y="0"/>
          <a:ext cx="0" cy="0"/>
          <a:chOff x="0" y="0"/>
          <a:chExt cx="0" cy="0"/>
        </a:xfrm>
      </p:grpSpPr>
      <p:sp>
        <p:nvSpPr>
          <p:cNvPr id="1287" name="Google Shape;1287;p23: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8" name="Google Shape;1288;p23: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p25: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9" name="Google Shape;1359;p25: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Google Shape;1405;p27: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6" name="Google Shape;1406;p27: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2"/>
        <p:cNvGrpSpPr/>
        <p:nvPr/>
      </p:nvGrpSpPr>
      <p:grpSpPr>
        <a:xfrm>
          <a:off x="0" y="0"/>
          <a:ext cx="0" cy="0"/>
          <a:chOff x="0" y="0"/>
          <a:chExt cx="0" cy="0"/>
        </a:xfrm>
      </p:grpSpPr>
      <p:sp>
        <p:nvSpPr>
          <p:cNvPr id="1453" name="Google Shape;1453;p29: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4" name="Google Shape;1454;p29:notes"/>
          <p:cNvSpPr txBox="1">
            <a:spLocks noGrp="1"/>
          </p:cNvSpPr>
          <p:nvPr>
            <p:ph type="body" idx="1"/>
          </p:nvPr>
        </p:nvSpPr>
        <p:spPr>
          <a:xfrm>
            <a:off x="701675" y="4445000"/>
            <a:ext cx="5607050" cy="3636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5" name="Google Shape;1455;p29:notes"/>
          <p:cNvSpPr txBox="1">
            <a:spLocks noGrp="1"/>
          </p:cNvSpPr>
          <p:nvPr>
            <p:ph type="sldNum" idx="12"/>
          </p:nvPr>
        </p:nvSpPr>
        <p:spPr>
          <a:xfrm>
            <a:off x="3970338" y="8772525"/>
            <a:ext cx="3038475" cy="4635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2: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7524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6"/>
        <p:cNvGrpSpPr/>
        <p:nvPr/>
      </p:nvGrpSpPr>
      <p:grpSpPr>
        <a:xfrm>
          <a:off x="0" y="0"/>
          <a:ext cx="0" cy="0"/>
          <a:chOff x="0" y="0"/>
          <a:chExt cx="0" cy="0"/>
        </a:xfrm>
      </p:grpSpPr>
      <p:sp>
        <p:nvSpPr>
          <p:cNvPr id="1697" name="Google Shape;1697;p35: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8" name="Google Shape;1698;p35:notes"/>
          <p:cNvSpPr txBox="1">
            <a:spLocks noGrp="1"/>
          </p:cNvSpPr>
          <p:nvPr>
            <p:ph type="body" idx="1"/>
          </p:nvPr>
        </p:nvSpPr>
        <p:spPr>
          <a:xfrm>
            <a:off x="701675" y="4445000"/>
            <a:ext cx="5607050" cy="3636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9" name="Google Shape;1699;p35:notes"/>
          <p:cNvSpPr txBox="1">
            <a:spLocks noGrp="1"/>
          </p:cNvSpPr>
          <p:nvPr>
            <p:ph type="sldNum" idx="12"/>
          </p:nvPr>
        </p:nvSpPr>
        <p:spPr>
          <a:xfrm>
            <a:off x="3970338" y="8772525"/>
            <a:ext cx="3038475" cy="4635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9"/>
        <p:cNvGrpSpPr/>
        <p:nvPr/>
      </p:nvGrpSpPr>
      <p:grpSpPr>
        <a:xfrm>
          <a:off x="0" y="0"/>
          <a:ext cx="0" cy="0"/>
          <a:chOff x="0" y="0"/>
          <a:chExt cx="0" cy="0"/>
        </a:xfrm>
      </p:grpSpPr>
      <p:sp>
        <p:nvSpPr>
          <p:cNvPr id="1740" name="Google Shape;1740;p37: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1" name="Google Shape;1741;p37: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2"/>
        <p:cNvGrpSpPr/>
        <p:nvPr/>
      </p:nvGrpSpPr>
      <p:grpSpPr>
        <a:xfrm>
          <a:off x="0" y="0"/>
          <a:ext cx="0" cy="0"/>
          <a:chOff x="0" y="0"/>
          <a:chExt cx="0" cy="0"/>
        </a:xfrm>
      </p:grpSpPr>
      <p:sp>
        <p:nvSpPr>
          <p:cNvPr id="1823" name="Google Shape;1823;p43: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4" name="Google Shape;1824;p43: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notes"/>
          <p:cNvSpPr txBox="1">
            <a:spLocks noGrp="1"/>
          </p:cNvSpPr>
          <p:nvPr>
            <p:ph type="body" idx="1"/>
          </p:nvPr>
        </p:nvSpPr>
        <p:spPr>
          <a:xfrm>
            <a:off x="701675" y="4445000"/>
            <a:ext cx="5607050" cy="3636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1:notes"/>
          <p:cNvSpPr txBox="1">
            <a:spLocks noGrp="1"/>
          </p:cNvSpPr>
          <p:nvPr>
            <p:ph type="sldNum" idx="12"/>
          </p:nvPr>
        </p:nvSpPr>
        <p:spPr>
          <a:xfrm>
            <a:off x="3970338" y="8772525"/>
            <a:ext cx="3038475" cy="46355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ru-RU"/>
              <a:t>24</a:t>
            </a:fld>
            <a:endParaRPr/>
          </a:p>
        </p:txBody>
      </p:sp>
    </p:spTree>
    <p:extLst>
      <p:ext uri="{BB962C8B-B14F-4D97-AF65-F5344CB8AC3E}">
        <p14:creationId xmlns:p14="http://schemas.microsoft.com/office/powerpoint/2010/main" val="286832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2: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7023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2: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2: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6203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4: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5: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5: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6: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6: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8:notes"/>
          <p:cNvSpPr txBox="1">
            <a:spLocks noGrp="1"/>
          </p:cNvSpPr>
          <p:nvPr>
            <p:ph type="body" idx="1"/>
          </p:nvPr>
        </p:nvSpPr>
        <p:spPr>
          <a:xfrm>
            <a:off x="701675" y="4445000"/>
            <a:ext cx="5607050" cy="36369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8: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4.xml"/><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8.xml"/><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9.xml"/><Relationship Id="rId4" Type="http://schemas.openxmlformats.org/officeDocument/2006/relationships/image" Target="../media/image2.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10.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11.xml"/><Relationship Id="rId4" Type="http://schemas.openxmlformats.org/officeDocument/2006/relationships/image" Target="../media/image2.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12.xml"/><Relationship Id="rId4" Type="http://schemas.openxmlformats.org/officeDocument/2006/relationships/image" Target="../media/image2.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13.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aphicFrame>
        <p:nvGraphicFramePr>
          <p:cNvPr id="8" name="Объект 7" hidden="1"/>
          <p:cNvGraphicFramePr>
            <a:graphicFrameLocks noChangeAspect="1"/>
          </p:cNvGraphicFramePr>
          <p:nvPr userDrawn="1">
            <p:custDataLst>
              <p:tags r:id="rId1"/>
            </p:custDataLst>
            <p:extLst>
              <p:ext uri="{D42A27DB-BD31-4B8C-83A1-F6EECF244321}">
                <p14:modId xmlns:p14="http://schemas.microsoft.com/office/powerpoint/2010/main" val="35837207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3" imgW="532" imgH="533" progId="TCLayout.ActiveDocument.1">
                  <p:embed/>
                </p:oleObj>
              </mc:Choice>
              <mc:Fallback>
                <p:oleObj name="Слайд think-cell" r:id="rId3" imgW="532" imgH="533" progId="TCLayout.ActiveDocument.1">
                  <p:embed/>
                  <p:pic>
                    <p:nvPicPr>
                      <p:cNvPr id="8" name="Объект 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ctrTitle"/>
          </p:nvPr>
        </p:nvSpPr>
        <p:spPr>
          <a:xfrm>
            <a:off x="1524000" y="1122363"/>
            <a:ext cx="9144000" cy="2387600"/>
          </a:xfrm>
        </p:spPr>
        <p:txBody>
          <a:bodyPr vert="horz"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1E4DE418-6C08-451F-AE59-9FCD23F24B44}" type="datetime1">
              <a:rPr lang="ru-RU" smtClean="0"/>
              <a:t>04.05.2023</a:t>
            </a:fld>
            <a:endParaRPr lang="ru-RU"/>
          </a:p>
        </p:txBody>
      </p:sp>
      <p:sp>
        <p:nvSpPr>
          <p:cNvPr id="5" name="Нижний колонтитул 4"/>
          <p:cNvSpPr>
            <a:spLocks noGrp="1"/>
          </p:cNvSpPr>
          <p:nvPr>
            <p:ph type="ftr" sz="quarter" idx="11"/>
          </p:nvPr>
        </p:nvSpPr>
        <p:spPr/>
        <p:txBody>
          <a:bodyPr/>
          <a:lstStyle/>
          <a:p>
            <a:r>
              <a:rPr lang="ru-RU"/>
              <a:t>Промежуточные итоги полевого исследования / технический отчёт</a:t>
            </a:r>
          </a:p>
        </p:txBody>
      </p:sp>
      <p:sp>
        <p:nvSpPr>
          <p:cNvPr id="6" name="Номер слайда 5"/>
          <p:cNvSpPr>
            <a:spLocks noGrp="1"/>
          </p:cNvSpPr>
          <p:nvPr>
            <p:ph type="sldNum" sz="quarter" idx="12"/>
          </p:nvPr>
        </p:nvSpPr>
        <p:spPr/>
        <p:txBody>
          <a:bodyPr/>
          <a:lstStyle/>
          <a:p>
            <a:fld id="{67C6AE75-FDFC-45C3-A81F-E3BE514F1782}" type="slidenum">
              <a:rPr lang="ru-RU" smtClean="0"/>
              <a:t>‹#›</a:t>
            </a:fld>
            <a:endParaRPr lang="ru-RU"/>
          </a:p>
        </p:txBody>
      </p:sp>
    </p:spTree>
    <p:extLst>
      <p:ext uri="{BB962C8B-B14F-4D97-AF65-F5344CB8AC3E}">
        <p14:creationId xmlns:p14="http://schemas.microsoft.com/office/powerpoint/2010/main" val="3327541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graphicFrame>
        <p:nvGraphicFramePr>
          <p:cNvPr id="8" name="Объект 7" hidden="1"/>
          <p:cNvGraphicFramePr>
            <a:graphicFrameLocks noChangeAspect="1"/>
          </p:cNvGraphicFramePr>
          <p:nvPr userDrawn="1">
            <p:custDataLst>
              <p:tags r:id="rId1"/>
            </p:custDataLst>
            <p:extLst>
              <p:ext uri="{D42A27DB-BD31-4B8C-83A1-F6EECF244321}">
                <p14:modId xmlns:p14="http://schemas.microsoft.com/office/powerpoint/2010/main" val="10964450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3" imgW="532" imgH="533" progId="TCLayout.ActiveDocument.1">
                  <p:embed/>
                </p:oleObj>
              </mc:Choice>
              <mc:Fallback>
                <p:oleObj name="Слайд think-cell" r:id="rId3" imgW="532" imgH="533" progId="TCLayout.ActiveDocument.1">
                  <p:embed/>
                  <p:pic>
                    <p:nvPicPr>
                      <p:cNvPr id="8" name="Объект 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p:txBody>
          <a:bodyPr vert="horz"/>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5DF63B5-54D8-4F4A-B4D6-B9FC54BA8982}" type="datetime1">
              <a:rPr lang="ru-RU" smtClean="0"/>
              <a:t>04.05.2023</a:t>
            </a:fld>
            <a:endParaRPr lang="ru-RU"/>
          </a:p>
        </p:txBody>
      </p:sp>
      <p:sp>
        <p:nvSpPr>
          <p:cNvPr id="5" name="Нижний колонтитул 4"/>
          <p:cNvSpPr>
            <a:spLocks noGrp="1"/>
          </p:cNvSpPr>
          <p:nvPr>
            <p:ph type="ftr" sz="quarter" idx="11"/>
          </p:nvPr>
        </p:nvSpPr>
        <p:spPr/>
        <p:txBody>
          <a:bodyPr/>
          <a:lstStyle/>
          <a:p>
            <a:r>
              <a:rPr lang="ru-RU"/>
              <a:t>Промежуточные итоги полевого исследования / технический отчёт</a:t>
            </a:r>
          </a:p>
        </p:txBody>
      </p:sp>
      <p:sp>
        <p:nvSpPr>
          <p:cNvPr id="6" name="Номер слайда 5"/>
          <p:cNvSpPr>
            <a:spLocks noGrp="1"/>
          </p:cNvSpPr>
          <p:nvPr>
            <p:ph type="sldNum" sz="quarter" idx="12"/>
          </p:nvPr>
        </p:nvSpPr>
        <p:spPr/>
        <p:txBody>
          <a:bodyPr/>
          <a:lstStyle/>
          <a:p>
            <a:fld id="{67C6AE75-FDFC-45C3-A81F-E3BE514F1782}" type="slidenum">
              <a:rPr lang="ru-RU" smtClean="0"/>
              <a:t>‹#›</a:t>
            </a:fld>
            <a:endParaRPr lang="ru-RU"/>
          </a:p>
        </p:txBody>
      </p:sp>
    </p:spTree>
    <p:extLst>
      <p:ext uri="{BB962C8B-B14F-4D97-AF65-F5344CB8AC3E}">
        <p14:creationId xmlns:p14="http://schemas.microsoft.com/office/powerpoint/2010/main" val="2078702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graphicFrame>
        <p:nvGraphicFramePr>
          <p:cNvPr id="8" name="Объект 7" hidden="1"/>
          <p:cNvGraphicFramePr>
            <a:graphicFrameLocks noChangeAspect="1"/>
          </p:cNvGraphicFramePr>
          <p:nvPr userDrawn="1">
            <p:custDataLst>
              <p:tags r:id="rId1"/>
            </p:custDataLst>
            <p:extLst>
              <p:ext uri="{D42A27DB-BD31-4B8C-83A1-F6EECF244321}">
                <p14:modId xmlns:p14="http://schemas.microsoft.com/office/powerpoint/2010/main" val="10867309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3" imgW="532" imgH="533" progId="TCLayout.ActiveDocument.1">
                  <p:embed/>
                </p:oleObj>
              </mc:Choice>
              <mc:Fallback>
                <p:oleObj name="Слайд think-cell" r:id="rId3" imgW="532" imgH="533" progId="TCLayout.ActiveDocument.1">
                  <p:embed/>
                  <p:pic>
                    <p:nvPicPr>
                      <p:cNvPr id="8" name="Объект 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a:xfrm>
            <a:off x="831850" y="1709738"/>
            <a:ext cx="10515600" cy="2852737"/>
          </a:xfrm>
        </p:spPr>
        <p:txBody>
          <a:bodyPr vert="horz"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CBF8869A-BDCE-4CFB-9F24-757F796B11EF}" type="datetime1">
              <a:rPr lang="ru-RU" smtClean="0"/>
              <a:t>04.05.2023</a:t>
            </a:fld>
            <a:endParaRPr lang="ru-RU"/>
          </a:p>
        </p:txBody>
      </p:sp>
      <p:sp>
        <p:nvSpPr>
          <p:cNvPr id="5" name="Нижний колонтитул 4"/>
          <p:cNvSpPr>
            <a:spLocks noGrp="1"/>
          </p:cNvSpPr>
          <p:nvPr>
            <p:ph type="ftr" sz="quarter" idx="11"/>
          </p:nvPr>
        </p:nvSpPr>
        <p:spPr/>
        <p:txBody>
          <a:bodyPr/>
          <a:lstStyle/>
          <a:p>
            <a:r>
              <a:rPr lang="ru-RU"/>
              <a:t>Промежуточные итоги полевого исследования / технический отчёт</a:t>
            </a:r>
          </a:p>
        </p:txBody>
      </p:sp>
      <p:sp>
        <p:nvSpPr>
          <p:cNvPr id="6" name="Номер слайда 5"/>
          <p:cNvSpPr>
            <a:spLocks noGrp="1"/>
          </p:cNvSpPr>
          <p:nvPr>
            <p:ph type="sldNum" sz="quarter" idx="12"/>
          </p:nvPr>
        </p:nvSpPr>
        <p:spPr/>
        <p:txBody>
          <a:bodyPr/>
          <a:lstStyle/>
          <a:p>
            <a:fld id="{67C6AE75-FDFC-45C3-A81F-E3BE514F1782}" type="slidenum">
              <a:rPr lang="ru-RU" smtClean="0"/>
              <a:t>‹#›</a:t>
            </a:fld>
            <a:endParaRPr lang="ru-RU"/>
          </a:p>
        </p:txBody>
      </p:sp>
    </p:spTree>
    <p:extLst>
      <p:ext uri="{BB962C8B-B14F-4D97-AF65-F5344CB8AC3E}">
        <p14:creationId xmlns:p14="http://schemas.microsoft.com/office/powerpoint/2010/main" val="3066774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graphicFrame>
        <p:nvGraphicFramePr>
          <p:cNvPr id="9" name="Объект 8" hidden="1"/>
          <p:cNvGraphicFramePr>
            <a:graphicFrameLocks noChangeAspect="1"/>
          </p:cNvGraphicFramePr>
          <p:nvPr userDrawn="1">
            <p:custDataLst>
              <p:tags r:id="rId1"/>
            </p:custDataLst>
            <p:extLst>
              <p:ext uri="{D42A27DB-BD31-4B8C-83A1-F6EECF244321}">
                <p14:modId xmlns:p14="http://schemas.microsoft.com/office/powerpoint/2010/main" val="32269867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3" imgW="532" imgH="533" progId="TCLayout.ActiveDocument.1">
                  <p:embed/>
                </p:oleObj>
              </mc:Choice>
              <mc:Fallback>
                <p:oleObj name="Слайд think-cell" r:id="rId3" imgW="532" imgH="533" progId="TCLayout.ActiveDocument.1">
                  <p:embed/>
                  <p:pic>
                    <p:nvPicPr>
                      <p:cNvPr id="9" name="Объект 8"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p:txBody>
          <a:bodyPr vert="horz"/>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F7E9C232-39C7-4008-BD6E-5A490D02CA85}" type="datetime1">
              <a:rPr lang="ru-RU" smtClean="0"/>
              <a:t>04.05.2023</a:t>
            </a:fld>
            <a:endParaRPr lang="ru-RU"/>
          </a:p>
        </p:txBody>
      </p:sp>
      <p:sp>
        <p:nvSpPr>
          <p:cNvPr id="6" name="Нижний колонтитул 5"/>
          <p:cNvSpPr>
            <a:spLocks noGrp="1"/>
          </p:cNvSpPr>
          <p:nvPr>
            <p:ph type="ftr" sz="quarter" idx="11"/>
          </p:nvPr>
        </p:nvSpPr>
        <p:spPr/>
        <p:txBody>
          <a:bodyPr/>
          <a:lstStyle/>
          <a:p>
            <a:r>
              <a:rPr lang="ru-RU"/>
              <a:t>Промежуточные итоги полевого исследования / технический отчёт</a:t>
            </a:r>
          </a:p>
        </p:txBody>
      </p:sp>
      <p:sp>
        <p:nvSpPr>
          <p:cNvPr id="7" name="Номер слайда 6"/>
          <p:cNvSpPr>
            <a:spLocks noGrp="1"/>
          </p:cNvSpPr>
          <p:nvPr>
            <p:ph type="sldNum" sz="quarter" idx="12"/>
          </p:nvPr>
        </p:nvSpPr>
        <p:spPr/>
        <p:txBody>
          <a:bodyPr/>
          <a:lstStyle/>
          <a:p>
            <a:fld id="{67C6AE75-FDFC-45C3-A81F-E3BE514F1782}" type="slidenum">
              <a:rPr lang="ru-RU" smtClean="0"/>
              <a:t>‹#›</a:t>
            </a:fld>
            <a:endParaRPr lang="ru-RU"/>
          </a:p>
        </p:txBody>
      </p:sp>
    </p:spTree>
    <p:extLst>
      <p:ext uri="{BB962C8B-B14F-4D97-AF65-F5344CB8AC3E}">
        <p14:creationId xmlns:p14="http://schemas.microsoft.com/office/powerpoint/2010/main" val="1924030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graphicFrame>
        <p:nvGraphicFramePr>
          <p:cNvPr id="11" name="Объект 10" hidden="1"/>
          <p:cNvGraphicFramePr>
            <a:graphicFrameLocks noChangeAspect="1"/>
          </p:cNvGraphicFramePr>
          <p:nvPr userDrawn="1">
            <p:custDataLst>
              <p:tags r:id="rId1"/>
            </p:custDataLst>
            <p:extLst>
              <p:ext uri="{D42A27DB-BD31-4B8C-83A1-F6EECF244321}">
                <p14:modId xmlns:p14="http://schemas.microsoft.com/office/powerpoint/2010/main" val="21607403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3" imgW="532" imgH="533" progId="TCLayout.ActiveDocument.1">
                  <p:embed/>
                </p:oleObj>
              </mc:Choice>
              <mc:Fallback>
                <p:oleObj name="Слайд think-cell" r:id="rId3" imgW="532" imgH="533" progId="TCLayout.ActiveDocument.1">
                  <p:embed/>
                  <p:pic>
                    <p:nvPicPr>
                      <p:cNvPr id="11" name="Объект 10"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a:xfrm>
            <a:off x="839788" y="365125"/>
            <a:ext cx="10515600" cy="1325563"/>
          </a:xfrm>
        </p:spPr>
        <p:txBody>
          <a:bodyPr vert="horz"/>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05D7C7B4-DD02-403A-B391-62374AB5AB6B}" type="datetime1">
              <a:rPr lang="ru-RU" smtClean="0"/>
              <a:t>04.05.2023</a:t>
            </a:fld>
            <a:endParaRPr lang="ru-RU"/>
          </a:p>
        </p:txBody>
      </p:sp>
      <p:sp>
        <p:nvSpPr>
          <p:cNvPr id="8" name="Нижний колонтитул 7"/>
          <p:cNvSpPr>
            <a:spLocks noGrp="1"/>
          </p:cNvSpPr>
          <p:nvPr>
            <p:ph type="ftr" sz="quarter" idx="11"/>
          </p:nvPr>
        </p:nvSpPr>
        <p:spPr/>
        <p:txBody>
          <a:bodyPr/>
          <a:lstStyle/>
          <a:p>
            <a:r>
              <a:rPr lang="ru-RU"/>
              <a:t>Промежуточные итоги полевого исследования / технический отчёт</a:t>
            </a:r>
          </a:p>
        </p:txBody>
      </p:sp>
      <p:sp>
        <p:nvSpPr>
          <p:cNvPr id="9" name="Номер слайда 8"/>
          <p:cNvSpPr>
            <a:spLocks noGrp="1"/>
          </p:cNvSpPr>
          <p:nvPr>
            <p:ph type="sldNum" sz="quarter" idx="12"/>
          </p:nvPr>
        </p:nvSpPr>
        <p:spPr/>
        <p:txBody>
          <a:bodyPr/>
          <a:lstStyle/>
          <a:p>
            <a:fld id="{67C6AE75-FDFC-45C3-A81F-E3BE514F1782}" type="slidenum">
              <a:rPr lang="ru-RU" smtClean="0"/>
              <a:t>‹#›</a:t>
            </a:fld>
            <a:endParaRPr lang="ru-RU"/>
          </a:p>
        </p:txBody>
      </p:sp>
    </p:spTree>
    <p:extLst>
      <p:ext uri="{BB962C8B-B14F-4D97-AF65-F5344CB8AC3E}">
        <p14:creationId xmlns:p14="http://schemas.microsoft.com/office/powerpoint/2010/main" val="3917305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userDrawn="1">
            <p:custDataLst>
              <p:tags r:id="rId1"/>
            </p:custDataLst>
            <p:extLst>
              <p:ext uri="{D42A27DB-BD31-4B8C-83A1-F6EECF244321}">
                <p14:modId xmlns:p14="http://schemas.microsoft.com/office/powerpoint/2010/main" val="35411987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3" imgW="532" imgH="533" progId="TCLayout.ActiveDocument.1">
                  <p:embed/>
                </p:oleObj>
              </mc:Choice>
              <mc:Fallback>
                <p:oleObj name="Слайд think-cell" r:id="rId3" imgW="532" imgH="533" progId="TCLayout.ActiveDocument.1">
                  <p:embed/>
                  <p:pic>
                    <p:nvPicPr>
                      <p:cNvPr id="7" name="Объект 6"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p:txBody>
          <a:bodyPr vert="horz"/>
          <a:lstStyle/>
          <a:p>
            <a:r>
              <a:rPr lang="ru-RU"/>
              <a:t>Образец заголовка</a:t>
            </a:r>
          </a:p>
        </p:txBody>
      </p:sp>
      <p:sp>
        <p:nvSpPr>
          <p:cNvPr id="3" name="Дата 2"/>
          <p:cNvSpPr>
            <a:spLocks noGrp="1"/>
          </p:cNvSpPr>
          <p:nvPr>
            <p:ph type="dt" sz="half" idx="10"/>
          </p:nvPr>
        </p:nvSpPr>
        <p:spPr/>
        <p:txBody>
          <a:bodyPr/>
          <a:lstStyle/>
          <a:p>
            <a:fld id="{5EC5E405-522C-4D9B-AC68-6D3FDF5B7863}" type="datetime1">
              <a:rPr lang="ru-RU" smtClean="0"/>
              <a:t>04.05.2023</a:t>
            </a:fld>
            <a:endParaRPr lang="ru-RU"/>
          </a:p>
        </p:txBody>
      </p:sp>
      <p:sp>
        <p:nvSpPr>
          <p:cNvPr id="4" name="Нижний колонтитул 3"/>
          <p:cNvSpPr>
            <a:spLocks noGrp="1"/>
          </p:cNvSpPr>
          <p:nvPr>
            <p:ph type="ftr" sz="quarter" idx="11"/>
          </p:nvPr>
        </p:nvSpPr>
        <p:spPr/>
        <p:txBody>
          <a:bodyPr/>
          <a:lstStyle/>
          <a:p>
            <a:r>
              <a:rPr lang="ru-RU"/>
              <a:t>Промежуточные итоги полевого исследования / технический отчёт</a:t>
            </a:r>
          </a:p>
        </p:txBody>
      </p:sp>
      <p:sp>
        <p:nvSpPr>
          <p:cNvPr id="5" name="Номер слайда 4"/>
          <p:cNvSpPr>
            <a:spLocks noGrp="1"/>
          </p:cNvSpPr>
          <p:nvPr>
            <p:ph type="sldNum" sz="quarter" idx="12"/>
          </p:nvPr>
        </p:nvSpPr>
        <p:spPr/>
        <p:txBody>
          <a:bodyPr/>
          <a:lstStyle/>
          <a:p>
            <a:fld id="{67C6AE75-FDFC-45C3-A81F-E3BE514F1782}" type="slidenum">
              <a:rPr lang="ru-RU" smtClean="0"/>
              <a:t>‹#›</a:t>
            </a:fld>
            <a:endParaRPr lang="ru-RU"/>
          </a:p>
        </p:txBody>
      </p:sp>
    </p:spTree>
    <p:extLst>
      <p:ext uri="{BB962C8B-B14F-4D97-AF65-F5344CB8AC3E}">
        <p14:creationId xmlns:p14="http://schemas.microsoft.com/office/powerpoint/2010/main" val="1953618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17984A5-6B4D-43F9-85DF-A5424667C8DB}" type="datetime1">
              <a:rPr lang="ru-RU" smtClean="0"/>
              <a:t>04.05.2023</a:t>
            </a:fld>
            <a:endParaRPr lang="ru-RU"/>
          </a:p>
        </p:txBody>
      </p:sp>
      <p:sp>
        <p:nvSpPr>
          <p:cNvPr id="3" name="Нижний колонтитул 2"/>
          <p:cNvSpPr>
            <a:spLocks noGrp="1"/>
          </p:cNvSpPr>
          <p:nvPr>
            <p:ph type="ftr" sz="quarter" idx="11"/>
          </p:nvPr>
        </p:nvSpPr>
        <p:spPr/>
        <p:txBody>
          <a:bodyPr/>
          <a:lstStyle/>
          <a:p>
            <a:r>
              <a:rPr lang="ru-RU"/>
              <a:t>Промежуточные итоги полевого исследования / технический отчёт</a:t>
            </a:r>
          </a:p>
        </p:txBody>
      </p:sp>
      <p:sp>
        <p:nvSpPr>
          <p:cNvPr id="4" name="Номер слайда 3"/>
          <p:cNvSpPr>
            <a:spLocks noGrp="1"/>
          </p:cNvSpPr>
          <p:nvPr>
            <p:ph type="sldNum" sz="quarter" idx="12"/>
          </p:nvPr>
        </p:nvSpPr>
        <p:spPr/>
        <p:txBody>
          <a:bodyPr/>
          <a:lstStyle/>
          <a:p>
            <a:fld id="{67C6AE75-FDFC-45C3-A81F-E3BE514F1782}" type="slidenum">
              <a:rPr lang="ru-RU" smtClean="0"/>
              <a:t>‹#›</a:t>
            </a:fld>
            <a:endParaRPr lang="ru-RU"/>
          </a:p>
        </p:txBody>
      </p:sp>
    </p:spTree>
    <p:extLst>
      <p:ext uri="{BB962C8B-B14F-4D97-AF65-F5344CB8AC3E}">
        <p14:creationId xmlns:p14="http://schemas.microsoft.com/office/powerpoint/2010/main" val="516804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graphicFrame>
        <p:nvGraphicFramePr>
          <p:cNvPr id="9" name="Объект 8" hidden="1"/>
          <p:cNvGraphicFramePr>
            <a:graphicFrameLocks noChangeAspect="1"/>
          </p:cNvGraphicFramePr>
          <p:nvPr userDrawn="1">
            <p:custDataLst>
              <p:tags r:id="rId1"/>
            </p:custDataLst>
            <p:extLst>
              <p:ext uri="{D42A27DB-BD31-4B8C-83A1-F6EECF244321}">
                <p14:modId xmlns:p14="http://schemas.microsoft.com/office/powerpoint/2010/main" val="10926422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3" imgW="532" imgH="533" progId="TCLayout.ActiveDocument.1">
                  <p:embed/>
                </p:oleObj>
              </mc:Choice>
              <mc:Fallback>
                <p:oleObj name="Слайд think-cell" r:id="rId3" imgW="532" imgH="533" progId="TCLayout.ActiveDocument.1">
                  <p:embed/>
                  <p:pic>
                    <p:nvPicPr>
                      <p:cNvPr id="9" name="Объект 8"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a:xfrm>
            <a:off x="839788" y="457200"/>
            <a:ext cx="3932237" cy="1600200"/>
          </a:xfrm>
        </p:spPr>
        <p:txBody>
          <a:bodyPr vert="horz"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0AE58A3E-5678-46AA-9222-78403C511D94}" type="datetime1">
              <a:rPr lang="ru-RU" smtClean="0"/>
              <a:t>04.05.2023</a:t>
            </a:fld>
            <a:endParaRPr lang="ru-RU"/>
          </a:p>
        </p:txBody>
      </p:sp>
      <p:sp>
        <p:nvSpPr>
          <p:cNvPr id="6" name="Нижний колонтитул 5"/>
          <p:cNvSpPr>
            <a:spLocks noGrp="1"/>
          </p:cNvSpPr>
          <p:nvPr>
            <p:ph type="ftr" sz="quarter" idx="11"/>
          </p:nvPr>
        </p:nvSpPr>
        <p:spPr/>
        <p:txBody>
          <a:bodyPr/>
          <a:lstStyle/>
          <a:p>
            <a:r>
              <a:rPr lang="ru-RU"/>
              <a:t>Промежуточные итоги полевого исследования / технический отчёт</a:t>
            </a:r>
          </a:p>
        </p:txBody>
      </p:sp>
      <p:sp>
        <p:nvSpPr>
          <p:cNvPr id="7" name="Номер слайда 6"/>
          <p:cNvSpPr>
            <a:spLocks noGrp="1"/>
          </p:cNvSpPr>
          <p:nvPr>
            <p:ph type="sldNum" sz="quarter" idx="12"/>
          </p:nvPr>
        </p:nvSpPr>
        <p:spPr/>
        <p:txBody>
          <a:bodyPr/>
          <a:lstStyle/>
          <a:p>
            <a:fld id="{67C6AE75-FDFC-45C3-A81F-E3BE514F1782}" type="slidenum">
              <a:rPr lang="ru-RU" smtClean="0"/>
              <a:t>‹#›</a:t>
            </a:fld>
            <a:endParaRPr lang="ru-RU"/>
          </a:p>
        </p:txBody>
      </p:sp>
    </p:spTree>
    <p:extLst>
      <p:ext uri="{BB962C8B-B14F-4D97-AF65-F5344CB8AC3E}">
        <p14:creationId xmlns:p14="http://schemas.microsoft.com/office/powerpoint/2010/main" val="1875661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Narrow"/>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aphicFrame>
        <p:nvGraphicFramePr>
          <p:cNvPr id="9" name="Объект 8" hidden="1"/>
          <p:cNvGraphicFramePr>
            <a:graphicFrameLocks noChangeAspect="1"/>
          </p:cNvGraphicFramePr>
          <p:nvPr userDrawn="1">
            <p:custDataLst>
              <p:tags r:id="rId1"/>
            </p:custDataLst>
            <p:extLst>
              <p:ext uri="{D42A27DB-BD31-4B8C-83A1-F6EECF244321}">
                <p14:modId xmlns:p14="http://schemas.microsoft.com/office/powerpoint/2010/main" val="26937391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3" imgW="532" imgH="533" progId="TCLayout.ActiveDocument.1">
                  <p:embed/>
                </p:oleObj>
              </mc:Choice>
              <mc:Fallback>
                <p:oleObj name="Слайд think-cell" r:id="rId3" imgW="532" imgH="533" progId="TCLayout.ActiveDocument.1">
                  <p:embed/>
                  <p:pic>
                    <p:nvPicPr>
                      <p:cNvPr id="9" name="Объект 8"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a:xfrm>
            <a:off x="839788" y="457200"/>
            <a:ext cx="3932237" cy="1600200"/>
          </a:xfrm>
        </p:spPr>
        <p:txBody>
          <a:bodyPr vert="horz"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EB35820-B654-462B-AF5D-978AF0A031F8}" type="datetime1">
              <a:rPr lang="ru-RU" smtClean="0"/>
              <a:t>04.05.2023</a:t>
            </a:fld>
            <a:endParaRPr lang="ru-RU"/>
          </a:p>
        </p:txBody>
      </p:sp>
      <p:sp>
        <p:nvSpPr>
          <p:cNvPr id="6" name="Нижний колонтитул 5"/>
          <p:cNvSpPr>
            <a:spLocks noGrp="1"/>
          </p:cNvSpPr>
          <p:nvPr>
            <p:ph type="ftr" sz="quarter" idx="11"/>
          </p:nvPr>
        </p:nvSpPr>
        <p:spPr/>
        <p:txBody>
          <a:bodyPr/>
          <a:lstStyle/>
          <a:p>
            <a:r>
              <a:rPr lang="ru-RU"/>
              <a:t>Промежуточные итоги полевого исследования / технический отчёт</a:t>
            </a:r>
          </a:p>
        </p:txBody>
      </p:sp>
      <p:sp>
        <p:nvSpPr>
          <p:cNvPr id="7" name="Номер слайда 6"/>
          <p:cNvSpPr>
            <a:spLocks noGrp="1"/>
          </p:cNvSpPr>
          <p:nvPr>
            <p:ph type="sldNum" sz="quarter" idx="12"/>
          </p:nvPr>
        </p:nvSpPr>
        <p:spPr/>
        <p:txBody>
          <a:bodyPr/>
          <a:lstStyle/>
          <a:p>
            <a:fld id="{67C6AE75-FDFC-45C3-A81F-E3BE514F1782}" type="slidenum">
              <a:rPr lang="ru-RU" smtClean="0"/>
              <a:t>‹#›</a:t>
            </a:fld>
            <a:endParaRPr lang="ru-RU"/>
          </a:p>
        </p:txBody>
      </p:sp>
    </p:spTree>
    <p:extLst>
      <p:ext uri="{BB962C8B-B14F-4D97-AF65-F5344CB8AC3E}">
        <p14:creationId xmlns:p14="http://schemas.microsoft.com/office/powerpoint/2010/main" val="3274690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graphicFrame>
        <p:nvGraphicFramePr>
          <p:cNvPr id="8" name="Объект 7" hidden="1"/>
          <p:cNvGraphicFramePr>
            <a:graphicFrameLocks noChangeAspect="1"/>
          </p:cNvGraphicFramePr>
          <p:nvPr userDrawn="1">
            <p:custDataLst>
              <p:tags r:id="rId1"/>
            </p:custDataLst>
            <p:extLst>
              <p:ext uri="{D42A27DB-BD31-4B8C-83A1-F6EECF244321}">
                <p14:modId xmlns:p14="http://schemas.microsoft.com/office/powerpoint/2010/main" val="13126902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3" imgW="532" imgH="533" progId="TCLayout.ActiveDocument.1">
                  <p:embed/>
                </p:oleObj>
              </mc:Choice>
              <mc:Fallback>
                <p:oleObj name="Слайд think-cell" r:id="rId3" imgW="532" imgH="533" progId="TCLayout.ActiveDocument.1">
                  <p:embed/>
                  <p:pic>
                    <p:nvPicPr>
                      <p:cNvPr id="8" name="Объект 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p:txBody>
          <a:bodyPr vert="horz"/>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FABC092-3814-4C91-A54C-CEC31144F272}" type="datetime1">
              <a:rPr lang="ru-RU" smtClean="0"/>
              <a:t>04.05.2023</a:t>
            </a:fld>
            <a:endParaRPr lang="ru-RU"/>
          </a:p>
        </p:txBody>
      </p:sp>
      <p:sp>
        <p:nvSpPr>
          <p:cNvPr id="5" name="Нижний колонтитул 4"/>
          <p:cNvSpPr>
            <a:spLocks noGrp="1"/>
          </p:cNvSpPr>
          <p:nvPr>
            <p:ph type="ftr" sz="quarter" idx="11"/>
          </p:nvPr>
        </p:nvSpPr>
        <p:spPr/>
        <p:txBody>
          <a:bodyPr/>
          <a:lstStyle/>
          <a:p>
            <a:r>
              <a:rPr lang="ru-RU"/>
              <a:t>Промежуточные итоги полевого исследования / технический отчёт</a:t>
            </a:r>
          </a:p>
        </p:txBody>
      </p:sp>
      <p:sp>
        <p:nvSpPr>
          <p:cNvPr id="6" name="Номер слайда 5"/>
          <p:cNvSpPr>
            <a:spLocks noGrp="1"/>
          </p:cNvSpPr>
          <p:nvPr>
            <p:ph type="sldNum" sz="quarter" idx="12"/>
          </p:nvPr>
        </p:nvSpPr>
        <p:spPr/>
        <p:txBody>
          <a:bodyPr/>
          <a:lstStyle/>
          <a:p>
            <a:fld id="{67C6AE75-FDFC-45C3-A81F-E3BE514F1782}" type="slidenum">
              <a:rPr lang="ru-RU" smtClean="0"/>
              <a:t>‹#›</a:t>
            </a:fld>
            <a:endParaRPr lang="ru-RU"/>
          </a:p>
        </p:txBody>
      </p:sp>
    </p:spTree>
    <p:extLst>
      <p:ext uri="{BB962C8B-B14F-4D97-AF65-F5344CB8AC3E}">
        <p14:creationId xmlns:p14="http://schemas.microsoft.com/office/powerpoint/2010/main" val="29914175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graphicFrame>
        <p:nvGraphicFramePr>
          <p:cNvPr id="8" name="Объект 7" hidden="1"/>
          <p:cNvGraphicFramePr>
            <a:graphicFrameLocks noChangeAspect="1"/>
          </p:cNvGraphicFramePr>
          <p:nvPr userDrawn="1">
            <p:custDataLst>
              <p:tags r:id="rId1"/>
            </p:custDataLst>
            <p:extLst>
              <p:ext uri="{D42A27DB-BD31-4B8C-83A1-F6EECF244321}">
                <p14:modId xmlns:p14="http://schemas.microsoft.com/office/powerpoint/2010/main" val="8521758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3" imgW="532" imgH="533" progId="TCLayout.ActiveDocument.1">
                  <p:embed/>
                </p:oleObj>
              </mc:Choice>
              <mc:Fallback>
                <p:oleObj name="Слайд think-cell" r:id="rId3" imgW="532" imgH="533" progId="TCLayout.ActiveDocument.1">
                  <p:embed/>
                  <p:pic>
                    <p:nvPicPr>
                      <p:cNvPr id="8" name="Объект 7"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66A1185-A9E1-488E-A81C-A90AFD23C72C}" type="datetime1">
              <a:rPr lang="ru-RU" smtClean="0"/>
              <a:t>04.05.2023</a:t>
            </a:fld>
            <a:endParaRPr lang="ru-RU"/>
          </a:p>
        </p:txBody>
      </p:sp>
      <p:sp>
        <p:nvSpPr>
          <p:cNvPr id="5" name="Нижний колонтитул 4"/>
          <p:cNvSpPr>
            <a:spLocks noGrp="1"/>
          </p:cNvSpPr>
          <p:nvPr>
            <p:ph type="ftr" sz="quarter" idx="11"/>
          </p:nvPr>
        </p:nvSpPr>
        <p:spPr/>
        <p:txBody>
          <a:bodyPr/>
          <a:lstStyle/>
          <a:p>
            <a:r>
              <a:rPr lang="ru-RU"/>
              <a:t>Промежуточные итоги полевого исследования / технический отчёт</a:t>
            </a:r>
          </a:p>
        </p:txBody>
      </p:sp>
      <p:sp>
        <p:nvSpPr>
          <p:cNvPr id="6" name="Номер слайда 5"/>
          <p:cNvSpPr>
            <a:spLocks noGrp="1"/>
          </p:cNvSpPr>
          <p:nvPr>
            <p:ph type="sldNum" sz="quarter" idx="12"/>
          </p:nvPr>
        </p:nvSpPr>
        <p:spPr/>
        <p:txBody>
          <a:bodyPr/>
          <a:lstStyle/>
          <a:p>
            <a:fld id="{67C6AE75-FDFC-45C3-A81F-E3BE514F1782}" type="slidenum">
              <a:rPr lang="ru-RU" smtClean="0"/>
              <a:t>‹#›</a:t>
            </a:fld>
            <a:endParaRPr lang="ru-RU"/>
          </a:p>
        </p:txBody>
      </p:sp>
    </p:spTree>
    <p:extLst>
      <p:ext uri="{BB962C8B-B14F-4D97-AF65-F5344CB8AC3E}">
        <p14:creationId xmlns:p14="http://schemas.microsoft.com/office/powerpoint/2010/main" val="258873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Narrow"/>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Narrow"/>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Narrow"/>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B1526A9F-F47B-4DDA-6700-382A19E03A0C}"/>
              </a:ext>
            </a:extLst>
          </p:cNvPr>
          <p:cNvGraphicFramePr>
            <a:graphicFrameLocks noChangeAspect="1"/>
          </p:cNvGraphicFramePr>
          <p:nvPr userDrawn="1">
            <p:custDataLst>
              <p:tags r:id="rId13"/>
            </p:custDataLst>
            <p:extLst>
              <p:ext uri="{D42A27DB-BD31-4B8C-83A1-F6EECF244321}">
                <p14:modId xmlns:p14="http://schemas.microsoft.com/office/powerpoint/2010/main" val="10474256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14" imgW="395" imgH="394" progId="TCLayout.ActiveDocument.1">
                  <p:embed/>
                </p:oleObj>
              </mc:Choice>
              <mc:Fallback>
                <p:oleObj name="Слайд think-cell" r:id="rId14" imgW="395" imgH="394"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Narrow"/>
              <a:buNone/>
              <a:defRPr sz="4400" b="0" i="0" u="none" strike="noStrike" cap="none">
                <a:solidFill>
                  <a:schemeClr val="dk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Narrow"/>
                <a:ea typeface="Arial Narrow"/>
                <a:cs typeface="Arial Narrow"/>
                <a:sym typeface="Arial Narrow"/>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Narrow"/>
                <a:ea typeface="Arial Narrow"/>
                <a:cs typeface="Arial Narrow"/>
                <a:sym typeface="Arial Narrow"/>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Narrow"/>
                <a:ea typeface="Arial Narrow"/>
                <a:cs typeface="Arial Narrow"/>
                <a:sym typeface="Arial Narrow"/>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Narrow"/>
                <a:ea typeface="Arial Narrow"/>
                <a:cs typeface="Arial Narrow"/>
                <a:sym typeface="Arial Narrow"/>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Narrow"/>
                <a:ea typeface="Arial Narrow"/>
                <a:cs typeface="Arial Narrow"/>
                <a:sym typeface="Arial Narrow"/>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Narrow"/>
                <a:ea typeface="Arial Narrow"/>
                <a:cs typeface="Arial Narrow"/>
                <a:sym typeface="Arial Narrow"/>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Narrow"/>
                <a:ea typeface="Arial Narrow"/>
                <a:cs typeface="Arial Narrow"/>
                <a:sym typeface="Arial Narrow"/>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Narrow"/>
                <a:ea typeface="Arial Narrow"/>
                <a:cs typeface="Arial Narrow"/>
                <a:sym typeface="Arial Narrow"/>
              </a:defRPr>
            </a:lvl1pPr>
            <a:lvl2pPr marR="0" lvl="1"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Narrow"/>
                <a:ea typeface="Arial Narrow"/>
                <a:cs typeface="Arial Narrow"/>
                <a:sym typeface="Arial Narrow"/>
              </a:defRPr>
            </a:lvl1pPr>
            <a:lvl2pPr marR="0" lvl="1"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Narrow"/>
                <a:ea typeface="Arial Narrow"/>
                <a:cs typeface="Arial Narrow"/>
                <a:sym typeface="Arial Narrow"/>
              </a:defRPr>
            </a:lvl1pPr>
            <a:lvl2pPr marL="0" marR="0" lvl="1" indent="0" algn="r" rtl="0">
              <a:spcBef>
                <a:spcPts val="0"/>
              </a:spcBef>
              <a:buNone/>
              <a:defRPr sz="1200" b="0" i="0" u="none" strike="noStrike" cap="none">
                <a:solidFill>
                  <a:srgbClr val="888888"/>
                </a:solidFill>
                <a:latin typeface="Arial Narrow"/>
                <a:ea typeface="Arial Narrow"/>
                <a:cs typeface="Arial Narrow"/>
                <a:sym typeface="Arial Narrow"/>
              </a:defRPr>
            </a:lvl2pPr>
            <a:lvl3pPr marL="0" marR="0" lvl="2" indent="0" algn="r" rtl="0">
              <a:spcBef>
                <a:spcPts val="0"/>
              </a:spcBef>
              <a:buNone/>
              <a:defRPr sz="1200" b="0" i="0" u="none" strike="noStrike" cap="none">
                <a:solidFill>
                  <a:srgbClr val="888888"/>
                </a:solidFill>
                <a:latin typeface="Arial Narrow"/>
                <a:ea typeface="Arial Narrow"/>
                <a:cs typeface="Arial Narrow"/>
                <a:sym typeface="Arial Narrow"/>
              </a:defRPr>
            </a:lvl3pPr>
            <a:lvl4pPr marL="0" marR="0" lvl="3" indent="0" algn="r" rtl="0">
              <a:spcBef>
                <a:spcPts val="0"/>
              </a:spcBef>
              <a:buNone/>
              <a:defRPr sz="1200" b="0" i="0" u="none" strike="noStrike" cap="none">
                <a:solidFill>
                  <a:srgbClr val="888888"/>
                </a:solidFill>
                <a:latin typeface="Arial Narrow"/>
                <a:ea typeface="Arial Narrow"/>
                <a:cs typeface="Arial Narrow"/>
                <a:sym typeface="Arial Narrow"/>
              </a:defRPr>
            </a:lvl4pPr>
            <a:lvl5pPr marL="0" marR="0" lvl="4" indent="0" algn="r" rtl="0">
              <a:spcBef>
                <a:spcPts val="0"/>
              </a:spcBef>
              <a:buNone/>
              <a:defRPr sz="1200" b="0" i="0" u="none" strike="noStrike" cap="none">
                <a:solidFill>
                  <a:srgbClr val="888888"/>
                </a:solidFill>
                <a:latin typeface="Arial Narrow"/>
                <a:ea typeface="Arial Narrow"/>
                <a:cs typeface="Arial Narrow"/>
                <a:sym typeface="Arial Narrow"/>
              </a:defRPr>
            </a:lvl5pPr>
            <a:lvl6pPr marL="0" marR="0" lvl="5" indent="0" algn="r" rtl="0">
              <a:spcBef>
                <a:spcPts val="0"/>
              </a:spcBef>
              <a:buNone/>
              <a:defRPr sz="1200" b="0" i="0" u="none" strike="noStrike" cap="none">
                <a:solidFill>
                  <a:srgbClr val="888888"/>
                </a:solidFill>
                <a:latin typeface="Arial Narrow"/>
                <a:ea typeface="Arial Narrow"/>
                <a:cs typeface="Arial Narrow"/>
                <a:sym typeface="Arial Narrow"/>
              </a:defRPr>
            </a:lvl6pPr>
            <a:lvl7pPr marL="0" marR="0" lvl="6" indent="0" algn="r" rtl="0">
              <a:spcBef>
                <a:spcPts val="0"/>
              </a:spcBef>
              <a:buNone/>
              <a:defRPr sz="1200" b="0" i="0" u="none" strike="noStrike" cap="none">
                <a:solidFill>
                  <a:srgbClr val="888888"/>
                </a:solidFill>
                <a:latin typeface="Arial Narrow"/>
                <a:ea typeface="Arial Narrow"/>
                <a:cs typeface="Arial Narrow"/>
                <a:sym typeface="Arial Narrow"/>
              </a:defRPr>
            </a:lvl7pPr>
            <a:lvl8pPr marL="0" marR="0" lvl="7" indent="0" algn="r" rtl="0">
              <a:spcBef>
                <a:spcPts val="0"/>
              </a:spcBef>
              <a:buNone/>
              <a:defRPr sz="1200" b="0" i="0" u="none" strike="noStrike" cap="none">
                <a:solidFill>
                  <a:srgbClr val="888888"/>
                </a:solidFill>
                <a:latin typeface="Arial Narrow"/>
                <a:ea typeface="Arial Narrow"/>
                <a:cs typeface="Arial Narrow"/>
                <a:sym typeface="Arial Narrow"/>
              </a:defRPr>
            </a:lvl8pPr>
            <a:lvl9pPr marL="0" marR="0" lvl="8" indent="0" algn="r" rtl="0">
              <a:spcBef>
                <a:spcPts val="0"/>
              </a:spcBef>
              <a:buNone/>
              <a:defRPr sz="1200" b="0" i="0" u="none" strike="noStrike" cap="none">
                <a:solidFill>
                  <a:srgbClr val="888888"/>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Объект 7" hidden="1"/>
          <p:cNvGraphicFramePr>
            <a:graphicFrameLocks noChangeAspect="1"/>
          </p:cNvGraphicFramePr>
          <p:nvPr userDrawn="1">
            <p:custDataLst>
              <p:tags r:id="rId13"/>
            </p:custDataLst>
            <p:extLst>
              <p:ext uri="{D42A27DB-BD31-4B8C-83A1-F6EECF244321}">
                <p14:modId xmlns:p14="http://schemas.microsoft.com/office/powerpoint/2010/main" val="11202323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14" imgW="532" imgH="533" progId="TCLayout.ActiveDocument.1">
                  <p:embed/>
                </p:oleObj>
              </mc:Choice>
              <mc:Fallback>
                <p:oleObj name="Слайд think-cell" r:id="rId14" imgW="532" imgH="533" progId="TCLayout.ActiveDocument.1">
                  <p:embed/>
                  <p:pic>
                    <p:nvPicPr>
                      <p:cNvPr id="8" name="Объект 7" hidden="1"/>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694950-C274-4BFC-ADC0-D571111FA708}" type="datetime1">
              <a:rPr lang="ru-RU" smtClean="0"/>
              <a:t>04.05.2023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u-RU"/>
              <a:t>Промежуточные итоги полевого исследования / технический отчёт</a:t>
            </a: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C6AE75-FDFC-45C3-A81F-E3BE514F1782}" type="slidenum">
              <a:rPr lang="ru-RU" smtClean="0"/>
              <a:t>‹#›</a:t>
            </a:fld>
            <a:endParaRPr lang="ru-RU"/>
          </a:p>
        </p:txBody>
      </p:sp>
    </p:spTree>
    <p:extLst>
      <p:ext uri="{BB962C8B-B14F-4D97-AF65-F5344CB8AC3E}">
        <p14:creationId xmlns:p14="http://schemas.microsoft.com/office/powerpoint/2010/main" val="36055337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push dir="u"/>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3" Type="http://schemas.openxmlformats.org/officeDocument/2006/relationships/tags" Target="../tags/tag26.xml"/><Relationship Id="rId18" Type="http://schemas.openxmlformats.org/officeDocument/2006/relationships/tags" Target="../tags/tag31.xml"/><Relationship Id="rId26" Type="http://schemas.openxmlformats.org/officeDocument/2006/relationships/tags" Target="../tags/tag39.xml"/><Relationship Id="rId39" Type="http://schemas.openxmlformats.org/officeDocument/2006/relationships/tags" Target="../tags/tag52.xml"/><Relationship Id="rId21" Type="http://schemas.openxmlformats.org/officeDocument/2006/relationships/tags" Target="../tags/tag34.xml"/><Relationship Id="rId34" Type="http://schemas.openxmlformats.org/officeDocument/2006/relationships/tags" Target="../tags/tag47.xml"/><Relationship Id="rId42" Type="http://schemas.openxmlformats.org/officeDocument/2006/relationships/tags" Target="../tags/tag55.xml"/><Relationship Id="rId47" Type="http://schemas.openxmlformats.org/officeDocument/2006/relationships/chart" Target="../charts/chart1.xml"/><Relationship Id="rId7" Type="http://schemas.openxmlformats.org/officeDocument/2006/relationships/tags" Target="../tags/tag20.xml"/><Relationship Id="rId2" Type="http://schemas.openxmlformats.org/officeDocument/2006/relationships/tags" Target="../tags/tag15.xml"/><Relationship Id="rId16" Type="http://schemas.openxmlformats.org/officeDocument/2006/relationships/tags" Target="../tags/tag29.xml"/><Relationship Id="rId29" Type="http://schemas.openxmlformats.org/officeDocument/2006/relationships/tags" Target="../tags/tag42.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24" Type="http://schemas.openxmlformats.org/officeDocument/2006/relationships/tags" Target="../tags/tag37.xml"/><Relationship Id="rId32" Type="http://schemas.openxmlformats.org/officeDocument/2006/relationships/tags" Target="../tags/tag45.xml"/><Relationship Id="rId37" Type="http://schemas.openxmlformats.org/officeDocument/2006/relationships/tags" Target="../tags/tag50.xml"/><Relationship Id="rId40" Type="http://schemas.openxmlformats.org/officeDocument/2006/relationships/tags" Target="../tags/tag53.xml"/><Relationship Id="rId45" Type="http://schemas.openxmlformats.org/officeDocument/2006/relationships/oleObject" Target="../embeddings/oleObject13.bin"/><Relationship Id="rId5" Type="http://schemas.openxmlformats.org/officeDocument/2006/relationships/tags" Target="../tags/tag18.xml"/><Relationship Id="rId15" Type="http://schemas.openxmlformats.org/officeDocument/2006/relationships/tags" Target="../tags/tag28.xml"/><Relationship Id="rId23" Type="http://schemas.openxmlformats.org/officeDocument/2006/relationships/tags" Target="../tags/tag36.xml"/><Relationship Id="rId28" Type="http://schemas.openxmlformats.org/officeDocument/2006/relationships/tags" Target="../tags/tag41.xml"/><Relationship Id="rId36" Type="http://schemas.openxmlformats.org/officeDocument/2006/relationships/tags" Target="../tags/tag49.xml"/><Relationship Id="rId10" Type="http://schemas.openxmlformats.org/officeDocument/2006/relationships/tags" Target="../tags/tag23.xml"/><Relationship Id="rId19" Type="http://schemas.openxmlformats.org/officeDocument/2006/relationships/tags" Target="../tags/tag32.xml"/><Relationship Id="rId31" Type="http://schemas.openxmlformats.org/officeDocument/2006/relationships/tags" Target="../tags/tag44.xml"/><Relationship Id="rId44" Type="http://schemas.openxmlformats.org/officeDocument/2006/relationships/slideLayout" Target="../slideLayouts/slideLayout18.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 Id="rId22" Type="http://schemas.openxmlformats.org/officeDocument/2006/relationships/tags" Target="../tags/tag35.xml"/><Relationship Id="rId27" Type="http://schemas.openxmlformats.org/officeDocument/2006/relationships/tags" Target="../tags/tag40.xml"/><Relationship Id="rId30" Type="http://schemas.openxmlformats.org/officeDocument/2006/relationships/tags" Target="../tags/tag43.xml"/><Relationship Id="rId35" Type="http://schemas.openxmlformats.org/officeDocument/2006/relationships/tags" Target="../tags/tag48.xml"/><Relationship Id="rId43" Type="http://schemas.openxmlformats.org/officeDocument/2006/relationships/tags" Target="../tags/tag56.xml"/><Relationship Id="rId8" Type="http://schemas.openxmlformats.org/officeDocument/2006/relationships/tags" Target="../tags/tag21.xml"/><Relationship Id="rId3" Type="http://schemas.openxmlformats.org/officeDocument/2006/relationships/tags" Target="../tags/tag16.xml"/><Relationship Id="rId12" Type="http://schemas.openxmlformats.org/officeDocument/2006/relationships/tags" Target="../tags/tag25.xml"/><Relationship Id="rId17" Type="http://schemas.openxmlformats.org/officeDocument/2006/relationships/tags" Target="../tags/tag30.xml"/><Relationship Id="rId25" Type="http://schemas.openxmlformats.org/officeDocument/2006/relationships/tags" Target="../tags/tag38.xml"/><Relationship Id="rId33" Type="http://schemas.openxmlformats.org/officeDocument/2006/relationships/tags" Target="../tags/tag46.xml"/><Relationship Id="rId38" Type="http://schemas.openxmlformats.org/officeDocument/2006/relationships/tags" Target="../tags/tag51.xml"/><Relationship Id="rId46" Type="http://schemas.openxmlformats.org/officeDocument/2006/relationships/image" Target="../media/image2.emf"/><Relationship Id="rId20" Type="http://schemas.openxmlformats.org/officeDocument/2006/relationships/tags" Target="../tags/tag33.xml"/><Relationship Id="rId41" Type="http://schemas.openxmlformats.org/officeDocument/2006/relationships/tags" Target="../tags/tag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5"/>
          <p:cNvSpPr txBox="1"/>
          <p:nvPr/>
        </p:nvSpPr>
        <p:spPr>
          <a:xfrm>
            <a:off x="75501" y="2809508"/>
            <a:ext cx="10167041" cy="40453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2D050"/>
              </a:buClr>
              <a:buSzPts val="2000"/>
              <a:buFont typeface="Arial Narrow"/>
              <a:buNone/>
            </a:pPr>
            <a:r>
              <a:rPr lang="ru-RU" sz="2000" dirty="0">
                <a:solidFill>
                  <a:srgbClr val="92D050"/>
                </a:solidFill>
                <a:latin typeface="Arial Narrow"/>
                <a:ea typeface="Arial Narrow"/>
                <a:cs typeface="Arial Narrow"/>
                <a:sym typeface="Arial Narrow"/>
              </a:rPr>
              <a:t>Ключевые результаты отчёта и исследования</a:t>
            </a:r>
            <a:r>
              <a:rPr lang="ru-RU" sz="2000" b="0" i="0" u="none" strike="noStrike" cap="none" dirty="0">
                <a:solidFill>
                  <a:srgbClr val="92D050"/>
                </a:solidFill>
                <a:latin typeface="Arial Narrow"/>
                <a:ea typeface="Arial Narrow"/>
                <a:cs typeface="Arial Narrow"/>
                <a:sym typeface="Arial Narrow"/>
              </a:rPr>
              <a:t>: «Зеленые финансы - оценка рынка KG»</a:t>
            </a:r>
            <a:endParaRPr dirty="0"/>
          </a:p>
        </p:txBody>
      </p:sp>
      <p:sp>
        <p:nvSpPr>
          <p:cNvPr id="165" name="Google Shape;165;p25"/>
          <p:cNvSpPr txBox="1"/>
          <p:nvPr/>
        </p:nvSpPr>
        <p:spPr>
          <a:xfrm>
            <a:off x="4712967" y="6074724"/>
            <a:ext cx="276606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400" b="1" i="0" u="none" strike="noStrike" cap="none" dirty="0">
                <a:solidFill>
                  <a:srgbClr val="92D050"/>
                </a:solidFill>
                <a:latin typeface="Arial Narrow"/>
                <a:ea typeface="Arial Narrow"/>
                <a:cs typeface="Arial Narrow"/>
                <a:sym typeface="Arial Narrow"/>
              </a:rPr>
              <a:t>Апрель 2023</a:t>
            </a:r>
            <a:endParaRPr sz="2400" b="1" i="0" u="none" strike="noStrike" cap="none" dirty="0">
              <a:solidFill>
                <a:srgbClr val="92D050"/>
              </a:solidFill>
              <a:latin typeface="Arial Narrow"/>
              <a:ea typeface="Arial Narrow"/>
              <a:cs typeface="Arial Narrow"/>
              <a:sym typeface="Arial Narrow"/>
            </a:endParaRPr>
          </a:p>
        </p:txBody>
      </p:sp>
      <p:cxnSp>
        <p:nvCxnSpPr>
          <p:cNvPr id="166" name="Google Shape;166;p25"/>
          <p:cNvCxnSpPr/>
          <p:nvPr/>
        </p:nvCxnSpPr>
        <p:spPr>
          <a:xfrm>
            <a:off x="0" y="3323771"/>
            <a:ext cx="10318044" cy="0"/>
          </a:xfrm>
          <a:prstGeom prst="straightConnector1">
            <a:avLst/>
          </a:prstGeom>
          <a:noFill/>
          <a:ln w="66675" cap="flat" cmpd="sng">
            <a:solidFill>
              <a:srgbClr val="76B430"/>
            </a:solidFill>
            <a:prstDash val="solid"/>
            <a:miter lim="800000"/>
            <a:headEnd type="none" w="sm" len="sm"/>
            <a:tailEnd type="none" w="sm" len="sm"/>
          </a:ln>
        </p:spPr>
      </p:cxnSp>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32"/>
          <p:cNvSpPr/>
          <p:nvPr/>
        </p:nvSpPr>
        <p:spPr>
          <a:xfrm>
            <a:off x="87923" y="1196985"/>
            <a:ext cx="12019084" cy="5372089"/>
          </a:xfrm>
          <a:prstGeom prst="rect">
            <a:avLst/>
          </a:prstGeom>
          <a:solidFill>
            <a:srgbClr val="D8D8D8"/>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Narrow"/>
              <a:ea typeface="Arial Narrow"/>
              <a:cs typeface="Arial Narrow"/>
              <a:sym typeface="Arial Narrow"/>
            </a:endParaRPr>
          </a:p>
        </p:txBody>
      </p:sp>
      <p:sp>
        <p:nvSpPr>
          <p:cNvPr id="374" name="Google Shape;374;p32"/>
          <p:cNvSpPr/>
          <p:nvPr/>
        </p:nvSpPr>
        <p:spPr>
          <a:xfrm>
            <a:off x="6075362" y="1326862"/>
            <a:ext cx="6031645" cy="2923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300">
                <a:solidFill>
                  <a:schemeClr val="dk1"/>
                </a:solidFill>
                <a:latin typeface="Arial Narrow"/>
                <a:ea typeface="Arial Narrow"/>
                <a:cs typeface="Arial Narrow"/>
                <a:sym typeface="Arial Narrow"/>
              </a:rPr>
              <a:t>«деньги: персонал, озеленение стоит денег и есть ряд затрат, которые требуют бюджета»</a:t>
            </a:r>
            <a:endParaRPr/>
          </a:p>
        </p:txBody>
      </p:sp>
      <p:sp>
        <p:nvSpPr>
          <p:cNvPr id="375" name="Google Shape;375;p32"/>
          <p:cNvSpPr/>
          <p:nvPr/>
        </p:nvSpPr>
        <p:spPr>
          <a:xfrm>
            <a:off x="191783" y="2544416"/>
            <a:ext cx="4205592" cy="692497"/>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ru-RU" sz="1300">
                <a:solidFill>
                  <a:schemeClr val="dk1"/>
                </a:solidFill>
                <a:latin typeface="Arial Narrow"/>
                <a:ea typeface="Arial Narrow"/>
                <a:cs typeface="Arial Narrow"/>
                <a:sym typeface="Arial Narrow"/>
              </a:rPr>
              <a:t>«Непонятно, какой госорган будет заниматься разработкой и внедрением зеленой таксономии (Минприроды, Минэконом или Нацбанк)»</a:t>
            </a:r>
            <a:endParaRPr/>
          </a:p>
        </p:txBody>
      </p:sp>
      <p:sp>
        <p:nvSpPr>
          <p:cNvPr id="376" name="Google Shape;376;p32"/>
          <p:cNvSpPr/>
          <p:nvPr/>
        </p:nvSpPr>
        <p:spPr>
          <a:xfrm>
            <a:off x="191783" y="3978275"/>
            <a:ext cx="4348468" cy="2092881"/>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ru-RU" sz="1300">
                <a:solidFill>
                  <a:schemeClr val="dk1"/>
                </a:solidFill>
                <a:latin typeface="Arial Narrow"/>
                <a:ea typeface="Arial Narrow"/>
                <a:cs typeface="Arial Narrow"/>
                <a:sym typeface="Arial Narrow"/>
              </a:rPr>
              <a:t>«Необходимо разрабатывать свою таксономию с учетом специфики экономики КР при совместном обсуждении бизнеса, госоргана и общества КР»</a:t>
            </a:r>
            <a:endParaRPr/>
          </a:p>
          <a:p>
            <a:pPr marL="0" marR="0" lvl="0" indent="0" algn="just" rtl="0">
              <a:spcBef>
                <a:spcPts val="0"/>
              </a:spcBef>
              <a:spcAft>
                <a:spcPts val="0"/>
              </a:spcAft>
              <a:buNone/>
            </a:pPr>
            <a:endParaRPr sz="1300">
              <a:solidFill>
                <a:schemeClr val="dk1"/>
              </a:solidFill>
              <a:latin typeface="Arial Narrow"/>
              <a:ea typeface="Arial Narrow"/>
              <a:cs typeface="Arial Narrow"/>
              <a:sym typeface="Arial Narrow"/>
            </a:endParaRPr>
          </a:p>
          <a:p>
            <a:pPr marL="0" marR="0" lvl="0" indent="0" algn="just" rtl="0">
              <a:spcBef>
                <a:spcPts val="0"/>
              </a:spcBef>
              <a:spcAft>
                <a:spcPts val="0"/>
              </a:spcAft>
              <a:buNone/>
            </a:pPr>
            <a:r>
              <a:rPr lang="ru-RU" sz="1300">
                <a:solidFill>
                  <a:schemeClr val="dk1"/>
                </a:solidFill>
                <a:latin typeface="Arial Narrow"/>
                <a:ea typeface="Arial Narrow"/>
                <a:cs typeface="Arial Narrow"/>
                <a:sym typeface="Arial Narrow"/>
              </a:rPr>
              <a:t>«У нас сложностью заключается в наличии различного понимания участников всего этого процесса, но не только самих фин. институтов, но в целом по государству, и  на сегодняшний день сколько рабочих групп, столько и разных рабочих пониманий всей этой концепции, к сожалению, в этом то и есть большой минус»</a:t>
            </a:r>
            <a:endParaRPr/>
          </a:p>
        </p:txBody>
      </p:sp>
      <p:sp>
        <p:nvSpPr>
          <p:cNvPr id="377" name="Google Shape;377;p32"/>
          <p:cNvSpPr/>
          <p:nvPr/>
        </p:nvSpPr>
        <p:spPr>
          <a:xfrm>
            <a:off x="191783" y="1196986"/>
            <a:ext cx="5388279" cy="49244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ru-RU" sz="1300">
                <a:solidFill>
                  <a:schemeClr val="dk1"/>
                </a:solidFill>
                <a:latin typeface="Arial Narrow"/>
                <a:ea typeface="Arial Narrow"/>
                <a:cs typeface="Arial Narrow"/>
                <a:sym typeface="Arial Narrow"/>
              </a:rPr>
              <a:t>«Отсутствие законодательной базы, которая должна регулировать все возможности и ограничения по зеленому финансированию»</a:t>
            </a:r>
            <a:endParaRPr sz="1300">
              <a:solidFill>
                <a:schemeClr val="dk1"/>
              </a:solidFill>
              <a:latin typeface="Arial Narrow"/>
              <a:ea typeface="Arial Narrow"/>
              <a:cs typeface="Arial Narrow"/>
              <a:sym typeface="Arial Narrow"/>
            </a:endParaRPr>
          </a:p>
        </p:txBody>
      </p:sp>
      <p:sp>
        <p:nvSpPr>
          <p:cNvPr id="378" name="Google Shape;378;p32"/>
          <p:cNvSpPr/>
          <p:nvPr/>
        </p:nvSpPr>
        <p:spPr>
          <a:xfrm>
            <a:off x="7794626" y="3376242"/>
            <a:ext cx="4124325" cy="892552"/>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ru-RU" sz="1300">
                <a:solidFill>
                  <a:schemeClr val="dk1"/>
                </a:solidFill>
                <a:latin typeface="Arial Narrow"/>
                <a:ea typeface="Arial Narrow"/>
                <a:cs typeface="Arial Narrow"/>
                <a:sym typeface="Arial Narrow"/>
              </a:rPr>
              <a:t>«Недостаток знаний у фин. институтов и микрофин. институтов, и соответственно, нужна работа по повышению осведомленности и потенциала всех игроков, которые могут принять участие в зеленом финансировании»</a:t>
            </a:r>
            <a:endParaRPr/>
          </a:p>
        </p:txBody>
      </p:sp>
      <p:sp>
        <p:nvSpPr>
          <p:cNvPr id="379" name="Google Shape;379;p32"/>
          <p:cNvSpPr/>
          <p:nvPr/>
        </p:nvSpPr>
        <p:spPr>
          <a:xfrm>
            <a:off x="6851222" y="5032761"/>
            <a:ext cx="5150583" cy="1092607"/>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ru-RU" sz="1300">
                <a:solidFill>
                  <a:schemeClr val="dk1"/>
                </a:solidFill>
                <a:latin typeface="Arial Narrow"/>
                <a:ea typeface="Arial Narrow"/>
                <a:cs typeface="Arial Narrow"/>
                <a:sym typeface="Arial Narrow"/>
              </a:rPr>
              <a:t>«Нехватка опыта в зеленом финансировании»</a:t>
            </a:r>
            <a:endParaRPr/>
          </a:p>
          <a:p>
            <a:pPr marL="0" marR="0" lvl="0" indent="0" algn="just" rtl="0">
              <a:spcBef>
                <a:spcPts val="0"/>
              </a:spcBef>
              <a:spcAft>
                <a:spcPts val="0"/>
              </a:spcAft>
              <a:buNone/>
            </a:pPr>
            <a:endParaRPr sz="1300">
              <a:solidFill>
                <a:schemeClr val="dk1"/>
              </a:solidFill>
              <a:latin typeface="Arial Narrow"/>
              <a:ea typeface="Arial Narrow"/>
              <a:cs typeface="Arial Narrow"/>
              <a:sym typeface="Arial Narrow"/>
            </a:endParaRPr>
          </a:p>
          <a:p>
            <a:pPr marL="0" marR="0" lvl="0" indent="0" algn="just" rtl="0">
              <a:spcBef>
                <a:spcPts val="0"/>
              </a:spcBef>
              <a:spcAft>
                <a:spcPts val="0"/>
              </a:spcAft>
              <a:buNone/>
            </a:pPr>
            <a:r>
              <a:rPr lang="ru-RU" sz="1300">
                <a:solidFill>
                  <a:schemeClr val="dk1"/>
                </a:solidFill>
                <a:latin typeface="Arial Narrow"/>
                <a:ea typeface="Arial Narrow"/>
                <a:cs typeface="Arial Narrow"/>
                <a:sym typeface="Arial Narrow"/>
              </a:rPr>
              <a:t>«Нет консультационной поддержки, которая будет обучать финансовые учреждения хотя бы базовым элементам, того с чего начинать, что первостепенно, достаточно ли разработать зеленый продукт и все, или нет»</a:t>
            </a:r>
            <a:endParaRPr sz="1300">
              <a:solidFill>
                <a:schemeClr val="dk1"/>
              </a:solidFill>
              <a:latin typeface="Arial Narrow"/>
              <a:ea typeface="Arial Narrow"/>
              <a:cs typeface="Arial Narrow"/>
              <a:sym typeface="Arial Narrow"/>
            </a:endParaRPr>
          </a:p>
        </p:txBody>
      </p:sp>
      <p:pic>
        <p:nvPicPr>
          <p:cNvPr id="380" name="Google Shape;380;p32"/>
          <p:cNvPicPr preferRelativeResize="0"/>
          <p:nvPr/>
        </p:nvPicPr>
        <p:blipFill rotWithShape="1">
          <a:blip r:embed="rId3">
            <a:alphaModFix/>
          </a:blip>
          <a:srcRect/>
          <a:stretch/>
        </p:blipFill>
        <p:spPr>
          <a:xfrm>
            <a:off x="4397375" y="1730375"/>
            <a:ext cx="3398838" cy="3398838"/>
          </a:xfrm>
          <a:prstGeom prst="rect">
            <a:avLst/>
          </a:prstGeom>
          <a:noFill/>
          <a:ln>
            <a:noFill/>
          </a:ln>
        </p:spPr>
      </p:pic>
      <p:sp>
        <p:nvSpPr>
          <p:cNvPr id="381" name="Google Shape;381;p32"/>
          <p:cNvSpPr/>
          <p:nvPr/>
        </p:nvSpPr>
        <p:spPr>
          <a:xfrm>
            <a:off x="6545263" y="2076450"/>
            <a:ext cx="441325" cy="384175"/>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ru-RU" sz="1400">
                <a:solidFill>
                  <a:schemeClr val="lt1"/>
                </a:solidFill>
                <a:latin typeface="Arial Narrow"/>
                <a:ea typeface="Arial Narrow"/>
                <a:cs typeface="Arial Narrow"/>
                <a:sym typeface="Arial Narrow"/>
              </a:rPr>
              <a:t>5</a:t>
            </a:r>
            <a:br>
              <a:rPr lang="ru-RU" sz="1400">
                <a:solidFill>
                  <a:schemeClr val="lt1"/>
                </a:solidFill>
                <a:latin typeface="Arial Narrow"/>
                <a:ea typeface="Arial Narrow"/>
                <a:cs typeface="Arial Narrow"/>
                <a:sym typeface="Arial Narrow"/>
              </a:rPr>
            </a:br>
            <a:r>
              <a:rPr lang="ru-RU" sz="1400">
                <a:solidFill>
                  <a:schemeClr val="lt1"/>
                </a:solidFill>
                <a:latin typeface="Arial Narrow"/>
                <a:ea typeface="Arial Narrow"/>
                <a:cs typeface="Arial Narrow"/>
                <a:sym typeface="Arial Narrow"/>
              </a:rPr>
              <a:t>(17%)</a:t>
            </a:r>
            <a:endParaRPr sz="1400">
              <a:solidFill>
                <a:schemeClr val="lt1"/>
              </a:solidFill>
              <a:latin typeface="Arial Narrow"/>
              <a:ea typeface="Arial Narrow"/>
              <a:cs typeface="Arial Narrow"/>
              <a:sym typeface="Arial Narrow"/>
            </a:endParaRPr>
          </a:p>
        </p:txBody>
      </p:sp>
      <p:sp>
        <p:nvSpPr>
          <p:cNvPr id="382" name="Google Shape;382;p32"/>
          <p:cNvSpPr/>
          <p:nvPr/>
        </p:nvSpPr>
        <p:spPr>
          <a:xfrm>
            <a:off x="7550150" y="4221163"/>
            <a:ext cx="1546225" cy="192088"/>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Информированность</a:t>
            </a:r>
            <a:endParaRPr sz="1400" b="1">
              <a:solidFill>
                <a:schemeClr val="dk1"/>
              </a:solidFill>
              <a:latin typeface="Arial Narrow"/>
              <a:ea typeface="Arial Narrow"/>
              <a:cs typeface="Arial Narrow"/>
              <a:sym typeface="Arial Narrow"/>
            </a:endParaRPr>
          </a:p>
        </p:txBody>
      </p:sp>
      <p:sp>
        <p:nvSpPr>
          <p:cNvPr id="383" name="Google Shape;383;p32"/>
          <p:cNvSpPr/>
          <p:nvPr/>
        </p:nvSpPr>
        <p:spPr>
          <a:xfrm>
            <a:off x="7034213" y="3906838"/>
            <a:ext cx="441325" cy="384175"/>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6</a:t>
            </a:r>
            <a:br>
              <a:rPr lang="ru-RU" sz="1400">
                <a:solidFill>
                  <a:schemeClr val="dk1"/>
                </a:solidFill>
                <a:latin typeface="Arial Narrow"/>
                <a:ea typeface="Arial Narrow"/>
                <a:cs typeface="Arial Narrow"/>
                <a:sym typeface="Arial Narrow"/>
              </a:rPr>
            </a:br>
            <a:r>
              <a:rPr lang="ru-RU" sz="1400">
                <a:solidFill>
                  <a:schemeClr val="dk1"/>
                </a:solidFill>
                <a:latin typeface="Arial Narrow"/>
                <a:ea typeface="Arial Narrow"/>
                <a:cs typeface="Arial Narrow"/>
                <a:sym typeface="Arial Narrow"/>
              </a:rPr>
              <a:t>(20%)</a:t>
            </a:r>
            <a:endParaRPr sz="1400">
              <a:solidFill>
                <a:schemeClr val="dk1"/>
              </a:solidFill>
              <a:latin typeface="Arial Narrow"/>
              <a:ea typeface="Arial Narrow"/>
              <a:cs typeface="Arial Narrow"/>
              <a:sym typeface="Arial Narrow"/>
            </a:endParaRPr>
          </a:p>
        </p:txBody>
      </p:sp>
      <p:sp>
        <p:nvSpPr>
          <p:cNvPr id="384" name="Google Shape;384;p32"/>
          <p:cNvSpPr/>
          <p:nvPr/>
        </p:nvSpPr>
        <p:spPr>
          <a:xfrm>
            <a:off x="6348413" y="1612900"/>
            <a:ext cx="679450" cy="192088"/>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Финансы</a:t>
            </a:r>
            <a:endParaRPr sz="1400" b="1">
              <a:solidFill>
                <a:schemeClr val="dk1"/>
              </a:solidFill>
              <a:latin typeface="Arial Narrow"/>
              <a:ea typeface="Arial Narrow"/>
              <a:cs typeface="Arial Narrow"/>
              <a:sym typeface="Arial Narrow"/>
            </a:endParaRPr>
          </a:p>
        </p:txBody>
      </p:sp>
      <p:sp>
        <p:nvSpPr>
          <p:cNvPr id="385" name="Google Shape;385;p32"/>
          <p:cNvSpPr/>
          <p:nvPr/>
        </p:nvSpPr>
        <p:spPr>
          <a:xfrm>
            <a:off x="5327650" y="2006600"/>
            <a:ext cx="441325" cy="384175"/>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ru-RU" sz="1400">
                <a:solidFill>
                  <a:schemeClr val="lt1"/>
                </a:solidFill>
                <a:latin typeface="Arial Narrow"/>
                <a:ea typeface="Arial Narrow"/>
                <a:cs typeface="Arial Narrow"/>
                <a:sym typeface="Arial Narrow"/>
              </a:rPr>
              <a:t>4</a:t>
            </a:r>
            <a:br>
              <a:rPr lang="ru-RU" sz="1400">
                <a:solidFill>
                  <a:schemeClr val="lt1"/>
                </a:solidFill>
                <a:latin typeface="Arial Narrow"/>
                <a:ea typeface="Arial Narrow"/>
                <a:cs typeface="Arial Narrow"/>
                <a:sym typeface="Arial Narrow"/>
              </a:rPr>
            </a:br>
            <a:r>
              <a:rPr lang="ru-RU" sz="1400">
                <a:solidFill>
                  <a:schemeClr val="lt1"/>
                </a:solidFill>
                <a:latin typeface="Arial Narrow"/>
                <a:ea typeface="Arial Narrow"/>
                <a:cs typeface="Arial Narrow"/>
                <a:sym typeface="Arial Narrow"/>
              </a:rPr>
              <a:t>(13%)</a:t>
            </a:r>
            <a:endParaRPr sz="1400">
              <a:solidFill>
                <a:schemeClr val="lt1"/>
              </a:solidFill>
              <a:latin typeface="Arial Narrow"/>
              <a:ea typeface="Arial Narrow"/>
              <a:cs typeface="Arial Narrow"/>
              <a:sym typeface="Arial Narrow"/>
            </a:endParaRPr>
          </a:p>
        </p:txBody>
      </p:sp>
      <p:sp>
        <p:nvSpPr>
          <p:cNvPr id="386" name="Google Shape;386;p32"/>
          <p:cNvSpPr/>
          <p:nvPr/>
        </p:nvSpPr>
        <p:spPr>
          <a:xfrm>
            <a:off x="6326188" y="5057775"/>
            <a:ext cx="401638" cy="192088"/>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Опыт</a:t>
            </a:r>
            <a:endParaRPr sz="1400" b="1">
              <a:solidFill>
                <a:schemeClr val="dk1"/>
              </a:solidFill>
              <a:latin typeface="Arial Narrow"/>
              <a:ea typeface="Arial Narrow"/>
              <a:cs typeface="Arial Narrow"/>
              <a:sym typeface="Arial Narrow"/>
            </a:endParaRPr>
          </a:p>
        </p:txBody>
      </p:sp>
      <p:sp>
        <p:nvSpPr>
          <p:cNvPr id="387" name="Google Shape;387;p32"/>
          <p:cNvSpPr/>
          <p:nvPr/>
        </p:nvSpPr>
        <p:spPr>
          <a:xfrm>
            <a:off x="7240588" y="2806700"/>
            <a:ext cx="360363" cy="384175"/>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2</a:t>
            </a:r>
            <a:br>
              <a:rPr lang="ru-RU" sz="1400">
                <a:solidFill>
                  <a:schemeClr val="dk1"/>
                </a:solidFill>
                <a:latin typeface="Arial Narrow"/>
                <a:ea typeface="Arial Narrow"/>
                <a:cs typeface="Arial Narrow"/>
                <a:sym typeface="Arial Narrow"/>
              </a:rPr>
            </a:br>
            <a:r>
              <a:rPr lang="ru-RU" sz="1400">
                <a:solidFill>
                  <a:schemeClr val="dk1"/>
                </a:solidFill>
                <a:latin typeface="Arial Narrow"/>
                <a:ea typeface="Arial Narrow"/>
                <a:cs typeface="Arial Narrow"/>
                <a:sym typeface="Arial Narrow"/>
              </a:rPr>
              <a:t>(7%)</a:t>
            </a:r>
            <a:endParaRPr sz="1400">
              <a:solidFill>
                <a:schemeClr val="dk1"/>
              </a:solidFill>
              <a:latin typeface="Arial Narrow"/>
              <a:ea typeface="Arial Narrow"/>
              <a:cs typeface="Arial Narrow"/>
              <a:sym typeface="Arial Narrow"/>
            </a:endParaRPr>
          </a:p>
        </p:txBody>
      </p:sp>
      <p:sp>
        <p:nvSpPr>
          <p:cNvPr id="388" name="Google Shape;388;p32"/>
          <p:cNvSpPr/>
          <p:nvPr/>
        </p:nvSpPr>
        <p:spPr>
          <a:xfrm>
            <a:off x="7696200" y="2789238"/>
            <a:ext cx="704850" cy="192088"/>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Персонал</a:t>
            </a:r>
            <a:endParaRPr sz="1400" b="1">
              <a:solidFill>
                <a:schemeClr val="dk1"/>
              </a:solidFill>
              <a:latin typeface="Arial Narrow"/>
              <a:ea typeface="Arial Narrow"/>
              <a:cs typeface="Arial Narrow"/>
              <a:sym typeface="Arial Narrow"/>
            </a:endParaRPr>
          </a:p>
        </p:txBody>
      </p:sp>
      <p:sp>
        <p:nvSpPr>
          <p:cNvPr id="389" name="Google Shape;389;p32"/>
          <p:cNvSpPr/>
          <p:nvPr/>
        </p:nvSpPr>
        <p:spPr>
          <a:xfrm>
            <a:off x="2470150" y="2446338"/>
            <a:ext cx="2165350" cy="192088"/>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Государственное управление</a:t>
            </a:r>
            <a:endParaRPr sz="1400" b="1">
              <a:solidFill>
                <a:schemeClr val="dk1"/>
              </a:solidFill>
              <a:latin typeface="Arial Narrow"/>
              <a:ea typeface="Arial Narrow"/>
              <a:cs typeface="Arial Narrow"/>
              <a:sym typeface="Arial Narrow"/>
            </a:endParaRPr>
          </a:p>
        </p:txBody>
      </p:sp>
      <p:sp>
        <p:nvSpPr>
          <p:cNvPr id="390" name="Google Shape;390;p32"/>
          <p:cNvSpPr/>
          <p:nvPr/>
        </p:nvSpPr>
        <p:spPr>
          <a:xfrm>
            <a:off x="4646613" y="3784600"/>
            <a:ext cx="441325" cy="384175"/>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ru-RU" sz="1400">
                <a:solidFill>
                  <a:schemeClr val="lt1"/>
                </a:solidFill>
                <a:latin typeface="Arial Narrow"/>
                <a:ea typeface="Arial Narrow"/>
                <a:cs typeface="Arial Narrow"/>
                <a:sym typeface="Arial Narrow"/>
              </a:rPr>
              <a:t>7</a:t>
            </a:r>
            <a:br>
              <a:rPr lang="ru-RU" sz="1400">
                <a:solidFill>
                  <a:schemeClr val="lt1"/>
                </a:solidFill>
                <a:latin typeface="Arial Narrow"/>
                <a:ea typeface="Arial Narrow"/>
                <a:cs typeface="Arial Narrow"/>
                <a:sym typeface="Arial Narrow"/>
              </a:rPr>
            </a:br>
            <a:r>
              <a:rPr lang="ru-RU" sz="1400">
                <a:solidFill>
                  <a:schemeClr val="lt1"/>
                </a:solidFill>
                <a:latin typeface="Arial Narrow"/>
                <a:ea typeface="Arial Narrow"/>
                <a:cs typeface="Arial Narrow"/>
                <a:sym typeface="Arial Narrow"/>
              </a:rPr>
              <a:t>(23%)</a:t>
            </a:r>
            <a:endParaRPr sz="1400">
              <a:solidFill>
                <a:schemeClr val="lt1"/>
              </a:solidFill>
              <a:latin typeface="Arial Narrow"/>
              <a:ea typeface="Arial Narrow"/>
              <a:cs typeface="Arial Narrow"/>
              <a:sym typeface="Arial Narrow"/>
            </a:endParaRPr>
          </a:p>
        </p:txBody>
      </p:sp>
      <p:sp>
        <p:nvSpPr>
          <p:cNvPr id="391" name="Google Shape;391;p32"/>
          <p:cNvSpPr/>
          <p:nvPr/>
        </p:nvSpPr>
        <p:spPr>
          <a:xfrm>
            <a:off x="5875338" y="4637088"/>
            <a:ext cx="441325" cy="384175"/>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4</a:t>
            </a:r>
            <a:br>
              <a:rPr lang="ru-RU" sz="1400">
                <a:solidFill>
                  <a:schemeClr val="dk1"/>
                </a:solidFill>
                <a:latin typeface="Arial Narrow"/>
                <a:ea typeface="Arial Narrow"/>
                <a:cs typeface="Arial Narrow"/>
                <a:sym typeface="Arial Narrow"/>
              </a:rPr>
            </a:br>
            <a:r>
              <a:rPr lang="ru-RU" sz="1400">
                <a:solidFill>
                  <a:schemeClr val="dk1"/>
                </a:solidFill>
                <a:latin typeface="Arial Narrow"/>
                <a:ea typeface="Arial Narrow"/>
                <a:cs typeface="Arial Narrow"/>
                <a:sym typeface="Arial Narrow"/>
              </a:rPr>
              <a:t>(13%)</a:t>
            </a:r>
            <a:endParaRPr sz="1400">
              <a:solidFill>
                <a:schemeClr val="dk1"/>
              </a:solidFill>
              <a:latin typeface="Arial Narrow"/>
              <a:ea typeface="Arial Narrow"/>
              <a:cs typeface="Arial Narrow"/>
              <a:sym typeface="Arial Narrow"/>
            </a:endParaRPr>
          </a:p>
        </p:txBody>
      </p:sp>
      <p:sp>
        <p:nvSpPr>
          <p:cNvPr id="392" name="Google Shape;392;p32"/>
          <p:cNvSpPr/>
          <p:nvPr/>
        </p:nvSpPr>
        <p:spPr>
          <a:xfrm>
            <a:off x="3571875" y="3621088"/>
            <a:ext cx="871538" cy="192088"/>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Таксономия</a:t>
            </a:r>
            <a:endParaRPr sz="1400" b="1">
              <a:solidFill>
                <a:schemeClr val="dk1"/>
              </a:solidFill>
              <a:latin typeface="Arial Narrow"/>
              <a:ea typeface="Arial Narrow"/>
              <a:cs typeface="Arial Narrow"/>
              <a:sym typeface="Arial Narrow"/>
            </a:endParaRPr>
          </a:p>
        </p:txBody>
      </p:sp>
      <p:sp>
        <p:nvSpPr>
          <p:cNvPr id="393" name="Google Shape;393;p32"/>
          <p:cNvSpPr/>
          <p:nvPr/>
        </p:nvSpPr>
        <p:spPr>
          <a:xfrm>
            <a:off x="4727575" y="2551113"/>
            <a:ext cx="360363" cy="384175"/>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ru-RU" sz="1400">
                <a:solidFill>
                  <a:schemeClr val="lt1"/>
                </a:solidFill>
                <a:latin typeface="Arial Narrow"/>
                <a:ea typeface="Arial Narrow"/>
                <a:cs typeface="Arial Narrow"/>
                <a:sym typeface="Arial Narrow"/>
              </a:rPr>
              <a:t>2</a:t>
            </a:r>
            <a:br>
              <a:rPr lang="ru-RU" sz="1400">
                <a:solidFill>
                  <a:schemeClr val="lt1"/>
                </a:solidFill>
                <a:latin typeface="Arial Narrow"/>
                <a:ea typeface="Arial Narrow"/>
                <a:cs typeface="Arial Narrow"/>
                <a:sym typeface="Arial Narrow"/>
              </a:rPr>
            </a:br>
            <a:r>
              <a:rPr lang="ru-RU" sz="1400">
                <a:solidFill>
                  <a:schemeClr val="lt1"/>
                </a:solidFill>
                <a:latin typeface="Arial Narrow"/>
                <a:ea typeface="Arial Narrow"/>
                <a:cs typeface="Arial Narrow"/>
                <a:sym typeface="Arial Narrow"/>
              </a:rPr>
              <a:t>(7%)</a:t>
            </a:r>
            <a:endParaRPr sz="1400">
              <a:solidFill>
                <a:schemeClr val="lt1"/>
              </a:solidFill>
              <a:latin typeface="Arial Narrow"/>
              <a:ea typeface="Arial Narrow"/>
              <a:cs typeface="Arial Narrow"/>
              <a:sym typeface="Arial Narrow"/>
            </a:endParaRPr>
          </a:p>
        </p:txBody>
      </p:sp>
      <p:sp>
        <p:nvSpPr>
          <p:cNvPr id="394" name="Google Shape;394;p32"/>
          <p:cNvSpPr/>
          <p:nvPr/>
        </p:nvSpPr>
        <p:spPr>
          <a:xfrm>
            <a:off x="3835400" y="1716088"/>
            <a:ext cx="1636713" cy="192088"/>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Законодательная база</a:t>
            </a:r>
            <a:endParaRPr sz="1400" b="1">
              <a:solidFill>
                <a:schemeClr val="dk1"/>
              </a:solidFill>
              <a:latin typeface="Arial Narrow"/>
              <a:ea typeface="Arial Narrow"/>
              <a:cs typeface="Arial Narrow"/>
              <a:sym typeface="Arial Narrow"/>
            </a:endParaRPr>
          </a:p>
        </p:txBody>
      </p:sp>
      <p:sp>
        <p:nvSpPr>
          <p:cNvPr id="395" name="Google Shape;395;p32"/>
          <p:cNvSpPr txBox="1"/>
          <p:nvPr/>
        </p:nvSpPr>
        <p:spPr>
          <a:xfrm>
            <a:off x="0" y="228787"/>
            <a:ext cx="12191999" cy="40453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2D050"/>
              </a:buClr>
              <a:buSzPts val="1600"/>
              <a:buFont typeface="Arial Narrow"/>
              <a:buNone/>
            </a:pPr>
            <a:r>
              <a:rPr lang="ru-RU" sz="1600">
                <a:solidFill>
                  <a:srgbClr val="92D050"/>
                </a:solidFill>
                <a:latin typeface="Arial Narrow"/>
                <a:ea typeface="Arial Narrow"/>
                <a:cs typeface="Arial Narrow"/>
                <a:sym typeface="Arial Narrow"/>
              </a:rPr>
              <a:t>2. Identification of the challenges faced by the financial sector, and opportunities on implementing green finance, and develop a proposal to address them</a:t>
            </a:r>
            <a:endParaRPr/>
          </a:p>
        </p:txBody>
      </p:sp>
      <p:cxnSp>
        <p:nvCxnSpPr>
          <p:cNvPr id="396" name="Google Shape;396;p32"/>
          <p:cNvCxnSpPr/>
          <p:nvPr/>
        </p:nvCxnSpPr>
        <p:spPr>
          <a:xfrm>
            <a:off x="0" y="633325"/>
            <a:ext cx="10318044" cy="0"/>
          </a:xfrm>
          <a:prstGeom prst="straightConnector1">
            <a:avLst/>
          </a:prstGeom>
          <a:noFill/>
          <a:ln w="66675" cap="flat" cmpd="sng">
            <a:solidFill>
              <a:srgbClr val="76B430"/>
            </a:solidFill>
            <a:prstDash val="solid"/>
            <a:miter lim="800000"/>
            <a:headEnd type="none" w="sm" len="sm"/>
            <a:tailEnd type="none" w="sm" len="sm"/>
          </a:ln>
        </p:spPr>
      </p:cxnSp>
      <p:sp>
        <p:nvSpPr>
          <p:cNvPr id="397" name="Google Shape;397;p32"/>
          <p:cNvSpPr txBox="1"/>
          <p:nvPr/>
        </p:nvSpPr>
        <p:spPr>
          <a:xfrm>
            <a:off x="0" y="698899"/>
            <a:ext cx="12192000" cy="40453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70C0"/>
              </a:buClr>
              <a:buSzPts val="1600"/>
              <a:buFont typeface="Arial Narrow"/>
              <a:buNone/>
            </a:pPr>
            <a:r>
              <a:rPr lang="ru-RU" sz="1600">
                <a:solidFill>
                  <a:srgbClr val="0070C0"/>
                </a:solidFill>
                <a:latin typeface="Arial Narrow"/>
                <a:ea typeface="Arial Narrow"/>
                <a:cs typeface="Arial Narrow"/>
                <a:sym typeface="Arial Narrow"/>
              </a:rPr>
              <a:t>2. Выявление проблем, с которыми сталкивается финансовый сектор, и возможностей внедрения зеленого финансирования, а также </a:t>
            </a:r>
            <a:r>
              <a:rPr lang="ru-RU" sz="1600" u="sng">
                <a:solidFill>
                  <a:srgbClr val="0070C0"/>
                </a:solidFill>
                <a:latin typeface="Arial Narrow"/>
                <a:ea typeface="Arial Narrow"/>
                <a:cs typeface="Arial Narrow"/>
                <a:sym typeface="Arial Narrow"/>
              </a:rPr>
              <a:t>разработка предложения по их решению</a:t>
            </a:r>
            <a:r>
              <a:rPr lang="ru-RU" sz="1600">
                <a:solidFill>
                  <a:srgbClr val="0070C0"/>
                </a:solidFill>
                <a:latin typeface="Arial Narrow"/>
                <a:ea typeface="Arial Narrow"/>
                <a:cs typeface="Arial Narrow"/>
                <a:sym typeface="Arial Narrow"/>
              </a:rPr>
              <a:t>.</a:t>
            </a:r>
            <a:endParaRPr sz="1600" u="sng">
              <a:solidFill>
                <a:srgbClr val="0070C0"/>
              </a:solidFill>
              <a:latin typeface="Arial Narrow"/>
              <a:ea typeface="Arial Narrow"/>
              <a:cs typeface="Arial Narrow"/>
              <a:sym typeface="Arial Narrow"/>
            </a:endParaRPr>
          </a:p>
        </p:txBody>
      </p:sp>
      <p:sp>
        <p:nvSpPr>
          <p:cNvPr id="398" name="Google Shape;398;p32"/>
          <p:cNvSpPr/>
          <p:nvPr/>
        </p:nvSpPr>
        <p:spPr>
          <a:xfrm>
            <a:off x="1132742" y="6305598"/>
            <a:ext cx="9926516" cy="2616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100" b="1">
                <a:solidFill>
                  <a:srgbClr val="92D050"/>
                </a:solidFill>
                <a:latin typeface="Arial Narrow"/>
                <a:ea typeface="Arial Narrow"/>
                <a:cs typeface="Arial Narrow"/>
                <a:sym typeface="Arial Narrow"/>
              </a:rPr>
              <a:t>Q</a:t>
            </a:r>
            <a:r>
              <a:rPr lang="ru-RU" sz="1100" b="1" baseline="30000">
                <a:solidFill>
                  <a:srgbClr val="92D050"/>
                </a:solidFill>
                <a:latin typeface="Arial Narrow"/>
                <a:ea typeface="Arial Narrow"/>
                <a:cs typeface="Arial Narrow"/>
                <a:sym typeface="Arial Narrow"/>
              </a:rPr>
              <a:t>B</a:t>
            </a:r>
            <a:r>
              <a:rPr lang="ru-RU" sz="1100" b="1">
                <a:solidFill>
                  <a:srgbClr val="92D050"/>
                </a:solidFill>
                <a:latin typeface="Arial Narrow"/>
                <a:ea typeface="Arial Narrow"/>
                <a:cs typeface="Arial Narrow"/>
                <a:sym typeface="Arial Narrow"/>
              </a:rPr>
              <a:t>.12.</a:t>
            </a:r>
            <a:r>
              <a:rPr lang="ru-RU" sz="1100">
                <a:solidFill>
                  <a:schemeClr val="dk1"/>
                </a:solidFill>
                <a:latin typeface="Arial Narrow"/>
                <a:ea typeface="Arial Narrow"/>
                <a:cs typeface="Arial Narrow"/>
                <a:sym typeface="Arial Narrow"/>
              </a:rPr>
              <a:t> Каковы основные препятствия / проблемы для внедрения принципов «зеленого» финансирования в вашем учреждении?</a:t>
            </a:r>
            <a:endParaRPr/>
          </a:p>
        </p:txBody>
      </p:sp>
      <p:sp>
        <p:nvSpPr>
          <p:cNvPr id="399" name="Google Shape;399;p32"/>
          <p:cNvSpPr/>
          <p:nvPr/>
        </p:nvSpPr>
        <p:spPr>
          <a:xfrm>
            <a:off x="6008688" y="3332164"/>
            <a:ext cx="174625" cy="193675"/>
          </a:xfrm>
          <a:prstGeom prst="rect">
            <a:avLst/>
          </a:prstGeom>
          <a:noFill/>
          <a:ln>
            <a:noFill/>
          </a:ln>
        </p:spPr>
        <p:txBody>
          <a:bodyPr spcFirstLastPara="1" wrap="square" lIns="0" tIns="1575" rIns="0" bIns="1575"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30</a:t>
            </a:r>
            <a:endParaRPr sz="1400">
              <a:solidFill>
                <a:schemeClr val="dk1"/>
              </a:solidFill>
              <a:latin typeface="Arial Narrow"/>
              <a:ea typeface="Arial Narrow"/>
              <a:cs typeface="Arial Narrow"/>
              <a:sym typeface="Arial Narrow"/>
            </a:endParaRPr>
          </a:p>
        </p:txBody>
      </p:sp>
      <p:sp>
        <p:nvSpPr>
          <p:cNvPr id="400" name="Google Shape;400;p32"/>
          <p:cNvSpPr/>
          <p:nvPr/>
        </p:nvSpPr>
        <p:spPr>
          <a:xfrm>
            <a:off x="143915" y="6320649"/>
            <a:ext cx="1459523" cy="190988"/>
          </a:xfrm>
          <a:prstGeom prst="rect">
            <a:avLst/>
          </a:prstGeom>
          <a:solidFill>
            <a:srgbClr val="DEEBF7"/>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1000" b="1">
                <a:solidFill>
                  <a:srgbClr val="0070C0"/>
                </a:solidFill>
                <a:latin typeface="Arial Narrow"/>
                <a:ea typeface="Arial Narrow"/>
                <a:cs typeface="Arial Narrow"/>
                <a:sym typeface="Arial Narrow"/>
              </a:rPr>
              <a:t>Участники предложения</a:t>
            </a:r>
            <a:endParaRPr sz="1000" b="1">
              <a:solidFill>
                <a:srgbClr val="0070C0"/>
              </a:solidFill>
              <a:latin typeface="Arial Narrow"/>
              <a:ea typeface="Arial Narrow"/>
              <a:cs typeface="Arial Narrow"/>
              <a:sym typeface="Arial Narrow"/>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34"/>
          <p:cNvSpPr txBox="1"/>
          <p:nvPr/>
        </p:nvSpPr>
        <p:spPr>
          <a:xfrm>
            <a:off x="0" y="228787"/>
            <a:ext cx="12191999" cy="40453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2D050"/>
              </a:buClr>
              <a:buSzPts val="1600"/>
              <a:buFont typeface="Arial Narrow"/>
              <a:buNone/>
            </a:pPr>
            <a:r>
              <a:rPr lang="ru-RU" sz="1600">
                <a:solidFill>
                  <a:srgbClr val="92D050"/>
                </a:solidFill>
                <a:latin typeface="Arial Narrow"/>
                <a:ea typeface="Arial Narrow"/>
                <a:cs typeface="Arial Narrow"/>
                <a:sym typeface="Arial Narrow"/>
              </a:rPr>
              <a:t>2. Identification of the challenges faced by the financial sector, and opportunities on implementing green finance, and develop a proposal to address them</a:t>
            </a:r>
            <a:endParaRPr/>
          </a:p>
        </p:txBody>
      </p:sp>
      <p:cxnSp>
        <p:nvCxnSpPr>
          <p:cNvPr id="420" name="Google Shape;420;p34"/>
          <p:cNvCxnSpPr/>
          <p:nvPr/>
        </p:nvCxnSpPr>
        <p:spPr>
          <a:xfrm>
            <a:off x="0" y="633325"/>
            <a:ext cx="10318044" cy="0"/>
          </a:xfrm>
          <a:prstGeom prst="straightConnector1">
            <a:avLst/>
          </a:prstGeom>
          <a:noFill/>
          <a:ln w="66675" cap="flat" cmpd="sng">
            <a:solidFill>
              <a:srgbClr val="76B430"/>
            </a:solidFill>
            <a:prstDash val="solid"/>
            <a:miter lim="800000"/>
            <a:headEnd type="none" w="sm" len="sm"/>
            <a:tailEnd type="none" w="sm" len="sm"/>
          </a:ln>
        </p:spPr>
      </p:cxnSp>
      <p:sp>
        <p:nvSpPr>
          <p:cNvPr id="421" name="Google Shape;421;p34"/>
          <p:cNvSpPr txBox="1"/>
          <p:nvPr/>
        </p:nvSpPr>
        <p:spPr>
          <a:xfrm>
            <a:off x="0" y="698899"/>
            <a:ext cx="12192000" cy="40453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70C0"/>
              </a:buClr>
              <a:buSzPts val="1600"/>
              <a:buFont typeface="Arial Narrow"/>
              <a:buNone/>
            </a:pPr>
            <a:r>
              <a:rPr lang="ru-RU" sz="1600">
                <a:solidFill>
                  <a:srgbClr val="0070C0"/>
                </a:solidFill>
                <a:latin typeface="Arial Narrow"/>
                <a:ea typeface="Arial Narrow"/>
                <a:cs typeface="Arial Narrow"/>
                <a:sym typeface="Arial Narrow"/>
              </a:rPr>
              <a:t>2. Выявление проблем, с которыми сталкивается финансовый сектор, и возможностей внедрения зеленого финансирования, а также </a:t>
            </a:r>
            <a:r>
              <a:rPr lang="ru-RU" sz="1600" u="sng">
                <a:solidFill>
                  <a:srgbClr val="0070C0"/>
                </a:solidFill>
                <a:latin typeface="Arial Narrow"/>
                <a:ea typeface="Arial Narrow"/>
                <a:cs typeface="Arial Narrow"/>
                <a:sym typeface="Arial Narrow"/>
              </a:rPr>
              <a:t>разработка предложения по их решению</a:t>
            </a:r>
            <a:r>
              <a:rPr lang="ru-RU" sz="1600">
                <a:solidFill>
                  <a:srgbClr val="0070C0"/>
                </a:solidFill>
                <a:latin typeface="Arial Narrow"/>
                <a:ea typeface="Arial Narrow"/>
                <a:cs typeface="Arial Narrow"/>
                <a:sym typeface="Arial Narrow"/>
              </a:rPr>
              <a:t>.</a:t>
            </a:r>
            <a:endParaRPr sz="1600" u="sng">
              <a:solidFill>
                <a:srgbClr val="0070C0"/>
              </a:solidFill>
              <a:latin typeface="Arial Narrow"/>
              <a:ea typeface="Arial Narrow"/>
              <a:cs typeface="Arial Narrow"/>
              <a:sym typeface="Arial Narrow"/>
            </a:endParaRPr>
          </a:p>
        </p:txBody>
      </p:sp>
      <p:sp>
        <p:nvSpPr>
          <p:cNvPr id="422" name="Google Shape;422;p34"/>
          <p:cNvSpPr/>
          <p:nvPr/>
        </p:nvSpPr>
        <p:spPr>
          <a:xfrm>
            <a:off x="130174" y="1326862"/>
            <a:ext cx="1459523" cy="190988"/>
          </a:xfrm>
          <a:prstGeom prst="rect">
            <a:avLst/>
          </a:prstGeom>
          <a:solidFill>
            <a:srgbClr val="DEEBF7"/>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1000" b="1">
                <a:solidFill>
                  <a:srgbClr val="0070C0"/>
                </a:solidFill>
                <a:latin typeface="Arial Narrow"/>
                <a:ea typeface="Arial Narrow"/>
                <a:cs typeface="Arial Narrow"/>
                <a:sym typeface="Arial Narrow"/>
              </a:rPr>
              <a:t>Участники предложения</a:t>
            </a:r>
            <a:endParaRPr sz="1000" b="1">
              <a:solidFill>
                <a:srgbClr val="0070C0"/>
              </a:solidFill>
              <a:latin typeface="Arial Narrow"/>
              <a:ea typeface="Arial Narrow"/>
              <a:cs typeface="Arial Narrow"/>
              <a:sym typeface="Arial Narrow"/>
            </a:endParaRPr>
          </a:p>
        </p:txBody>
      </p:sp>
      <p:graphicFrame>
        <p:nvGraphicFramePr>
          <p:cNvPr id="423" name="Google Shape;423;p34"/>
          <p:cNvGraphicFramePr/>
          <p:nvPr/>
        </p:nvGraphicFramePr>
        <p:xfrm>
          <a:off x="130174" y="1517850"/>
          <a:ext cx="11934825" cy="5207825"/>
        </p:xfrm>
        <a:graphic>
          <a:graphicData uri="http://schemas.openxmlformats.org/drawingml/2006/table">
            <a:tbl>
              <a:tblPr firstRow="1" bandRow="1">
                <a:noFill/>
                <a:tableStyleId>{1DFD985E-E22A-4D8C-BC14-72FD9E643F38}</a:tableStyleId>
              </a:tblPr>
              <a:tblGrid>
                <a:gridCol w="2212975">
                  <a:extLst>
                    <a:ext uri="{9D8B030D-6E8A-4147-A177-3AD203B41FA5}">
                      <a16:colId xmlns:a16="http://schemas.microsoft.com/office/drawing/2014/main" val="20000"/>
                    </a:ext>
                  </a:extLst>
                </a:gridCol>
                <a:gridCol w="9721850">
                  <a:extLst>
                    <a:ext uri="{9D8B030D-6E8A-4147-A177-3AD203B41FA5}">
                      <a16:colId xmlns:a16="http://schemas.microsoft.com/office/drawing/2014/main" val="20001"/>
                    </a:ext>
                  </a:extLst>
                </a:gridCol>
              </a:tblGrid>
              <a:tr h="574850">
                <a:tc>
                  <a:txBody>
                    <a:bodyPr/>
                    <a:lstStyle/>
                    <a:p>
                      <a:pPr marL="0" marR="0" lvl="0" indent="0" algn="ctr" rtl="0">
                        <a:spcBef>
                          <a:spcPts val="0"/>
                        </a:spcBef>
                        <a:spcAft>
                          <a:spcPts val="0"/>
                        </a:spcAft>
                        <a:buNone/>
                      </a:pPr>
                      <a:r>
                        <a:rPr lang="ru-RU" sz="1400">
                          <a:solidFill>
                            <a:schemeClr val="dk1"/>
                          </a:solidFill>
                        </a:rPr>
                        <a:t>N=30</a:t>
                      </a:r>
                      <a:endParaRPr sz="1400">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l" rtl="0">
                        <a:spcBef>
                          <a:spcPts val="0"/>
                        </a:spcBef>
                        <a:spcAft>
                          <a:spcPts val="0"/>
                        </a:spcAft>
                        <a:buNone/>
                      </a:pPr>
                      <a:r>
                        <a:rPr lang="ru-RU" sz="1400">
                          <a:solidFill>
                            <a:schemeClr val="dk1"/>
                          </a:solidFill>
                        </a:rPr>
                        <a:t>Что являлось причиной, что с подвигло Вас к реализации методов «зеленого» финансирования?  Каковы причины принятия (или планирования внедрения) методов «зеленого» финансирования?</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4632975">
                <a:tc>
                  <a:txBody>
                    <a:bodyPr/>
                    <a:lstStyle/>
                    <a:p>
                      <a:pPr marL="0" marR="0" lvl="0" indent="0" algn="l" rtl="0">
                        <a:spcBef>
                          <a:spcPts val="0"/>
                        </a:spcBef>
                        <a:spcAft>
                          <a:spcPts val="0"/>
                        </a:spcAft>
                        <a:buNone/>
                      </a:pPr>
                      <a:endParaRPr sz="14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pSp>
        <p:nvGrpSpPr>
          <p:cNvPr id="424" name="Google Shape;424;p34"/>
          <p:cNvGrpSpPr/>
          <p:nvPr/>
        </p:nvGrpSpPr>
        <p:grpSpPr>
          <a:xfrm>
            <a:off x="130174" y="2105058"/>
            <a:ext cx="2218757" cy="4623290"/>
            <a:chOff x="1058559" y="2294713"/>
            <a:chExt cx="2218757" cy="5030393"/>
          </a:xfrm>
        </p:grpSpPr>
        <p:sp>
          <p:nvSpPr>
            <p:cNvPr id="425" name="Google Shape;425;p34"/>
            <p:cNvSpPr/>
            <p:nvPr/>
          </p:nvSpPr>
          <p:spPr>
            <a:xfrm>
              <a:off x="1058559" y="2294713"/>
              <a:ext cx="2218757" cy="5030393"/>
            </a:xfrm>
            <a:prstGeom prst="rect">
              <a:avLst/>
            </a:prstGeom>
            <a:gradFill>
              <a:gsLst>
                <a:gs pos="0">
                  <a:srgbClr val="00B050"/>
                </a:gs>
                <a:gs pos="29000">
                  <a:srgbClr val="00B050"/>
                </a:gs>
                <a:gs pos="72000">
                  <a:srgbClr val="0070C0"/>
                </a:gs>
                <a:gs pos="100000">
                  <a:srgbClr val="0070C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Narrow"/>
                <a:ea typeface="Arial Narrow"/>
                <a:cs typeface="Arial Narrow"/>
                <a:sym typeface="Arial Narrow"/>
              </a:endParaRPr>
            </a:p>
          </p:txBody>
        </p:sp>
        <p:sp>
          <p:nvSpPr>
            <p:cNvPr id="426" name="Google Shape;426;p34"/>
            <p:cNvSpPr txBox="1"/>
            <p:nvPr/>
          </p:nvSpPr>
          <p:spPr>
            <a:xfrm>
              <a:off x="1292283" y="5846621"/>
              <a:ext cx="1790876" cy="8037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1400">
                  <a:solidFill>
                    <a:schemeClr val="dk1"/>
                  </a:solidFill>
                  <a:latin typeface="Arial Narrow"/>
                  <a:ea typeface="Arial Narrow"/>
                  <a:cs typeface="Arial Narrow"/>
                  <a:sym typeface="Arial Narrow"/>
                </a:rPr>
                <a:t>Затруднились ответить</a:t>
              </a:r>
              <a:endParaRPr sz="1400">
                <a:solidFill>
                  <a:schemeClr val="dk1"/>
                </a:solidFill>
                <a:latin typeface="Arial Narrow"/>
                <a:ea typeface="Arial Narrow"/>
                <a:cs typeface="Arial Narrow"/>
                <a:sym typeface="Arial Narrow"/>
              </a:endParaRPr>
            </a:p>
            <a:p>
              <a:pPr marL="0" marR="0" lvl="0" indent="0" algn="ctr" rtl="0">
                <a:spcBef>
                  <a:spcPts val="0"/>
                </a:spcBef>
                <a:spcAft>
                  <a:spcPts val="0"/>
                </a:spcAft>
                <a:buNone/>
              </a:pPr>
              <a:r>
                <a:rPr lang="ru-RU" sz="1400" b="1">
                  <a:solidFill>
                    <a:schemeClr val="dk1"/>
                  </a:solidFill>
                  <a:latin typeface="Arial Narrow"/>
                  <a:ea typeface="Arial Narrow"/>
                  <a:cs typeface="Arial Narrow"/>
                  <a:sym typeface="Arial Narrow"/>
                </a:rPr>
                <a:t>(50%</a:t>
              </a:r>
              <a:r>
                <a:rPr lang="ru-RU" sz="1400">
                  <a:solidFill>
                    <a:schemeClr val="dk1"/>
                  </a:solidFill>
                  <a:latin typeface="Arial Narrow"/>
                  <a:ea typeface="Arial Narrow"/>
                  <a:cs typeface="Arial Narrow"/>
                  <a:sym typeface="Arial Narrow"/>
                </a:rPr>
                <a:t> или</a:t>
              </a:r>
              <a:endParaRPr/>
            </a:p>
            <a:p>
              <a:pPr marL="0" marR="0" lvl="0" indent="0" algn="ctr" rtl="0">
                <a:spcBef>
                  <a:spcPts val="0"/>
                </a:spcBef>
                <a:spcAft>
                  <a:spcPts val="0"/>
                </a:spcAft>
                <a:buNone/>
              </a:pPr>
              <a:r>
                <a:rPr lang="ru-RU" sz="1400">
                  <a:solidFill>
                    <a:schemeClr val="dk1"/>
                  </a:solidFill>
                  <a:latin typeface="Arial Narrow"/>
                  <a:ea typeface="Arial Narrow"/>
                  <a:cs typeface="Arial Narrow"/>
                  <a:sym typeface="Arial Narrow"/>
                </a:rPr>
                <a:t> 15 респондентов)</a:t>
              </a:r>
              <a:endParaRPr sz="1400">
                <a:solidFill>
                  <a:schemeClr val="dk1"/>
                </a:solidFill>
                <a:latin typeface="Arial Narrow"/>
                <a:ea typeface="Arial Narrow"/>
                <a:cs typeface="Arial Narrow"/>
                <a:sym typeface="Arial Narrow"/>
              </a:endParaRPr>
            </a:p>
          </p:txBody>
        </p:sp>
        <p:sp>
          <p:nvSpPr>
            <p:cNvPr id="427" name="Google Shape;427;p34"/>
            <p:cNvSpPr txBox="1"/>
            <p:nvPr/>
          </p:nvSpPr>
          <p:spPr>
            <a:xfrm>
              <a:off x="1464606" y="3047811"/>
              <a:ext cx="1446229" cy="8037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1400">
                  <a:solidFill>
                    <a:schemeClr val="dk1"/>
                  </a:solidFill>
                  <a:latin typeface="Arial Narrow"/>
                  <a:ea typeface="Arial Narrow"/>
                  <a:cs typeface="Arial Narrow"/>
                  <a:sym typeface="Arial Narrow"/>
                </a:rPr>
                <a:t>Отразили причину</a:t>
              </a:r>
              <a:endParaRPr sz="1400">
                <a:solidFill>
                  <a:schemeClr val="dk1"/>
                </a:solidFill>
                <a:latin typeface="Arial Narrow"/>
                <a:ea typeface="Arial Narrow"/>
                <a:cs typeface="Arial Narrow"/>
                <a:sym typeface="Arial Narrow"/>
              </a:endParaRPr>
            </a:p>
            <a:p>
              <a:pPr marL="0" marR="0" lvl="0" indent="0" algn="ctr" rtl="0">
                <a:spcBef>
                  <a:spcPts val="0"/>
                </a:spcBef>
                <a:spcAft>
                  <a:spcPts val="0"/>
                </a:spcAft>
                <a:buNone/>
              </a:pPr>
              <a:r>
                <a:rPr lang="ru-RU" sz="1400" b="1">
                  <a:solidFill>
                    <a:schemeClr val="dk1"/>
                  </a:solidFill>
                  <a:latin typeface="Arial Narrow"/>
                  <a:ea typeface="Arial Narrow"/>
                  <a:cs typeface="Arial Narrow"/>
                  <a:sym typeface="Arial Narrow"/>
                </a:rPr>
                <a:t>(50%</a:t>
              </a:r>
              <a:r>
                <a:rPr lang="ru-RU" sz="1400">
                  <a:solidFill>
                    <a:schemeClr val="dk1"/>
                  </a:solidFill>
                  <a:latin typeface="Arial Narrow"/>
                  <a:ea typeface="Arial Narrow"/>
                  <a:cs typeface="Arial Narrow"/>
                  <a:sym typeface="Arial Narrow"/>
                </a:rPr>
                <a:t> или</a:t>
              </a:r>
              <a:endParaRPr/>
            </a:p>
            <a:p>
              <a:pPr marL="0" marR="0" lvl="0" indent="0" algn="ctr" rtl="0">
                <a:spcBef>
                  <a:spcPts val="0"/>
                </a:spcBef>
                <a:spcAft>
                  <a:spcPts val="0"/>
                </a:spcAft>
                <a:buNone/>
              </a:pPr>
              <a:r>
                <a:rPr lang="ru-RU" sz="1400">
                  <a:solidFill>
                    <a:schemeClr val="dk1"/>
                  </a:solidFill>
                  <a:latin typeface="Arial Narrow"/>
                  <a:ea typeface="Arial Narrow"/>
                  <a:cs typeface="Arial Narrow"/>
                  <a:sym typeface="Arial Narrow"/>
                </a:rPr>
                <a:t> 15 респондентов)</a:t>
              </a:r>
              <a:endParaRPr/>
            </a:p>
          </p:txBody>
        </p:sp>
      </p:grpSp>
      <p:pic>
        <p:nvPicPr>
          <p:cNvPr id="428" name="Google Shape;428;p34"/>
          <p:cNvPicPr preferRelativeResize="0"/>
          <p:nvPr/>
        </p:nvPicPr>
        <p:blipFill rotWithShape="1">
          <a:blip r:embed="rId3">
            <a:alphaModFix/>
          </a:blip>
          <a:srcRect/>
          <a:stretch/>
        </p:blipFill>
        <p:spPr>
          <a:xfrm>
            <a:off x="2432050" y="2441575"/>
            <a:ext cx="9185275" cy="4289425"/>
          </a:xfrm>
          <a:prstGeom prst="rect">
            <a:avLst/>
          </a:prstGeom>
          <a:noFill/>
          <a:ln>
            <a:noFill/>
          </a:ln>
        </p:spPr>
      </p:pic>
      <p:sp>
        <p:nvSpPr>
          <p:cNvPr id="429" name="Google Shape;429;p34"/>
          <p:cNvSpPr/>
          <p:nvPr/>
        </p:nvSpPr>
        <p:spPr>
          <a:xfrm>
            <a:off x="6083300" y="2209800"/>
            <a:ext cx="80963" cy="192088"/>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6</a:t>
            </a:r>
            <a:endParaRPr sz="1400" b="1">
              <a:solidFill>
                <a:schemeClr val="dk1"/>
              </a:solidFill>
              <a:latin typeface="Arial Narrow"/>
              <a:ea typeface="Arial Narrow"/>
              <a:cs typeface="Arial Narrow"/>
              <a:sym typeface="Arial Narrow"/>
            </a:endParaRPr>
          </a:p>
        </p:txBody>
      </p:sp>
      <p:sp>
        <p:nvSpPr>
          <p:cNvPr id="430" name="Google Shape;430;p34"/>
          <p:cNvSpPr/>
          <p:nvPr/>
        </p:nvSpPr>
        <p:spPr>
          <a:xfrm>
            <a:off x="4879975" y="2209800"/>
            <a:ext cx="80963" cy="192088"/>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4</a:t>
            </a:r>
            <a:endParaRPr sz="1400" b="1">
              <a:solidFill>
                <a:schemeClr val="dk1"/>
              </a:solidFill>
              <a:latin typeface="Arial Narrow"/>
              <a:ea typeface="Arial Narrow"/>
              <a:cs typeface="Arial Narrow"/>
              <a:sym typeface="Arial Narrow"/>
            </a:endParaRPr>
          </a:p>
        </p:txBody>
      </p:sp>
      <p:sp>
        <p:nvSpPr>
          <p:cNvPr id="431" name="Google Shape;431;p34"/>
          <p:cNvSpPr/>
          <p:nvPr/>
        </p:nvSpPr>
        <p:spPr>
          <a:xfrm>
            <a:off x="6684963" y="2209800"/>
            <a:ext cx="80963" cy="192088"/>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7</a:t>
            </a:r>
            <a:endParaRPr sz="1400" b="1">
              <a:solidFill>
                <a:schemeClr val="dk1"/>
              </a:solidFill>
              <a:latin typeface="Arial Narrow"/>
              <a:ea typeface="Arial Narrow"/>
              <a:cs typeface="Arial Narrow"/>
              <a:sym typeface="Arial Narrow"/>
            </a:endParaRPr>
          </a:p>
        </p:txBody>
      </p:sp>
      <p:sp>
        <p:nvSpPr>
          <p:cNvPr id="432" name="Google Shape;432;p34"/>
          <p:cNvSpPr/>
          <p:nvPr/>
        </p:nvSpPr>
        <p:spPr>
          <a:xfrm>
            <a:off x="3076575" y="2209800"/>
            <a:ext cx="80963" cy="192088"/>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1</a:t>
            </a:r>
            <a:endParaRPr sz="1400" b="1">
              <a:solidFill>
                <a:schemeClr val="dk1"/>
              </a:solidFill>
              <a:latin typeface="Arial Narrow"/>
              <a:ea typeface="Arial Narrow"/>
              <a:cs typeface="Arial Narrow"/>
              <a:sym typeface="Arial Narrow"/>
            </a:endParaRPr>
          </a:p>
        </p:txBody>
      </p:sp>
      <p:sp>
        <p:nvSpPr>
          <p:cNvPr id="433" name="Google Shape;433;p34"/>
          <p:cNvSpPr/>
          <p:nvPr/>
        </p:nvSpPr>
        <p:spPr>
          <a:xfrm>
            <a:off x="3678238" y="2209800"/>
            <a:ext cx="80963" cy="192088"/>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2</a:t>
            </a:r>
            <a:endParaRPr sz="1400" b="1">
              <a:solidFill>
                <a:schemeClr val="dk1"/>
              </a:solidFill>
              <a:latin typeface="Arial Narrow"/>
              <a:ea typeface="Arial Narrow"/>
              <a:cs typeface="Arial Narrow"/>
              <a:sym typeface="Arial Narrow"/>
            </a:endParaRPr>
          </a:p>
        </p:txBody>
      </p:sp>
      <p:sp>
        <p:nvSpPr>
          <p:cNvPr id="434" name="Google Shape;434;p34"/>
          <p:cNvSpPr/>
          <p:nvPr/>
        </p:nvSpPr>
        <p:spPr>
          <a:xfrm>
            <a:off x="4278313" y="2209800"/>
            <a:ext cx="80963" cy="192088"/>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3</a:t>
            </a:r>
            <a:endParaRPr sz="1400" b="1">
              <a:solidFill>
                <a:schemeClr val="dk1"/>
              </a:solidFill>
              <a:latin typeface="Arial Narrow"/>
              <a:ea typeface="Arial Narrow"/>
              <a:cs typeface="Arial Narrow"/>
              <a:sym typeface="Arial Narrow"/>
            </a:endParaRPr>
          </a:p>
        </p:txBody>
      </p:sp>
      <p:sp>
        <p:nvSpPr>
          <p:cNvPr id="435" name="Google Shape;435;p34"/>
          <p:cNvSpPr/>
          <p:nvPr/>
        </p:nvSpPr>
        <p:spPr>
          <a:xfrm>
            <a:off x="5481638" y="2209800"/>
            <a:ext cx="80963" cy="192088"/>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5</a:t>
            </a:r>
            <a:endParaRPr sz="1400" b="1">
              <a:solidFill>
                <a:schemeClr val="dk1"/>
              </a:solidFill>
              <a:latin typeface="Arial Narrow"/>
              <a:ea typeface="Arial Narrow"/>
              <a:cs typeface="Arial Narrow"/>
              <a:sym typeface="Arial Narrow"/>
            </a:endParaRPr>
          </a:p>
        </p:txBody>
      </p:sp>
      <p:sp>
        <p:nvSpPr>
          <p:cNvPr id="436" name="Google Shape;436;p34"/>
          <p:cNvSpPr/>
          <p:nvPr/>
        </p:nvSpPr>
        <p:spPr>
          <a:xfrm>
            <a:off x="7285038" y="2209800"/>
            <a:ext cx="80963" cy="192088"/>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8</a:t>
            </a:r>
            <a:endParaRPr sz="1400" b="1">
              <a:solidFill>
                <a:schemeClr val="dk1"/>
              </a:solidFill>
              <a:latin typeface="Arial Narrow"/>
              <a:ea typeface="Arial Narrow"/>
              <a:cs typeface="Arial Narrow"/>
              <a:sym typeface="Arial Narrow"/>
            </a:endParaRPr>
          </a:p>
        </p:txBody>
      </p:sp>
      <p:sp>
        <p:nvSpPr>
          <p:cNvPr id="437" name="Google Shape;437;p34"/>
          <p:cNvSpPr/>
          <p:nvPr/>
        </p:nvSpPr>
        <p:spPr>
          <a:xfrm>
            <a:off x="7886700" y="2209800"/>
            <a:ext cx="80963" cy="192088"/>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9</a:t>
            </a:r>
            <a:endParaRPr sz="1400" b="1">
              <a:solidFill>
                <a:schemeClr val="dk1"/>
              </a:solidFill>
              <a:latin typeface="Arial Narrow"/>
              <a:ea typeface="Arial Narrow"/>
              <a:cs typeface="Arial Narrow"/>
              <a:sym typeface="Arial Narrow"/>
            </a:endParaRPr>
          </a:p>
        </p:txBody>
      </p:sp>
      <p:sp>
        <p:nvSpPr>
          <p:cNvPr id="438" name="Google Shape;438;p34"/>
          <p:cNvSpPr/>
          <p:nvPr/>
        </p:nvSpPr>
        <p:spPr>
          <a:xfrm>
            <a:off x="8447088" y="2209800"/>
            <a:ext cx="161925" cy="192088"/>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10</a:t>
            </a:r>
            <a:endParaRPr sz="1400" b="1">
              <a:solidFill>
                <a:schemeClr val="dk1"/>
              </a:solidFill>
              <a:latin typeface="Arial Narrow"/>
              <a:ea typeface="Arial Narrow"/>
              <a:cs typeface="Arial Narrow"/>
              <a:sym typeface="Arial Narrow"/>
            </a:endParaRPr>
          </a:p>
        </p:txBody>
      </p:sp>
      <p:sp>
        <p:nvSpPr>
          <p:cNvPr id="439" name="Google Shape;439;p34"/>
          <p:cNvSpPr/>
          <p:nvPr/>
        </p:nvSpPr>
        <p:spPr>
          <a:xfrm>
            <a:off x="9053513" y="2209800"/>
            <a:ext cx="153988" cy="192088"/>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11</a:t>
            </a:r>
            <a:endParaRPr sz="1400" b="1">
              <a:solidFill>
                <a:schemeClr val="dk1"/>
              </a:solidFill>
              <a:latin typeface="Arial Narrow"/>
              <a:ea typeface="Arial Narrow"/>
              <a:cs typeface="Arial Narrow"/>
              <a:sym typeface="Arial Narrow"/>
            </a:endParaRPr>
          </a:p>
        </p:txBody>
      </p:sp>
      <p:sp>
        <p:nvSpPr>
          <p:cNvPr id="440" name="Google Shape;440;p34"/>
          <p:cNvSpPr/>
          <p:nvPr/>
        </p:nvSpPr>
        <p:spPr>
          <a:xfrm>
            <a:off x="9650413" y="2209800"/>
            <a:ext cx="161925" cy="192088"/>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12</a:t>
            </a:r>
            <a:endParaRPr sz="1400" b="1">
              <a:solidFill>
                <a:schemeClr val="dk1"/>
              </a:solidFill>
              <a:latin typeface="Arial Narrow"/>
              <a:ea typeface="Arial Narrow"/>
              <a:cs typeface="Arial Narrow"/>
              <a:sym typeface="Arial Narrow"/>
            </a:endParaRPr>
          </a:p>
        </p:txBody>
      </p:sp>
      <p:sp>
        <p:nvSpPr>
          <p:cNvPr id="441" name="Google Shape;441;p34"/>
          <p:cNvSpPr/>
          <p:nvPr/>
        </p:nvSpPr>
        <p:spPr>
          <a:xfrm>
            <a:off x="10250488" y="2209800"/>
            <a:ext cx="161925" cy="192088"/>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13</a:t>
            </a:r>
            <a:endParaRPr sz="1400" b="1">
              <a:solidFill>
                <a:schemeClr val="dk1"/>
              </a:solidFill>
              <a:latin typeface="Arial Narrow"/>
              <a:ea typeface="Arial Narrow"/>
              <a:cs typeface="Arial Narrow"/>
              <a:sym typeface="Arial Narrow"/>
            </a:endParaRPr>
          </a:p>
        </p:txBody>
      </p:sp>
      <p:sp>
        <p:nvSpPr>
          <p:cNvPr id="442" name="Google Shape;442;p34"/>
          <p:cNvSpPr/>
          <p:nvPr/>
        </p:nvSpPr>
        <p:spPr>
          <a:xfrm>
            <a:off x="10852150" y="2209800"/>
            <a:ext cx="161925" cy="192088"/>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14</a:t>
            </a:r>
            <a:endParaRPr sz="1400" b="1">
              <a:solidFill>
                <a:schemeClr val="dk1"/>
              </a:solidFill>
              <a:latin typeface="Arial Narrow"/>
              <a:ea typeface="Arial Narrow"/>
              <a:cs typeface="Arial Narrow"/>
              <a:sym typeface="Arial Narrow"/>
            </a:endParaRPr>
          </a:p>
        </p:txBody>
      </p:sp>
      <p:sp>
        <p:nvSpPr>
          <p:cNvPr id="443" name="Google Shape;443;p34"/>
          <p:cNvSpPr/>
          <p:nvPr/>
        </p:nvSpPr>
        <p:spPr>
          <a:xfrm>
            <a:off x="11453813" y="2209800"/>
            <a:ext cx="161925" cy="192088"/>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15</a:t>
            </a:r>
            <a:endParaRPr sz="1400" b="1">
              <a:solidFill>
                <a:schemeClr val="dk1"/>
              </a:solidFill>
              <a:latin typeface="Arial Narrow"/>
              <a:ea typeface="Arial Narrow"/>
              <a:cs typeface="Arial Narrow"/>
              <a:sym typeface="Arial Narrow"/>
            </a:endParaRPr>
          </a:p>
        </p:txBody>
      </p:sp>
      <p:cxnSp>
        <p:nvCxnSpPr>
          <p:cNvPr id="444" name="Google Shape;444;p34"/>
          <p:cNvCxnSpPr/>
          <p:nvPr/>
        </p:nvCxnSpPr>
        <p:spPr>
          <a:xfrm rot="10800000">
            <a:off x="6046788" y="3163888"/>
            <a:ext cx="101600" cy="0"/>
          </a:xfrm>
          <a:prstGeom prst="straightConnector1">
            <a:avLst/>
          </a:prstGeom>
          <a:noFill/>
          <a:ln w="9525" cap="flat" cmpd="sng">
            <a:solidFill>
              <a:schemeClr val="dk1"/>
            </a:solidFill>
            <a:prstDash val="solid"/>
            <a:miter lim="800000"/>
            <a:headEnd type="none" w="sm" len="sm"/>
            <a:tailEnd type="none" w="sm" len="sm"/>
          </a:ln>
        </p:spPr>
      </p:cxnSp>
      <p:cxnSp>
        <p:nvCxnSpPr>
          <p:cNvPr id="445" name="Google Shape;445;p34"/>
          <p:cNvCxnSpPr/>
          <p:nvPr/>
        </p:nvCxnSpPr>
        <p:spPr>
          <a:xfrm rot="10800000">
            <a:off x="5445125" y="3875088"/>
            <a:ext cx="101600" cy="0"/>
          </a:xfrm>
          <a:prstGeom prst="straightConnector1">
            <a:avLst/>
          </a:prstGeom>
          <a:noFill/>
          <a:ln w="9525" cap="flat" cmpd="sng">
            <a:solidFill>
              <a:schemeClr val="dk1"/>
            </a:solidFill>
            <a:prstDash val="solid"/>
            <a:miter lim="800000"/>
            <a:headEnd type="none" w="sm" len="sm"/>
            <a:tailEnd type="none" w="sm" len="sm"/>
          </a:ln>
        </p:spPr>
      </p:cxnSp>
      <p:cxnSp>
        <p:nvCxnSpPr>
          <p:cNvPr id="446" name="Google Shape;446;p34"/>
          <p:cNvCxnSpPr/>
          <p:nvPr/>
        </p:nvCxnSpPr>
        <p:spPr>
          <a:xfrm rot="10800000">
            <a:off x="4241800" y="4586288"/>
            <a:ext cx="101600" cy="0"/>
          </a:xfrm>
          <a:prstGeom prst="straightConnector1">
            <a:avLst/>
          </a:prstGeom>
          <a:noFill/>
          <a:ln w="9525" cap="flat" cmpd="sng">
            <a:solidFill>
              <a:schemeClr val="dk1"/>
            </a:solidFill>
            <a:prstDash val="solid"/>
            <a:miter lim="800000"/>
            <a:headEnd type="none" w="sm" len="sm"/>
            <a:tailEnd type="none" w="sm" len="sm"/>
          </a:ln>
        </p:spPr>
      </p:cxnSp>
      <p:cxnSp>
        <p:nvCxnSpPr>
          <p:cNvPr id="447" name="Google Shape;447;p34"/>
          <p:cNvCxnSpPr/>
          <p:nvPr/>
        </p:nvCxnSpPr>
        <p:spPr>
          <a:xfrm rot="10800000">
            <a:off x="3040063" y="5297488"/>
            <a:ext cx="101600" cy="0"/>
          </a:xfrm>
          <a:prstGeom prst="straightConnector1">
            <a:avLst/>
          </a:prstGeom>
          <a:noFill/>
          <a:ln w="9525" cap="flat" cmpd="sng">
            <a:solidFill>
              <a:schemeClr val="dk1"/>
            </a:solidFill>
            <a:prstDash val="solid"/>
            <a:miter lim="800000"/>
            <a:headEnd type="none" w="sm" len="sm"/>
            <a:tailEnd type="none" w="sm" len="sm"/>
          </a:ln>
        </p:spPr>
      </p:cxnSp>
      <p:sp>
        <p:nvSpPr>
          <p:cNvPr id="448" name="Google Shape;448;p34"/>
          <p:cNvSpPr/>
          <p:nvPr/>
        </p:nvSpPr>
        <p:spPr>
          <a:xfrm>
            <a:off x="5546725" y="3779838"/>
            <a:ext cx="1773238" cy="192088"/>
          </a:xfrm>
          <a:prstGeom prst="rect">
            <a:avLst/>
          </a:prstGeom>
          <a:noFill/>
          <a:ln>
            <a:noFill/>
          </a:ln>
        </p:spPr>
        <p:txBody>
          <a:bodyPr spcFirstLastPara="1" wrap="square" lIns="25400" tIns="0" rIns="2540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Глобальный тренд 17%</a:t>
            </a:r>
            <a:endParaRPr sz="1400" b="1">
              <a:solidFill>
                <a:schemeClr val="dk1"/>
              </a:solidFill>
              <a:latin typeface="Arial Narrow"/>
              <a:ea typeface="Arial Narrow"/>
              <a:cs typeface="Arial Narrow"/>
              <a:sym typeface="Arial Narrow"/>
            </a:endParaRPr>
          </a:p>
        </p:txBody>
      </p:sp>
      <p:sp>
        <p:nvSpPr>
          <p:cNvPr id="449" name="Google Shape;449;p34"/>
          <p:cNvSpPr/>
          <p:nvPr/>
        </p:nvSpPr>
        <p:spPr>
          <a:xfrm>
            <a:off x="5230813" y="5202238"/>
            <a:ext cx="131763" cy="192088"/>
          </a:xfrm>
          <a:prstGeom prst="rect">
            <a:avLst/>
          </a:prstGeom>
          <a:noFill/>
          <a:ln>
            <a:noFill/>
          </a:ln>
        </p:spPr>
        <p:txBody>
          <a:bodyPr spcFirstLastPara="1" wrap="square" lIns="25400" tIns="0" rIns="2540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1</a:t>
            </a:r>
            <a:endParaRPr sz="1400" b="1">
              <a:solidFill>
                <a:schemeClr val="dk1"/>
              </a:solidFill>
              <a:latin typeface="Arial Narrow"/>
              <a:ea typeface="Arial Narrow"/>
              <a:cs typeface="Arial Narrow"/>
              <a:sym typeface="Arial Narrow"/>
            </a:endParaRPr>
          </a:p>
        </p:txBody>
      </p:sp>
      <p:sp>
        <p:nvSpPr>
          <p:cNvPr id="450" name="Google Shape;450;p34"/>
          <p:cNvSpPr/>
          <p:nvPr/>
        </p:nvSpPr>
        <p:spPr>
          <a:xfrm>
            <a:off x="6148388" y="3068638"/>
            <a:ext cx="1879600" cy="192088"/>
          </a:xfrm>
          <a:prstGeom prst="rect">
            <a:avLst/>
          </a:prstGeom>
          <a:noFill/>
          <a:ln>
            <a:noFill/>
          </a:ln>
        </p:spPr>
        <p:txBody>
          <a:bodyPr spcFirstLastPara="1" wrap="square" lIns="25400" tIns="0" rIns="2540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Изменение экологии 20%</a:t>
            </a:r>
            <a:endParaRPr sz="1400" b="1">
              <a:solidFill>
                <a:schemeClr val="dk1"/>
              </a:solidFill>
              <a:latin typeface="Arial Narrow"/>
              <a:ea typeface="Arial Narrow"/>
              <a:cs typeface="Arial Narrow"/>
              <a:sym typeface="Arial Narrow"/>
            </a:endParaRPr>
          </a:p>
        </p:txBody>
      </p:sp>
      <p:sp>
        <p:nvSpPr>
          <p:cNvPr id="451" name="Google Shape;451;p34"/>
          <p:cNvSpPr/>
          <p:nvPr/>
        </p:nvSpPr>
        <p:spPr>
          <a:xfrm>
            <a:off x="8053388" y="3068638"/>
            <a:ext cx="131763" cy="192088"/>
          </a:xfrm>
          <a:prstGeom prst="rect">
            <a:avLst/>
          </a:prstGeom>
          <a:noFill/>
          <a:ln>
            <a:noFill/>
          </a:ln>
        </p:spPr>
        <p:txBody>
          <a:bodyPr spcFirstLastPara="1" wrap="square" lIns="25400" tIns="0" rIns="2540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6</a:t>
            </a:r>
            <a:endParaRPr sz="1400" b="1">
              <a:solidFill>
                <a:schemeClr val="dk1"/>
              </a:solidFill>
              <a:latin typeface="Arial Narrow"/>
              <a:ea typeface="Arial Narrow"/>
              <a:cs typeface="Arial Narrow"/>
              <a:sym typeface="Arial Narrow"/>
            </a:endParaRPr>
          </a:p>
        </p:txBody>
      </p:sp>
      <p:sp>
        <p:nvSpPr>
          <p:cNvPr id="452" name="Google Shape;452;p34"/>
          <p:cNvSpPr/>
          <p:nvPr/>
        </p:nvSpPr>
        <p:spPr>
          <a:xfrm>
            <a:off x="11682413" y="2428875"/>
            <a:ext cx="352425" cy="192088"/>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N=30</a:t>
            </a:r>
            <a:endParaRPr sz="1400" b="1">
              <a:solidFill>
                <a:schemeClr val="dk1"/>
              </a:solidFill>
              <a:latin typeface="Arial Narrow"/>
              <a:ea typeface="Arial Narrow"/>
              <a:cs typeface="Arial Narrow"/>
              <a:sym typeface="Arial Narrow"/>
            </a:endParaRPr>
          </a:p>
        </p:txBody>
      </p:sp>
      <p:sp>
        <p:nvSpPr>
          <p:cNvPr id="453" name="Google Shape;453;p34"/>
          <p:cNvSpPr/>
          <p:nvPr/>
        </p:nvSpPr>
        <p:spPr>
          <a:xfrm>
            <a:off x="6697663" y="4491038"/>
            <a:ext cx="131763" cy="192088"/>
          </a:xfrm>
          <a:prstGeom prst="rect">
            <a:avLst/>
          </a:prstGeom>
          <a:noFill/>
          <a:ln>
            <a:noFill/>
          </a:ln>
        </p:spPr>
        <p:txBody>
          <a:bodyPr spcFirstLastPara="1" wrap="square" lIns="25400" tIns="0" rIns="2540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3</a:t>
            </a:r>
            <a:endParaRPr sz="1400" b="1">
              <a:solidFill>
                <a:schemeClr val="dk1"/>
              </a:solidFill>
              <a:latin typeface="Arial Narrow"/>
              <a:ea typeface="Arial Narrow"/>
              <a:cs typeface="Arial Narrow"/>
              <a:sym typeface="Arial Narrow"/>
            </a:endParaRPr>
          </a:p>
        </p:txBody>
      </p:sp>
      <p:sp>
        <p:nvSpPr>
          <p:cNvPr id="454" name="Google Shape;454;p34"/>
          <p:cNvSpPr/>
          <p:nvPr/>
        </p:nvSpPr>
        <p:spPr>
          <a:xfrm>
            <a:off x="4343400" y="4394200"/>
            <a:ext cx="2328863" cy="384175"/>
          </a:xfrm>
          <a:prstGeom prst="rect">
            <a:avLst/>
          </a:prstGeom>
          <a:noFill/>
          <a:ln>
            <a:noFill/>
          </a:ln>
        </p:spPr>
        <p:txBody>
          <a:bodyPr spcFirstLastPara="1" wrap="square" lIns="25400" tIns="0" rIns="2540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Доступ к доступным финансам</a:t>
            </a:r>
            <a:br>
              <a:rPr lang="ru-RU" sz="1400" b="1">
                <a:solidFill>
                  <a:schemeClr val="dk1"/>
                </a:solidFill>
                <a:latin typeface="Arial Narrow"/>
                <a:ea typeface="Arial Narrow"/>
                <a:cs typeface="Arial Narrow"/>
                <a:sym typeface="Arial Narrow"/>
              </a:rPr>
            </a:br>
            <a:r>
              <a:rPr lang="ru-RU" sz="1400" b="1">
                <a:solidFill>
                  <a:schemeClr val="dk1"/>
                </a:solidFill>
                <a:latin typeface="Arial Narrow"/>
                <a:ea typeface="Arial Narrow"/>
                <a:cs typeface="Arial Narrow"/>
                <a:sym typeface="Arial Narrow"/>
              </a:rPr>
              <a:t>10%</a:t>
            </a:r>
            <a:endParaRPr sz="1400" b="1">
              <a:solidFill>
                <a:schemeClr val="dk1"/>
              </a:solidFill>
              <a:latin typeface="Arial Narrow"/>
              <a:ea typeface="Arial Narrow"/>
              <a:cs typeface="Arial Narrow"/>
              <a:sym typeface="Arial Narrow"/>
            </a:endParaRPr>
          </a:p>
        </p:txBody>
      </p:sp>
      <p:sp>
        <p:nvSpPr>
          <p:cNvPr id="455" name="Google Shape;455;p34"/>
          <p:cNvSpPr/>
          <p:nvPr/>
        </p:nvSpPr>
        <p:spPr>
          <a:xfrm>
            <a:off x="3141663" y="5202238"/>
            <a:ext cx="2063750" cy="192088"/>
          </a:xfrm>
          <a:prstGeom prst="rect">
            <a:avLst/>
          </a:prstGeom>
          <a:noFill/>
          <a:ln>
            <a:noFill/>
          </a:ln>
        </p:spPr>
        <p:txBody>
          <a:bodyPr spcFirstLastPara="1" wrap="square" lIns="25400" tIns="0" rIns="2540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Требование инвесторов 3%</a:t>
            </a:r>
            <a:endParaRPr sz="1400" b="1">
              <a:solidFill>
                <a:schemeClr val="dk1"/>
              </a:solidFill>
              <a:latin typeface="Arial Narrow"/>
              <a:ea typeface="Arial Narrow"/>
              <a:cs typeface="Arial Narrow"/>
              <a:sym typeface="Arial Narrow"/>
            </a:endParaRPr>
          </a:p>
        </p:txBody>
      </p:sp>
      <p:sp>
        <p:nvSpPr>
          <p:cNvPr id="456" name="Google Shape;456;p34"/>
          <p:cNvSpPr/>
          <p:nvPr/>
        </p:nvSpPr>
        <p:spPr>
          <a:xfrm>
            <a:off x="5970587" y="5913438"/>
            <a:ext cx="2108200" cy="192088"/>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ru-RU" sz="1400" b="1">
                <a:solidFill>
                  <a:schemeClr val="lt1"/>
                </a:solidFill>
                <a:latin typeface="Arial Narrow"/>
                <a:ea typeface="Arial Narrow"/>
                <a:cs typeface="Arial Narrow"/>
                <a:sym typeface="Arial Narrow"/>
              </a:rPr>
              <a:t>Затруднились ответить 50%</a:t>
            </a:r>
            <a:endParaRPr sz="1400" b="1">
              <a:solidFill>
                <a:schemeClr val="lt1"/>
              </a:solidFill>
              <a:latin typeface="Arial Narrow"/>
              <a:ea typeface="Arial Narrow"/>
              <a:cs typeface="Arial Narrow"/>
              <a:sym typeface="Arial Narrow"/>
            </a:endParaRPr>
          </a:p>
        </p:txBody>
      </p:sp>
      <p:sp>
        <p:nvSpPr>
          <p:cNvPr id="457" name="Google Shape;457;p34"/>
          <p:cNvSpPr/>
          <p:nvPr/>
        </p:nvSpPr>
        <p:spPr>
          <a:xfrm>
            <a:off x="7345363" y="3779838"/>
            <a:ext cx="131763" cy="192088"/>
          </a:xfrm>
          <a:prstGeom prst="rect">
            <a:avLst/>
          </a:prstGeom>
          <a:noFill/>
          <a:ln>
            <a:noFill/>
          </a:ln>
        </p:spPr>
        <p:txBody>
          <a:bodyPr spcFirstLastPara="1" wrap="square" lIns="25400" tIns="0" rIns="2540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5</a:t>
            </a:r>
            <a:endParaRPr sz="1400" b="1">
              <a:solidFill>
                <a:schemeClr val="dk1"/>
              </a:solidFill>
              <a:latin typeface="Arial Narrow"/>
              <a:ea typeface="Arial Narrow"/>
              <a:cs typeface="Arial Narrow"/>
              <a:sym typeface="Arial Narrow"/>
            </a:endParaRPr>
          </a:p>
        </p:txBody>
      </p:sp>
      <p:sp>
        <p:nvSpPr>
          <p:cNvPr id="458" name="Google Shape;458;p34"/>
          <p:cNvSpPr/>
          <p:nvPr/>
        </p:nvSpPr>
        <p:spPr>
          <a:xfrm>
            <a:off x="11560175" y="5913438"/>
            <a:ext cx="212725" cy="192088"/>
          </a:xfrm>
          <a:prstGeom prst="rect">
            <a:avLst/>
          </a:prstGeom>
          <a:noFill/>
          <a:ln>
            <a:noFill/>
          </a:ln>
        </p:spPr>
        <p:txBody>
          <a:bodyPr spcFirstLastPara="1" wrap="square" lIns="25400" tIns="0" rIns="2540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15</a:t>
            </a:r>
            <a:endParaRPr sz="1400" b="1">
              <a:solidFill>
                <a:schemeClr val="dk1"/>
              </a:solidFill>
              <a:latin typeface="Arial Narrow"/>
              <a:ea typeface="Arial Narrow"/>
              <a:cs typeface="Arial Narrow"/>
              <a:sym typeface="Arial Narrow"/>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graphicFrame>
        <p:nvGraphicFramePr>
          <p:cNvPr id="463" name="Google Shape;463;p35"/>
          <p:cNvGraphicFramePr/>
          <p:nvPr/>
        </p:nvGraphicFramePr>
        <p:xfrm>
          <a:off x="130174" y="1309687"/>
          <a:ext cx="11934825" cy="5416000"/>
        </p:xfrm>
        <a:graphic>
          <a:graphicData uri="http://schemas.openxmlformats.org/drawingml/2006/table">
            <a:tbl>
              <a:tblPr firstRow="1" bandRow="1">
                <a:noFill/>
                <a:tableStyleId>{1DFD985E-E22A-4D8C-BC14-72FD9E643F38}</a:tableStyleId>
              </a:tblPr>
              <a:tblGrid>
                <a:gridCol w="2212975">
                  <a:extLst>
                    <a:ext uri="{9D8B030D-6E8A-4147-A177-3AD203B41FA5}">
                      <a16:colId xmlns:a16="http://schemas.microsoft.com/office/drawing/2014/main" val="20000"/>
                    </a:ext>
                  </a:extLst>
                </a:gridCol>
                <a:gridCol w="9721850">
                  <a:extLst>
                    <a:ext uri="{9D8B030D-6E8A-4147-A177-3AD203B41FA5}">
                      <a16:colId xmlns:a16="http://schemas.microsoft.com/office/drawing/2014/main" val="20001"/>
                    </a:ext>
                  </a:extLst>
                </a:gridCol>
              </a:tblGrid>
              <a:tr h="495825">
                <a:tc>
                  <a:txBody>
                    <a:bodyPr/>
                    <a:lstStyle/>
                    <a:p>
                      <a:pPr marL="0" marR="0" lvl="0" indent="0" algn="ctr" rtl="0">
                        <a:spcBef>
                          <a:spcPts val="0"/>
                        </a:spcBef>
                        <a:spcAft>
                          <a:spcPts val="0"/>
                        </a:spcAft>
                        <a:buNone/>
                      </a:pPr>
                      <a:r>
                        <a:rPr lang="ru-RU" sz="1400">
                          <a:solidFill>
                            <a:schemeClr val="dk1"/>
                          </a:solidFill>
                        </a:rPr>
                        <a:t>N=30</a:t>
                      </a:r>
                      <a:endParaRPr sz="1400">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l" rtl="0">
                        <a:spcBef>
                          <a:spcPts val="0"/>
                        </a:spcBef>
                        <a:spcAft>
                          <a:spcPts val="0"/>
                        </a:spcAft>
                        <a:buNone/>
                      </a:pPr>
                      <a:r>
                        <a:rPr lang="ru-RU" sz="1400" b="1">
                          <a:solidFill>
                            <a:schemeClr val="dk1"/>
                          </a:solidFill>
                        </a:rPr>
                        <a:t>Q</a:t>
                      </a:r>
                      <a:r>
                        <a:rPr lang="ru-RU" sz="1400" b="1" baseline="30000">
                          <a:solidFill>
                            <a:schemeClr val="dk1"/>
                          </a:solidFill>
                        </a:rPr>
                        <a:t>B</a:t>
                      </a:r>
                      <a:r>
                        <a:rPr lang="ru-RU" sz="1400" b="1">
                          <a:solidFill>
                            <a:schemeClr val="dk1"/>
                          </a:solidFill>
                        </a:rPr>
                        <a:t>.6. </a:t>
                      </a:r>
                      <a:r>
                        <a:rPr lang="ru-RU" sz="1400">
                          <a:solidFill>
                            <a:schemeClr val="dk1"/>
                          </a:solidFill>
                        </a:rPr>
                        <a:t>Какие типы продуктов / услуг зеленого финансирования Ваша организация в настоящее время </a:t>
                      </a:r>
                      <a:r>
                        <a:rPr lang="ru-RU" sz="1400">
                          <a:solidFill>
                            <a:srgbClr val="FF0000"/>
                          </a:solidFill>
                        </a:rPr>
                        <a:t>предлагает</a:t>
                      </a:r>
                      <a:r>
                        <a:rPr lang="ru-RU" sz="1400">
                          <a:solidFill>
                            <a:schemeClr val="dk1"/>
                          </a:solidFill>
                        </a:rPr>
                        <a:t> в Кыргызстане?</a:t>
                      </a:r>
                      <a:endParaRPr sz="1400">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4920175">
                <a:tc>
                  <a:txBody>
                    <a:bodyPr/>
                    <a:lstStyle/>
                    <a:p>
                      <a:pPr marL="0" marR="0" lvl="0" indent="0" algn="l" rtl="0">
                        <a:spcBef>
                          <a:spcPts val="0"/>
                        </a:spcBef>
                        <a:spcAft>
                          <a:spcPts val="0"/>
                        </a:spcAft>
                        <a:buNone/>
                      </a:pPr>
                      <a:endParaRPr sz="14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pSp>
        <p:nvGrpSpPr>
          <p:cNvPr id="464" name="Google Shape;464;p35"/>
          <p:cNvGrpSpPr/>
          <p:nvPr/>
        </p:nvGrpSpPr>
        <p:grpSpPr>
          <a:xfrm>
            <a:off x="142875" y="1319212"/>
            <a:ext cx="2208214" cy="5406483"/>
            <a:chOff x="1088152" y="1442556"/>
            <a:chExt cx="2208214" cy="5882550"/>
          </a:xfrm>
        </p:grpSpPr>
        <p:sp>
          <p:nvSpPr>
            <p:cNvPr id="465" name="Google Shape;465;p35"/>
            <p:cNvSpPr/>
            <p:nvPr/>
          </p:nvSpPr>
          <p:spPr>
            <a:xfrm>
              <a:off x="1088152" y="1442556"/>
              <a:ext cx="2208214" cy="5882550"/>
            </a:xfrm>
            <a:prstGeom prst="rect">
              <a:avLst/>
            </a:prstGeom>
            <a:gradFill>
              <a:gsLst>
                <a:gs pos="0">
                  <a:srgbClr val="00B050"/>
                </a:gs>
                <a:gs pos="29000">
                  <a:srgbClr val="00B050"/>
                </a:gs>
                <a:gs pos="72000">
                  <a:srgbClr val="0070C0"/>
                </a:gs>
                <a:gs pos="100000">
                  <a:srgbClr val="0070C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Narrow"/>
                <a:ea typeface="Arial Narrow"/>
                <a:cs typeface="Arial Narrow"/>
                <a:sym typeface="Arial Narrow"/>
              </a:endParaRPr>
            </a:p>
          </p:txBody>
        </p:sp>
        <p:sp>
          <p:nvSpPr>
            <p:cNvPr id="466" name="Google Shape;466;p35"/>
            <p:cNvSpPr txBox="1"/>
            <p:nvPr/>
          </p:nvSpPr>
          <p:spPr>
            <a:xfrm>
              <a:off x="1193697" y="5384885"/>
              <a:ext cx="1988045" cy="8037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1400">
                  <a:solidFill>
                    <a:schemeClr val="dk1"/>
                  </a:solidFill>
                  <a:latin typeface="Arial Narrow"/>
                  <a:ea typeface="Arial Narrow"/>
                  <a:cs typeface="Arial Narrow"/>
                  <a:sym typeface="Arial Narrow"/>
                </a:rPr>
                <a:t>Отсутствует предложение</a:t>
              </a:r>
              <a:endParaRPr/>
            </a:p>
            <a:p>
              <a:pPr marL="0" marR="0" lvl="0" indent="0" algn="ctr" rtl="0">
                <a:spcBef>
                  <a:spcPts val="0"/>
                </a:spcBef>
                <a:spcAft>
                  <a:spcPts val="0"/>
                </a:spcAft>
                <a:buNone/>
              </a:pPr>
              <a:r>
                <a:rPr lang="ru-RU" sz="1400" b="1">
                  <a:solidFill>
                    <a:schemeClr val="dk1"/>
                  </a:solidFill>
                  <a:latin typeface="Arial Narrow"/>
                  <a:ea typeface="Arial Narrow"/>
                  <a:cs typeface="Arial Narrow"/>
                  <a:sym typeface="Arial Narrow"/>
                </a:rPr>
                <a:t>(47%</a:t>
              </a:r>
              <a:r>
                <a:rPr lang="ru-RU" sz="1400">
                  <a:solidFill>
                    <a:schemeClr val="dk1"/>
                  </a:solidFill>
                  <a:latin typeface="Arial Narrow"/>
                  <a:ea typeface="Arial Narrow"/>
                  <a:cs typeface="Arial Narrow"/>
                  <a:sym typeface="Arial Narrow"/>
                </a:rPr>
                <a:t> или</a:t>
              </a:r>
              <a:endParaRPr/>
            </a:p>
            <a:p>
              <a:pPr marL="0" marR="0" lvl="0" indent="0" algn="ctr" rtl="0">
                <a:spcBef>
                  <a:spcPts val="0"/>
                </a:spcBef>
                <a:spcAft>
                  <a:spcPts val="0"/>
                </a:spcAft>
                <a:buNone/>
              </a:pPr>
              <a:r>
                <a:rPr lang="ru-RU" sz="1400">
                  <a:solidFill>
                    <a:schemeClr val="dk1"/>
                  </a:solidFill>
                  <a:latin typeface="Arial Narrow"/>
                  <a:ea typeface="Arial Narrow"/>
                  <a:cs typeface="Arial Narrow"/>
                  <a:sym typeface="Arial Narrow"/>
                </a:rPr>
                <a:t> 14 респондентов)</a:t>
              </a:r>
              <a:endParaRPr sz="1400">
                <a:solidFill>
                  <a:schemeClr val="dk1"/>
                </a:solidFill>
                <a:latin typeface="Arial Narrow"/>
                <a:ea typeface="Arial Narrow"/>
                <a:cs typeface="Arial Narrow"/>
                <a:sym typeface="Arial Narrow"/>
              </a:endParaRPr>
            </a:p>
          </p:txBody>
        </p:sp>
        <p:sp>
          <p:nvSpPr>
            <p:cNvPr id="467" name="Google Shape;467;p35"/>
            <p:cNvSpPr txBox="1"/>
            <p:nvPr/>
          </p:nvSpPr>
          <p:spPr>
            <a:xfrm>
              <a:off x="1317130" y="2294713"/>
              <a:ext cx="1741181" cy="8037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1400">
                  <a:solidFill>
                    <a:schemeClr val="dk1"/>
                  </a:solidFill>
                  <a:latin typeface="Arial Narrow"/>
                  <a:ea typeface="Arial Narrow"/>
                  <a:cs typeface="Arial Narrow"/>
                  <a:sym typeface="Arial Narrow"/>
                </a:rPr>
                <a:t>Имеется предложение</a:t>
              </a:r>
              <a:endParaRPr/>
            </a:p>
            <a:p>
              <a:pPr marL="0" marR="0" lvl="0" indent="0" algn="ctr" rtl="0">
                <a:spcBef>
                  <a:spcPts val="0"/>
                </a:spcBef>
                <a:spcAft>
                  <a:spcPts val="0"/>
                </a:spcAft>
                <a:buNone/>
              </a:pPr>
              <a:r>
                <a:rPr lang="ru-RU" sz="1400" b="1">
                  <a:solidFill>
                    <a:schemeClr val="dk1"/>
                  </a:solidFill>
                  <a:latin typeface="Arial Narrow"/>
                  <a:ea typeface="Arial Narrow"/>
                  <a:cs typeface="Arial Narrow"/>
                  <a:sym typeface="Arial Narrow"/>
                </a:rPr>
                <a:t>(53%</a:t>
              </a:r>
              <a:r>
                <a:rPr lang="ru-RU" sz="1400">
                  <a:solidFill>
                    <a:schemeClr val="dk1"/>
                  </a:solidFill>
                  <a:latin typeface="Arial Narrow"/>
                  <a:ea typeface="Arial Narrow"/>
                  <a:cs typeface="Arial Narrow"/>
                  <a:sym typeface="Arial Narrow"/>
                </a:rPr>
                <a:t> или</a:t>
              </a:r>
              <a:endParaRPr/>
            </a:p>
            <a:p>
              <a:pPr marL="0" marR="0" lvl="0" indent="0" algn="ctr" rtl="0">
                <a:spcBef>
                  <a:spcPts val="0"/>
                </a:spcBef>
                <a:spcAft>
                  <a:spcPts val="0"/>
                </a:spcAft>
                <a:buNone/>
              </a:pPr>
              <a:r>
                <a:rPr lang="ru-RU" sz="1400">
                  <a:solidFill>
                    <a:schemeClr val="dk1"/>
                  </a:solidFill>
                  <a:latin typeface="Arial Narrow"/>
                  <a:ea typeface="Arial Narrow"/>
                  <a:cs typeface="Arial Narrow"/>
                  <a:sym typeface="Arial Narrow"/>
                </a:rPr>
                <a:t> 16 респондентов)</a:t>
              </a:r>
              <a:endParaRPr/>
            </a:p>
          </p:txBody>
        </p:sp>
      </p:grpSp>
      <p:pic>
        <p:nvPicPr>
          <p:cNvPr id="468" name="Google Shape;468;p35"/>
          <p:cNvPicPr preferRelativeResize="0"/>
          <p:nvPr/>
        </p:nvPicPr>
        <p:blipFill rotWithShape="1">
          <a:blip r:embed="rId3">
            <a:alphaModFix/>
          </a:blip>
          <a:srcRect/>
          <a:stretch/>
        </p:blipFill>
        <p:spPr>
          <a:xfrm>
            <a:off x="2432050" y="2241550"/>
            <a:ext cx="5032375" cy="4267200"/>
          </a:xfrm>
          <a:prstGeom prst="rect">
            <a:avLst/>
          </a:prstGeom>
          <a:noFill/>
          <a:ln>
            <a:noFill/>
          </a:ln>
        </p:spPr>
      </p:pic>
      <p:sp>
        <p:nvSpPr>
          <p:cNvPr id="469" name="Google Shape;469;p35"/>
          <p:cNvSpPr/>
          <p:nvPr/>
        </p:nvSpPr>
        <p:spPr>
          <a:xfrm>
            <a:off x="2849563" y="2009775"/>
            <a:ext cx="80963" cy="192088"/>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1</a:t>
            </a:r>
            <a:endParaRPr sz="1400" b="1">
              <a:solidFill>
                <a:schemeClr val="dk1"/>
              </a:solidFill>
              <a:latin typeface="Arial Narrow"/>
              <a:ea typeface="Arial Narrow"/>
              <a:cs typeface="Arial Narrow"/>
              <a:sym typeface="Arial Narrow"/>
            </a:endParaRPr>
          </a:p>
        </p:txBody>
      </p:sp>
      <p:sp>
        <p:nvSpPr>
          <p:cNvPr id="470" name="Google Shape;470;p35"/>
          <p:cNvSpPr/>
          <p:nvPr/>
        </p:nvSpPr>
        <p:spPr>
          <a:xfrm>
            <a:off x="5095875" y="2009775"/>
            <a:ext cx="80963" cy="192088"/>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7</a:t>
            </a:r>
            <a:endParaRPr sz="1400" b="1">
              <a:solidFill>
                <a:schemeClr val="dk1"/>
              </a:solidFill>
              <a:latin typeface="Arial Narrow"/>
              <a:ea typeface="Arial Narrow"/>
              <a:cs typeface="Arial Narrow"/>
              <a:sym typeface="Arial Narrow"/>
            </a:endParaRPr>
          </a:p>
        </p:txBody>
      </p:sp>
      <p:sp>
        <p:nvSpPr>
          <p:cNvPr id="471" name="Google Shape;471;p35"/>
          <p:cNvSpPr/>
          <p:nvPr/>
        </p:nvSpPr>
        <p:spPr>
          <a:xfrm>
            <a:off x="4721225" y="2009775"/>
            <a:ext cx="80963" cy="192088"/>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6</a:t>
            </a:r>
            <a:endParaRPr sz="1400" b="1">
              <a:solidFill>
                <a:schemeClr val="dk1"/>
              </a:solidFill>
              <a:latin typeface="Arial Narrow"/>
              <a:ea typeface="Arial Narrow"/>
              <a:cs typeface="Arial Narrow"/>
              <a:sym typeface="Arial Narrow"/>
            </a:endParaRPr>
          </a:p>
        </p:txBody>
      </p:sp>
      <p:sp>
        <p:nvSpPr>
          <p:cNvPr id="472" name="Google Shape;472;p35"/>
          <p:cNvSpPr/>
          <p:nvPr/>
        </p:nvSpPr>
        <p:spPr>
          <a:xfrm>
            <a:off x="3224213" y="2009775"/>
            <a:ext cx="80963" cy="192088"/>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2</a:t>
            </a:r>
            <a:endParaRPr sz="1400" b="1">
              <a:solidFill>
                <a:schemeClr val="dk1"/>
              </a:solidFill>
              <a:latin typeface="Arial Narrow"/>
              <a:ea typeface="Arial Narrow"/>
              <a:cs typeface="Arial Narrow"/>
              <a:sym typeface="Arial Narrow"/>
            </a:endParaRPr>
          </a:p>
        </p:txBody>
      </p:sp>
      <p:sp>
        <p:nvSpPr>
          <p:cNvPr id="473" name="Google Shape;473;p35"/>
          <p:cNvSpPr/>
          <p:nvPr/>
        </p:nvSpPr>
        <p:spPr>
          <a:xfrm>
            <a:off x="4346575" y="2009775"/>
            <a:ext cx="80963" cy="192088"/>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5</a:t>
            </a:r>
            <a:endParaRPr sz="1400" b="1">
              <a:solidFill>
                <a:schemeClr val="dk1"/>
              </a:solidFill>
              <a:latin typeface="Arial Narrow"/>
              <a:ea typeface="Arial Narrow"/>
              <a:cs typeface="Arial Narrow"/>
              <a:sym typeface="Arial Narrow"/>
            </a:endParaRPr>
          </a:p>
        </p:txBody>
      </p:sp>
      <p:sp>
        <p:nvSpPr>
          <p:cNvPr id="474" name="Google Shape;474;p35"/>
          <p:cNvSpPr/>
          <p:nvPr/>
        </p:nvSpPr>
        <p:spPr>
          <a:xfrm>
            <a:off x="3598863" y="2009775"/>
            <a:ext cx="80963" cy="192088"/>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3</a:t>
            </a:r>
            <a:endParaRPr sz="1400" b="1">
              <a:solidFill>
                <a:schemeClr val="dk1"/>
              </a:solidFill>
              <a:latin typeface="Arial Narrow"/>
              <a:ea typeface="Arial Narrow"/>
              <a:cs typeface="Arial Narrow"/>
              <a:sym typeface="Arial Narrow"/>
            </a:endParaRPr>
          </a:p>
        </p:txBody>
      </p:sp>
      <p:sp>
        <p:nvSpPr>
          <p:cNvPr id="475" name="Google Shape;475;p35"/>
          <p:cNvSpPr/>
          <p:nvPr/>
        </p:nvSpPr>
        <p:spPr>
          <a:xfrm>
            <a:off x="3971925" y="2009775"/>
            <a:ext cx="80963" cy="192088"/>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4</a:t>
            </a:r>
            <a:endParaRPr sz="1400" b="1">
              <a:solidFill>
                <a:schemeClr val="dk1"/>
              </a:solidFill>
              <a:latin typeface="Arial Narrow"/>
              <a:ea typeface="Arial Narrow"/>
              <a:cs typeface="Arial Narrow"/>
              <a:sym typeface="Arial Narrow"/>
            </a:endParaRPr>
          </a:p>
        </p:txBody>
      </p:sp>
      <p:sp>
        <p:nvSpPr>
          <p:cNvPr id="476" name="Google Shape;476;p35"/>
          <p:cNvSpPr/>
          <p:nvPr/>
        </p:nvSpPr>
        <p:spPr>
          <a:xfrm>
            <a:off x="5470525" y="2009775"/>
            <a:ext cx="80963" cy="192088"/>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8</a:t>
            </a:r>
            <a:endParaRPr sz="1400" b="1">
              <a:solidFill>
                <a:schemeClr val="dk1"/>
              </a:solidFill>
              <a:latin typeface="Arial Narrow"/>
              <a:ea typeface="Arial Narrow"/>
              <a:cs typeface="Arial Narrow"/>
              <a:sym typeface="Arial Narrow"/>
            </a:endParaRPr>
          </a:p>
        </p:txBody>
      </p:sp>
      <p:sp>
        <p:nvSpPr>
          <p:cNvPr id="477" name="Google Shape;477;p35"/>
          <p:cNvSpPr/>
          <p:nvPr/>
        </p:nvSpPr>
        <p:spPr>
          <a:xfrm>
            <a:off x="5845175" y="2009775"/>
            <a:ext cx="80963" cy="192088"/>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9</a:t>
            </a:r>
            <a:endParaRPr sz="1400" b="1">
              <a:solidFill>
                <a:schemeClr val="dk1"/>
              </a:solidFill>
              <a:latin typeface="Arial Narrow"/>
              <a:ea typeface="Arial Narrow"/>
              <a:cs typeface="Arial Narrow"/>
              <a:sym typeface="Arial Narrow"/>
            </a:endParaRPr>
          </a:p>
        </p:txBody>
      </p:sp>
      <p:sp>
        <p:nvSpPr>
          <p:cNvPr id="478" name="Google Shape;478;p35"/>
          <p:cNvSpPr/>
          <p:nvPr/>
        </p:nvSpPr>
        <p:spPr>
          <a:xfrm>
            <a:off x="6176963" y="2009775"/>
            <a:ext cx="161925" cy="192088"/>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10</a:t>
            </a:r>
            <a:endParaRPr sz="1400" b="1">
              <a:solidFill>
                <a:schemeClr val="dk1"/>
              </a:solidFill>
              <a:latin typeface="Arial Narrow"/>
              <a:ea typeface="Arial Narrow"/>
              <a:cs typeface="Arial Narrow"/>
              <a:sym typeface="Arial Narrow"/>
            </a:endParaRPr>
          </a:p>
        </p:txBody>
      </p:sp>
      <p:sp>
        <p:nvSpPr>
          <p:cNvPr id="479" name="Google Shape;479;p35"/>
          <p:cNvSpPr/>
          <p:nvPr/>
        </p:nvSpPr>
        <p:spPr>
          <a:xfrm>
            <a:off x="6556375" y="2009775"/>
            <a:ext cx="153988" cy="192088"/>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11</a:t>
            </a:r>
            <a:endParaRPr sz="1400" b="1">
              <a:solidFill>
                <a:schemeClr val="dk1"/>
              </a:solidFill>
              <a:latin typeface="Arial Narrow"/>
              <a:ea typeface="Arial Narrow"/>
              <a:cs typeface="Arial Narrow"/>
              <a:sym typeface="Arial Narrow"/>
            </a:endParaRPr>
          </a:p>
        </p:txBody>
      </p:sp>
      <p:sp>
        <p:nvSpPr>
          <p:cNvPr id="480" name="Google Shape;480;p35"/>
          <p:cNvSpPr/>
          <p:nvPr/>
        </p:nvSpPr>
        <p:spPr>
          <a:xfrm>
            <a:off x="6926263" y="2009775"/>
            <a:ext cx="161925" cy="192088"/>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12</a:t>
            </a:r>
            <a:endParaRPr sz="1400" b="1">
              <a:solidFill>
                <a:schemeClr val="dk1"/>
              </a:solidFill>
              <a:latin typeface="Arial Narrow"/>
              <a:ea typeface="Arial Narrow"/>
              <a:cs typeface="Arial Narrow"/>
              <a:sym typeface="Arial Narrow"/>
            </a:endParaRPr>
          </a:p>
        </p:txBody>
      </p:sp>
      <p:sp>
        <p:nvSpPr>
          <p:cNvPr id="481" name="Google Shape;481;p35"/>
          <p:cNvSpPr/>
          <p:nvPr/>
        </p:nvSpPr>
        <p:spPr>
          <a:xfrm>
            <a:off x="7300913" y="2009775"/>
            <a:ext cx="161925" cy="192088"/>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13</a:t>
            </a:r>
            <a:endParaRPr sz="1400" b="1">
              <a:solidFill>
                <a:schemeClr val="dk1"/>
              </a:solidFill>
              <a:latin typeface="Arial Narrow"/>
              <a:ea typeface="Arial Narrow"/>
              <a:cs typeface="Arial Narrow"/>
              <a:sym typeface="Arial Narrow"/>
            </a:endParaRPr>
          </a:p>
        </p:txBody>
      </p:sp>
      <p:cxnSp>
        <p:nvCxnSpPr>
          <p:cNvPr id="482" name="Google Shape;482;p35"/>
          <p:cNvCxnSpPr/>
          <p:nvPr/>
        </p:nvCxnSpPr>
        <p:spPr>
          <a:xfrm rot="10800000">
            <a:off x="4310063" y="4073525"/>
            <a:ext cx="101600" cy="0"/>
          </a:xfrm>
          <a:prstGeom prst="straightConnector1">
            <a:avLst/>
          </a:prstGeom>
          <a:noFill/>
          <a:ln w="9525" cap="flat" cmpd="sng">
            <a:solidFill>
              <a:schemeClr val="dk1"/>
            </a:solidFill>
            <a:prstDash val="solid"/>
            <a:miter lim="800000"/>
            <a:headEnd type="none" w="sm" len="sm"/>
            <a:tailEnd type="none" w="sm" len="sm"/>
          </a:ln>
        </p:spPr>
      </p:cxnSp>
      <p:cxnSp>
        <p:nvCxnSpPr>
          <p:cNvPr id="483" name="Google Shape;483;p35"/>
          <p:cNvCxnSpPr/>
          <p:nvPr/>
        </p:nvCxnSpPr>
        <p:spPr>
          <a:xfrm rot="10800000">
            <a:off x="3935413" y="4676775"/>
            <a:ext cx="101600" cy="0"/>
          </a:xfrm>
          <a:prstGeom prst="straightConnector1">
            <a:avLst/>
          </a:prstGeom>
          <a:noFill/>
          <a:ln w="9525" cap="flat" cmpd="sng">
            <a:solidFill>
              <a:schemeClr val="dk1"/>
            </a:solidFill>
            <a:prstDash val="solid"/>
            <a:miter lim="800000"/>
            <a:headEnd type="none" w="sm" len="sm"/>
            <a:tailEnd type="none" w="sm" len="sm"/>
          </a:ln>
        </p:spPr>
      </p:cxnSp>
      <p:cxnSp>
        <p:nvCxnSpPr>
          <p:cNvPr id="484" name="Google Shape;484;p35"/>
          <p:cNvCxnSpPr/>
          <p:nvPr/>
        </p:nvCxnSpPr>
        <p:spPr>
          <a:xfrm rot="10800000">
            <a:off x="3187700" y="5280025"/>
            <a:ext cx="101600" cy="0"/>
          </a:xfrm>
          <a:prstGeom prst="straightConnector1">
            <a:avLst/>
          </a:prstGeom>
          <a:noFill/>
          <a:ln w="9525" cap="flat" cmpd="sng">
            <a:solidFill>
              <a:schemeClr val="dk1"/>
            </a:solidFill>
            <a:prstDash val="solid"/>
            <a:miter lim="800000"/>
            <a:headEnd type="none" w="sm" len="sm"/>
            <a:tailEnd type="none" w="sm" len="sm"/>
          </a:ln>
        </p:spPr>
      </p:cxnSp>
      <p:cxnSp>
        <p:nvCxnSpPr>
          <p:cNvPr id="485" name="Google Shape;485;p35"/>
          <p:cNvCxnSpPr/>
          <p:nvPr/>
        </p:nvCxnSpPr>
        <p:spPr>
          <a:xfrm rot="10800000">
            <a:off x="2813050" y="5883275"/>
            <a:ext cx="101600" cy="0"/>
          </a:xfrm>
          <a:prstGeom prst="straightConnector1">
            <a:avLst/>
          </a:prstGeom>
          <a:noFill/>
          <a:ln w="9525" cap="flat" cmpd="sng">
            <a:solidFill>
              <a:schemeClr val="dk1"/>
            </a:solidFill>
            <a:prstDash val="solid"/>
            <a:miter lim="800000"/>
            <a:headEnd type="none" w="sm" len="sm"/>
            <a:tailEnd type="none" w="sm" len="sm"/>
          </a:ln>
        </p:spPr>
      </p:cxnSp>
      <p:sp>
        <p:nvSpPr>
          <p:cNvPr id="486" name="Google Shape;486;p35"/>
          <p:cNvSpPr/>
          <p:nvPr/>
        </p:nvSpPr>
        <p:spPr>
          <a:xfrm>
            <a:off x="7529513" y="2228850"/>
            <a:ext cx="352425" cy="192088"/>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N=30</a:t>
            </a:r>
            <a:endParaRPr sz="1400" b="1">
              <a:solidFill>
                <a:schemeClr val="dk1"/>
              </a:solidFill>
              <a:latin typeface="Arial Narrow"/>
              <a:ea typeface="Arial Narrow"/>
              <a:cs typeface="Arial Narrow"/>
              <a:sym typeface="Arial Narrow"/>
            </a:endParaRPr>
          </a:p>
        </p:txBody>
      </p:sp>
      <p:sp>
        <p:nvSpPr>
          <p:cNvPr id="487" name="Google Shape;487;p35"/>
          <p:cNvSpPr/>
          <p:nvPr/>
        </p:nvSpPr>
        <p:spPr>
          <a:xfrm>
            <a:off x="4295775" y="2674938"/>
            <a:ext cx="1306513" cy="384175"/>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ru-RU" sz="1400" b="1">
                <a:solidFill>
                  <a:schemeClr val="lt1"/>
                </a:solidFill>
                <a:latin typeface="Arial Narrow"/>
                <a:ea typeface="Arial Narrow"/>
                <a:cs typeface="Arial Narrow"/>
                <a:sym typeface="Arial Narrow"/>
              </a:rPr>
              <a:t>Тепло и комфорт</a:t>
            </a:r>
            <a:br>
              <a:rPr lang="ru-RU" sz="1400" b="1">
                <a:solidFill>
                  <a:schemeClr val="lt1"/>
                </a:solidFill>
                <a:latin typeface="Arial Narrow"/>
                <a:ea typeface="Arial Narrow"/>
                <a:cs typeface="Arial Narrow"/>
                <a:sym typeface="Arial Narrow"/>
              </a:rPr>
            </a:br>
            <a:r>
              <a:rPr lang="ru-RU" sz="1400" b="1">
                <a:solidFill>
                  <a:schemeClr val="lt1"/>
                </a:solidFill>
                <a:latin typeface="Arial Narrow"/>
                <a:ea typeface="Arial Narrow"/>
                <a:cs typeface="Arial Narrow"/>
                <a:sym typeface="Arial Narrow"/>
              </a:rPr>
              <a:t>43%</a:t>
            </a:r>
            <a:endParaRPr sz="1400" b="1">
              <a:solidFill>
                <a:schemeClr val="lt1"/>
              </a:solidFill>
              <a:latin typeface="Arial Narrow"/>
              <a:ea typeface="Arial Narrow"/>
              <a:cs typeface="Arial Narrow"/>
              <a:sym typeface="Arial Narrow"/>
            </a:endParaRPr>
          </a:p>
        </p:txBody>
      </p:sp>
      <p:sp>
        <p:nvSpPr>
          <p:cNvPr id="488" name="Google Shape;488;p35"/>
          <p:cNvSpPr/>
          <p:nvPr/>
        </p:nvSpPr>
        <p:spPr>
          <a:xfrm>
            <a:off x="2681288" y="3278188"/>
            <a:ext cx="1536700" cy="384175"/>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Электроавтомобили</a:t>
            </a:r>
            <a:br>
              <a:rPr lang="ru-RU" sz="1400" b="1">
                <a:solidFill>
                  <a:schemeClr val="dk1"/>
                </a:solidFill>
                <a:latin typeface="Arial Narrow"/>
                <a:ea typeface="Arial Narrow"/>
                <a:cs typeface="Arial Narrow"/>
                <a:sym typeface="Arial Narrow"/>
              </a:rPr>
            </a:br>
            <a:r>
              <a:rPr lang="ru-RU" sz="1400" b="1">
                <a:solidFill>
                  <a:schemeClr val="dk1"/>
                </a:solidFill>
                <a:latin typeface="Arial Narrow"/>
                <a:ea typeface="Arial Narrow"/>
                <a:cs typeface="Arial Narrow"/>
                <a:sym typeface="Arial Narrow"/>
              </a:rPr>
              <a:t>17%</a:t>
            </a:r>
            <a:endParaRPr sz="1400" b="1">
              <a:solidFill>
                <a:schemeClr val="dk1"/>
              </a:solidFill>
              <a:latin typeface="Arial Narrow"/>
              <a:ea typeface="Arial Narrow"/>
              <a:cs typeface="Arial Narrow"/>
              <a:sym typeface="Arial Narrow"/>
            </a:endParaRPr>
          </a:p>
        </p:txBody>
      </p:sp>
      <p:sp>
        <p:nvSpPr>
          <p:cNvPr id="489" name="Google Shape;489;p35"/>
          <p:cNvSpPr/>
          <p:nvPr/>
        </p:nvSpPr>
        <p:spPr>
          <a:xfrm>
            <a:off x="4411663" y="3786188"/>
            <a:ext cx="798513" cy="576263"/>
          </a:xfrm>
          <a:prstGeom prst="rect">
            <a:avLst/>
          </a:prstGeom>
          <a:noFill/>
          <a:ln>
            <a:noFill/>
          </a:ln>
        </p:spPr>
        <p:txBody>
          <a:bodyPr spcFirstLastPara="1" wrap="square" lIns="25400" tIns="0" rIns="2540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Сельское</a:t>
            </a:r>
            <a:br>
              <a:rPr lang="ru-RU" sz="1400" b="1">
                <a:solidFill>
                  <a:schemeClr val="dk1"/>
                </a:solidFill>
                <a:latin typeface="Arial Narrow"/>
                <a:ea typeface="Arial Narrow"/>
                <a:cs typeface="Arial Narrow"/>
                <a:sym typeface="Arial Narrow"/>
              </a:rPr>
            </a:br>
            <a:r>
              <a:rPr lang="ru-RU" sz="1400" b="1">
                <a:solidFill>
                  <a:schemeClr val="dk1"/>
                </a:solidFill>
                <a:latin typeface="Arial Narrow"/>
                <a:ea typeface="Arial Narrow"/>
                <a:cs typeface="Arial Narrow"/>
                <a:sym typeface="Arial Narrow"/>
              </a:rPr>
              <a:t>хозяйство</a:t>
            </a:r>
            <a:br>
              <a:rPr lang="ru-RU" sz="1400" b="1">
                <a:solidFill>
                  <a:schemeClr val="dk1"/>
                </a:solidFill>
                <a:latin typeface="Arial Narrow"/>
                <a:ea typeface="Arial Narrow"/>
                <a:cs typeface="Arial Narrow"/>
                <a:sym typeface="Arial Narrow"/>
              </a:rPr>
            </a:br>
            <a:r>
              <a:rPr lang="ru-RU" sz="1400" b="1">
                <a:solidFill>
                  <a:schemeClr val="dk1"/>
                </a:solidFill>
                <a:latin typeface="Arial Narrow"/>
                <a:ea typeface="Arial Narrow"/>
                <a:cs typeface="Arial Narrow"/>
                <a:sym typeface="Arial Narrow"/>
              </a:rPr>
              <a:t>17%</a:t>
            </a:r>
            <a:endParaRPr sz="1400" b="1">
              <a:solidFill>
                <a:schemeClr val="dk1"/>
              </a:solidFill>
              <a:latin typeface="Arial Narrow"/>
              <a:ea typeface="Arial Narrow"/>
              <a:cs typeface="Arial Narrow"/>
              <a:sym typeface="Arial Narrow"/>
            </a:endParaRPr>
          </a:p>
        </p:txBody>
      </p:sp>
      <p:sp>
        <p:nvSpPr>
          <p:cNvPr id="490" name="Google Shape;490;p35"/>
          <p:cNvSpPr/>
          <p:nvPr/>
        </p:nvSpPr>
        <p:spPr>
          <a:xfrm>
            <a:off x="4037013" y="4581525"/>
            <a:ext cx="2417763" cy="192088"/>
          </a:xfrm>
          <a:prstGeom prst="rect">
            <a:avLst/>
          </a:prstGeom>
          <a:noFill/>
          <a:ln>
            <a:noFill/>
          </a:ln>
        </p:spPr>
        <p:txBody>
          <a:bodyPr spcFirstLastPara="1" wrap="square" lIns="25400" tIns="0" rIns="2540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Выпуск зеленых облигаций 13%</a:t>
            </a:r>
            <a:endParaRPr sz="1400" b="1">
              <a:solidFill>
                <a:schemeClr val="dk1"/>
              </a:solidFill>
              <a:latin typeface="Arial Narrow"/>
              <a:ea typeface="Arial Narrow"/>
              <a:cs typeface="Arial Narrow"/>
              <a:sym typeface="Arial Narrow"/>
            </a:endParaRPr>
          </a:p>
        </p:txBody>
      </p:sp>
      <p:sp>
        <p:nvSpPr>
          <p:cNvPr id="491" name="Google Shape;491;p35"/>
          <p:cNvSpPr/>
          <p:nvPr/>
        </p:nvSpPr>
        <p:spPr>
          <a:xfrm>
            <a:off x="3289300" y="5184775"/>
            <a:ext cx="2570163" cy="192088"/>
          </a:xfrm>
          <a:prstGeom prst="rect">
            <a:avLst/>
          </a:prstGeom>
          <a:noFill/>
          <a:ln>
            <a:noFill/>
          </a:ln>
        </p:spPr>
        <p:txBody>
          <a:bodyPr spcFirstLastPara="1" wrap="square" lIns="25400" tIns="0" rIns="2540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Туризм (управление отходами) 7%</a:t>
            </a:r>
            <a:endParaRPr sz="1400" b="1">
              <a:solidFill>
                <a:schemeClr val="dk1"/>
              </a:solidFill>
              <a:latin typeface="Arial Narrow"/>
              <a:ea typeface="Arial Narrow"/>
              <a:cs typeface="Arial Narrow"/>
              <a:sym typeface="Arial Narrow"/>
            </a:endParaRPr>
          </a:p>
        </p:txBody>
      </p:sp>
      <p:sp>
        <p:nvSpPr>
          <p:cNvPr id="492" name="Google Shape;492;p35"/>
          <p:cNvSpPr/>
          <p:nvPr/>
        </p:nvSpPr>
        <p:spPr>
          <a:xfrm>
            <a:off x="2914650" y="5691188"/>
            <a:ext cx="1368425" cy="384175"/>
          </a:xfrm>
          <a:prstGeom prst="rect">
            <a:avLst/>
          </a:prstGeom>
          <a:noFill/>
          <a:ln>
            <a:noFill/>
          </a:ln>
        </p:spPr>
        <p:txBody>
          <a:bodyPr spcFirstLastPara="1" wrap="square" lIns="25400" tIns="0" rIns="2540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Электрозарядные</a:t>
            </a:r>
            <a:br>
              <a:rPr lang="ru-RU" sz="1400" b="1">
                <a:solidFill>
                  <a:schemeClr val="dk1"/>
                </a:solidFill>
                <a:latin typeface="Arial Narrow"/>
                <a:ea typeface="Arial Narrow"/>
                <a:cs typeface="Arial Narrow"/>
                <a:sym typeface="Arial Narrow"/>
              </a:rPr>
            </a:br>
            <a:r>
              <a:rPr lang="ru-RU" sz="1400" b="1">
                <a:solidFill>
                  <a:schemeClr val="dk1"/>
                </a:solidFill>
                <a:latin typeface="Arial Narrow"/>
                <a:ea typeface="Arial Narrow"/>
                <a:cs typeface="Arial Narrow"/>
                <a:sym typeface="Arial Narrow"/>
              </a:rPr>
              <a:t>станции 3%</a:t>
            </a:r>
            <a:endParaRPr sz="1400" b="1">
              <a:solidFill>
                <a:schemeClr val="dk1"/>
              </a:solidFill>
              <a:latin typeface="Arial Narrow"/>
              <a:ea typeface="Arial Narrow"/>
              <a:cs typeface="Arial Narrow"/>
              <a:sym typeface="Arial Narrow"/>
            </a:endParaRPr>
          </a:p>
        </p:txBody>
      </p:sp>
      <p:sp>
        <p:nvSpPr>
          <p:cNvPr id="493" name="Google Shape;493;p35"/>
          <p:cNvSpPr/>
          <p:nvPr/>
        </p:nvSpPr>
        <p:spPr>
          <a:xfrm>
            <a:off x="5884863" y="5184775"/>
            <a:ext cx="131763" cy="192088"/>
          </a:xfrm>
          <a:prstGeom prst="rect">
            <a:avLst/>
          </a:prstGeom>
          <a:noFill/>
          <a:ln>
            <a:noFill/>
          </a:ln>
        </p:spPr>
        <p:txBody>
          <a:bodyPr spcFirstLastPara="1" wrap="square" lIns="25400" tIns="0" rIns="2540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2</a:t>
            </a:r>
            <a:endParaRPr sz="1400" b="1">
              <a:solidFill>
                <a:schemeClr val="dk1"/>
              </a:solidFill>
              <a:latin typeface="Arial Narrow"/>
              <a:ea typeface="Arial Narrow"/>
              <a:cs typeface="Arial Narrow"/>
              <a:sym typeface="Arial Narrow"/>
            </a:endParaRPr>
          </a:p>
        </p:txBody>
      </p:sp>
      <p:sp>
        <p:nvSpPr>
          <p:cNvPr id="494" name="Google Shape;494;p35"/>
          <p:cNvSpPr/>
          <p:nvPr/>
        </p:nvSpPr>
        <p:spPr>
          <a:xfrm>
            <a:off x="7407275" y="2771775"/>
            <a:ext cx="212725" cy="192088"/>
          </a:xfrm>
          <a:prstGeom prst="rect">
            <a:avLst/>
          </a:prstGeom>
          <a:noFill/>
          <a:ln>
            <a:noFill/>
          </a:ln>
        </p:spPr>
        <p:txBody>
          <a:bodyPr spcFirstLastPara="1" wrap="square" lIns="25400" tIns="0" rIns="2540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13</a:t>
            </a:r>
            <a:endParaRPr sz="1400" b="1">
              <a:solidFill>
                <a:schemeClr val="dk1"/>
              </a:solidFill>
              <a:latin typeface="Arial Narrow"/>
              <a:ea typeface="Arial Narrow"/>
              <a:cs typeface="Arial Narrow"/>
              <a:sym typeface="Arial Narrow"/>
            </a:endParaRPr>
          </a:p>
        </p:txBody>
      </p:sp>
      <p:sp>
        <p:nvSpPr>
          <p:cNvPr id="495" name="Google Shape;495;p35"/>
          <p:cNvSpPr/>
          <p:nvPr/>
        </p:nvSpPr>
        <p:spPr>
          <a:xfrm>
            <a:off x="4411663" y="3375025"/>
            <a:ext cx="131763" cy="192088"/>
          </a:xfrm>
          <a:prstGeom prst="rect">
            <a:avLst/>
          </a:prstGeom>
          <a:noFill/>
          <a:ln>
            <a:noFill/>
          </a:ln>
        </p:spPr>
        <p:txBody>
          <a:bodyPr spcFirstLastPara="1" wrap="square" lIns="25400" tIns="0" rIns="2540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5</a:t>
            </a:r>
            <a:endParaRPr sz="1400" b="1">
              <a:solidFill>
                <a:schemeClr val="dk1"/>
              </a:solidFill>
              <a:latin typeface="Arial Narrow"/>
              <a:ea typeface="Arial Narrow"/>
              <a:cs typeface="Arial Narrow"/>
              <a:sym typeface="Arial Narrow"/>
            </a:endParaRPr>
          </a:p>
        </p:txBody>
      </p:sp>
      <p:sp>
        <p:nvSpPr>
          <p:cNvPr id="496" name="Google Shape;496;p35"/>
          <p:cNvSpPr/>
          <p:nvPr/>
        </p:nvSpPr>
        <p:spPr>
          <a:xfrm>
            <a:off x="5235575" y="3978275"/>
            <a:ext cx="131763" cy="192088"/>
          </a:xfrm>
          <a:prstGeom prst="rect">
            <a:avLst/>
          </a:prstGeom>
          <a:noFill/>
          <a:ln>
            <a:noFill/>
          </a:ln>
        </p:spPr>
        <p:txBody>
          <a:bodyPr spcFirstLastPara="1" wrap="square" lIns="25400" tIns="0" rIns="2540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5</a:t>
            </a:r>
            <a:endParaRPr sz="1400" b="1">
              <a:solidFill>
                <a:schemeClr val="dk1"/>
              </a:solidFill>
              <a:latin typeface="Arial Narrow"/>
              <a:ea typeface="Arial Narrow"/>
              <a:cs typeface="Arial Narrow"/>
              <a:sym typeface="Arial Narrow"/>
            </a:endParaRPr>
          </a:p>
        </p:txBody>
      </p:sp>
      <p:sp>
        <p:nvSpPr>
          <p:cNvPr id="497" name="Google Shape;497;p35"/>
          <p:cNvSpPr/>
          <p:nvPr/>
        </p:nvSpPr>
        <p:spPr>
          <a:xfrm>
            <a:off x="6480175" y="4581525"/>
            <a:ext cx="131763" cy="192088"/>
          </a:xfrm>
          <a:prstGeom prst="rect">
            <a:avLst/>
          </a:prstGeom>
          <a:noFill/>
          <a:ln>
            <a:noFill/>
          </a:ln>
        </p:spPr>
        <p:txBody>
          <a:bodyPr spcFirstLastPara="1" wrap="square" lIns="25400" tIns="0" rIns="2540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4</a:t>
            </a:r>
            <a:endParaRPr sz="1400" b="1">
              <a:solidFill>
                <a:schemeClr val="dk1"/>
              </a:solidFill>
              <a:latin typeface="Arial Narrow"/>
              <a:ea typeface="Arial Narrow"/>
              <a:cs typeface="Arial Narrow"/>
              <a:sym typeface="Arial Narrow"/>
            </a:endParaRPr>
          </a:p>
        </p:txBody>
      </p:sp>
      <p:sp>
        <p:nvSpPr>
          <p:cNvPr id="498" name="Google Shape;498;p35"/>
          <p:cNvSpPr/>
          <p:nvPr/>
        </p:nvSpPr>
        <p:spPr>
          <a:xfrm>
            <a:off x="4308475" y="5788025"/>
            <a:ext cx="131763" cy="192088"/>
          </a:xfrm>
          <a:prstGeom prst="rect">
            <a:avLst/>
          </a:prstGeom>
          <a:noFill/>
          <a:ln>
            <a:noFill/>
          </a:ln>
        </p:spPr>
        <p:txBody>
          <a:bodyPr spcFirstLastPara="1" wrap="square" lIns="25400" tIns="0" rIns="2540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1</a:t>
            </a:r>
            <a:endParaRPr sz="1400" b="1">
              <a:solidFill>
                <a:schemeClr val="dk1"/>
              </a:solidFill>
              <a:latin typeface="Arial Narrow"/>
              <a:ea typeface="Arial Narrow"/>
              <a:cs typeface="Arial Narrow"/>
              <a:sym typeface="Arial Narrow"/>
            </a:endParaRPr>
          </a:p>
        </p:txBody>
      </p:sp>
      <p:sp>
        <p:nvSpPr>
          <p:cNvPr id="499" name="Google Shape;499;p35"/>
          <p:cNvSpPr txBox="1"/>
          <p:nvPr/>
        </p:nvSpPr>
        <p:spPr>
          <a:xfrm>
            <a:off x="0" y="228787"/>
            <a:ext cx="12191999" cy="40453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2D050"/>
              </a:buClr>
              <a:buSzPts val="1600"/>
              <a:buFont typeface="Arial Narrow"/>
              <a:buNone/>
            </a:pPr>
            <a:r>
              <a:rPr lang="ru-RU" sz="1600">
                <a:solidFill>
                  <a:srgbClr val="92D050"/>
                </a:solidFill>
                <a:latin typeface="Arial Narrow"/>
                <a:ea typeface="Arial Narrow"/>
                <a:cs typeface="Arial Narrow"/>
                <a:sym typeface="Arial Narrow"/>
              </a:rPr>
              <a:t>3. Mapping and analysis of existing financial products and services for green financing in the Kyrgyz Republic, including products provided by development partners</a:t>
            </a:r>
            <a:endParaRPr/>
          </a:p>
        </p:txBody>
      </p:sp>
      <p:cxnSp>
        <p:nvCxnSpPr>
          <p:cNvPr id="500" name="Google Shape;500;p35"/>
          <p:cNvCxnSpPr/>
          <p:nvPr/>
        </p:nvCxnSpPr>
        <p:spPr>
          <a:xfrm>
            <a:off x="0" y="633325"/>
            <a:ext cx="10318044" cy="0"/>
          </a:xfrm>
          <a:prstGeom prst="straightConnector1">
            <a:avLst/>
          </a:prstGeom>
          <a:noFill/>
          <a:ln w="66675" cap="flat" cmpd="sng">
            <a:solidFill>
              <a:srgbClr val="76B430"/>
            </a:solidFill>
            <a:prstDash val="solid"/>
            <a:miter lim="800000"/>
            <a:headEnd type="none" w="sm" len="sm"/>
            <a:tailEnd type="none" w="sm" len="sm"/>
          </a:ln>
        </p:spPr>
      </p:cxnSp>
      <p:sp>
        <p:nvSpPr>
          <p:cNvPr id="501" name="Google Shape;501;p35"/>
          <p:cNvSpPr txBox="1"/>
          <p:nvPr/>
        </p:nvSpPr>
        <p:spPr>
          <a:xfrm>
            <a:off x="0" y="671186"/>
            <a:ext cx="12191999" cy="5033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70C0"/>
              </a:buClr>
              <a:buSzPts val="1600"/>
              <a:buFont typeface="Arial Narrow"/>
              <a:buNone/>
            </a:pPr>
            <a:r>
              <a:rPr lang="ru-RU" sz="1600">
                <a:solidFill>
                  <a:srgbClr val="0070C0"/>
                </a:solidFill>
                <a:latin typeface="Arial Narrow"/>
                <a:ea typeface="Arial Narrow"/>
                <a:cs typeface="Arial Narrow"/>
                <a:sym typeface="Arial Narrow"/>
              </a:rPr>
              <a:t>3. </a:t>
            </a:r>
            <a:r>
              <a:rPr lang="ru-RU" sz="1600" u="sng">
                <a:solidFill>
                  <a:srgbClr val="0070C0"/>
                </a:solidFill>
                <a:latin typeface="Arial Narrow"/>
                <a:ea typeface="Arial Narrow"/>
                <a:cs typeface="Arial Narrow"/>
                <a:sym typeface="Arial Narrow"/>
              </a:rPr>
              <a:t>Картирование и анализ существующих финансовых продуктов и услуг для зеленого финансирования в Кыргызской Республике</a:t>
            </a:r>
            <a:r>
              <a:rPr lang="ru-RU" sz="1600">
                <a:solidFill>
                  <a:srgbClr val="0070C0"/>
                </a:solidFill>
                <a:latin typeface="Arial Narrow"/>
                <a:ea typeface="Arial Narrow"/>
                <a:cs typeface="Arial Narrow"/>
                <a:sym typeface="Arial Narrow"/>
              </a:rPr>
              <a:t>, включая продукты, предоставляемые партнерами по развитию</a:t>
            </a:r>
            <a:endParaRPr sz="1600">
              <a:solidFill>
                <a:srgbClr val="0070C0"/>
              </a:solidFill>
              <a:latin typeface="Arial Narrow"/>
              <a:ea typeface="Arial Narrow"/>
              <a:cs typeface="Arial Narrow"/>
              <a:sym typeface="Arial Narrow"/>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graphicFrame>
        <p:nvGraphicFramePr>
          <p:cNvPr id="506" name="Google Shape;506;p36"/>
          <p:cNvGraphicFramePr/>
          <p:nvPr/>
        </p:nvGraphicFramePr>
        <p:xfrm>
          <a:off x="130174" y="1287360"/>
          <a:ext cx="11934825" cy="5438345"/>
        </p:xfrm>
        <a:graphic>
          <a:graphicData uri="http://schemas.openxmlformats.org/drawingml/2006/table">
            <a:tbl>
              <a:tblPr firstRow="1" bandRow="1">
                <a:noFill/>
                <a:tableStyleId>{1DFD985E-E22A-4D8C-BC14-72FD9E643F38}</a:tableStyleId>
              </a:tblPr>
              <a:tblGrid>
                <a:gridCol w="2212975">
                  <a:extLst>
                    <a:ext uri="{9D8B030D-6E8A-4147-A177-3AD203B41FA5}">
                      <a16:colId xmlns:a16="http://schemas.microsoft.com/office/drawing/2014/main" val="20000"/>
                    </a:ext>
                  </a:extLst>
                </a:gridCol>
                <a:gridCol w="9721850">
                  <a:extLst>
                    <a:ext uri="{9D8B030D-6E8A-4147-A177-3AD203B41FA5}">
                      <a16:colId xmlns:a16="http://schemas.microsoft.com/office/drawing/2014/main" val="20001"/>
                    </a:ext>
                  </a:extLst>
                </a:gridCol>
              </a:tblGrid>
              <a:tr h="495825">
                <a:tc>
                  <a:txBody>
                    <a:bodyPr/>
                    <a:lstStyle/>
                    <a:p>
                      <a:pPr marL="0" marR="0" lvl="0" indent="0" algn="ctr" rtl="0">
                        <a:spcBef>
                          <a:spcPts val="0"/>
                        </a:spcBef>
                        <a:spcAft>
                          <a:spcPts val="0"/>
                        </a:spcAft>
                        <a:buNone/>
                      </a:pPr>
                      <a:r>
                        <a:rPr lang="ru-RU" sz="1400">
                          <a:solidFill>
                            <a:schemeClr val="dk1"/>
                          </a:solidFill>
                        </a:rPr>
                        <a:t>N=30</a:t>
                      </a:r>
                      <a:endParaRPr sz="1400">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l" rtl="0">
                        <a:spcBef>
                          <a:spcPts val="0"/>
                        </a:spcBef>
                        <a:spcAft>
                          <a:spcPts val="0"/>
                        </a:spcAft>
                        <a:buNone/>
                      </a:pPr>
                      <a:r>
                        <a:rPr lang="ru-RU" sz="1400">
                          <a:solidFill>
                            <a:schemeClr val="dk1"/>
                          </a:solidFill>
                        </a:rPr>
                        <a:t>Q</a:t>
                      </a:r>
                      <a:r>
                        <a:rPr lang="ru-RU" sz="1400" baseline="30000">
                          <a:solidFill>
                            <a:schemeClr val="dk1"/>
                          </a:solidFill>
                        </a:rPr>
                        <a:t>B</a:t>
                      </a:r>
                      <a:r>
                        <a:rPr lang="ru-RU" sz="1400">
                          <a:solidFill>
                            <a:schemeClr val="dk1"/>
                          </a:solidFill>
                        </a:rPr>
                        <a:t>.7. Какие типы продуктов / услуг зеленого финансирования Ваша организация </a:t>
                      </a:r>
                      <a:r>
                        <a:rPr lang="ru-RU" sz="1400">
                          <a:solidFill>
                            <a:srgbClr val="FF0000"/>
                          </a:solidFill>
                        </a:rPr>
                        <a:t>планирует</a:t>
                      </a:r>
                      <a:r>
                        <a:rPr lang="ru-RU" sz="1400">
                          <a:solidFill>
                            <a:schemeClr val="dk1"/>
                          </a:solidFill>
                        </a:rPr>
                        <a:t> представить в Кыргызстане в ближайшем будущем?</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4920175">
                <a:tc>
                  <a:txBody>
                    <a:bodyPr/>
                    <a:lstStyle/>
                    <a:p>
                      <a:pPr marL="0" marR="0" lvl="0" indent="0" algn="l" rtl="0">
                        <a:spcBef>
                          <a:spcPts val="0"/>
                        </a:spcBef>
                        <a:spcAft>
                          <a:spcPts val="0"/>
                        </a:spcAft>
                        <a:buNone/>
                      </a:pPr>
                      <a:endParaRPr sz="14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pSp>
        <p:nvGrpSpPr>
          <p:cNvPr id="507" name="Google Shape;507;p36"/>
          <p:cNvGrpSpPr/>
          <p:nvPr/>
        </p:nvGrpSpPr>
        <p:grpSpPr>
          <a:xfrm>
            <a:off x="138641" y="1292753"/>
            <a:ext cx="2201865" cy="5416008"/>
            <a:chOff x="1083918" y="1413766"/>
            <a:chExt cx="2201865" cy="5892914"/>
          </a:xfrm>
        </p:grpSpPr>
        <p:sp>
          <p:nvSpPr>
            <p:cNvPr id="508" name="Google Shape;508;p36"/>
            <p:cNvSpPr/>
            <p:nvPr/>
          </p:nvSpPr>
          <p:spPr>
            <a:xfrm>
              <a:off x="1083918" y="1413766"/>
              <a:ext cx="2201865" cy="5892914"/>
            </a:xfrm>
            <a:prstGeom prst="rect">
              <a:avLst/>
            </a:prstGeom>
            <a:gradFill>
              <a:gsLst>
                <a:gs pos="0">
                  <a:srgbClr val="00B050"/>
                </a:gs>
                <a:gs pos="57000">
                  <a:srgbClr val="00B050"/>
                </a:gs>
                <a:gs pos="77000">
                  <a:srgbClr val="0070C0"/>
                </a:gs>
                <a:gs pos="100000">
                  <a:srgbClr val="0070C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Narrow"/>
                <a:ea typeface="Arial Narrow"/>
                <a:cs typeface="Arial Narrow"/>
                <a:sym typeface="Arial Narrow"/>
              </a:endParaRPr>
            </a:p>
          </p:txBody>
        </p:sp>
        <p:sp>
          <p:nvSpPr>
            <p:cNvPr id="509" name="Google Shape;509;p36"/>
            <p:cNvSpPr txBox="1"/>
            <p:nvPr/>
          </p:nvSpPr>
          <p:spPr>
            <a:xfrm>
              <a:off x="1292283" y="6064258"/>
              <a:ext cx="1790876" cy="8037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1400">
                  <a:solidFill>
                    <a:schemeClr val="dk1"/>
                  </a:solidFill>
                  <a:latin typeface="Arial Narrow"/>
                  <a:ea typeface="Arial Narrow"/>
                  <a:cs typeface="Arial Narrow"/>
                  <a:sym typeface="Arial Narrow"/>
                </a:rPr>
                <a:t>Затруднились ответить</a:t>
              </a:r>
              <a:endParaRPr sz="1400">
                <a:solidFill>
                  <a:schemeClr val="dk1"/>
                </a:solidFill>
                <a:latin typeface="Arial Narrow"/>
                <a:ea typeface="Arial Narrow"/>
                <a:cs typeface="Arial Narrow"/>
                <a:sym typeface="Arial Narrow"/>
              </a:endParaRPr>
            </a:p>
            <a:p>
              <a:pPr marL="0" marR="0" lvl="0" indent="0" algn="ctr" rtl="0">
                <a:spcBef>
                  <a:spcPts val="0"/>
                </a:spcBef>
                <a:spcAft>
                  <a:spcPts val="0"/>
                </a:spcAft>
                <a:buNone/>
              </a:pPr>
              <a:r>
                <a:rPr lang="ru-RU" sz="1400" b="1">
                  <a:solidFill>
                    <a:schemeClr val="dk1"/>
                  </a:solidFill>
                  <a:latin typeface="Arial Narrow"/>
                  <a:ea typeface="Arial Narrow"/>
                  <a:cs typeface="Arial Narrow"/>
                  <a:sym typeface="Arial Narrow"/>
                </a:rPr>
                <a:t>(40%</a:t>
              </a:r>
              <a:r>
                <a:rPr lang="ru-RU" sz="1400">
                  <a:solidFill>
                    <a:schemeClr val="dk1"/>
                  </a:solidFill>
                  <a:latin typeface="Arial Narrow"/>
                  <a:ea typeface="Arial Narrow"/>
                  <a:cs typeface="Arial Narrow"/>
                  <a:sym typeface="Arial Narrow"/>
                </a:rPr>
                <a:t> или</a:t>
              </a:r>
              <a:endParaRPr/>
            </a:p>
            <a:p>
              <a:pPr marL="0" marR="0" lvl="0" indent="0" algn="ctr" rtl="0">
                <a:spcBef>
                  <a:spcPts val="0"/>
                </a:spcBef>
                <a:spcAft>
                  <a:spcPts val="0"/>
                </a:spcAft>
                <a:buNone/>
              </a:pPr>
              <a:r>
                <a:rPr lang="ru-RU" sz="1400">
                  <a:solidFill>
                    <a:schemeClr val="dk1"/>
                  </a:solidFill>
                  <a:latin typeface="Arial Narrow"/>
                  <a:ea typeface="Arial Narrow"/>
                  <a:cs typeface="Arial Narrow"/>
                  <a:sym typeface="Arial Narrow"/>
                </a:rPr>
                <a:t>12 респондент)</a:t>
              </a:r>
              <a:endParaRPr sz="1400">
                <a:solidFill>
                  <a:schemeClr val="dk1"/>
                </a:solidFill>
                <a:latin typeface="Arial Narrow"/>
                <a:ea typeface="Arial Narrow"/>
                <a:cs typeface="Arial Narrow"/>
                <a:sym typeface="Arial Narrow"/>
              </a:endParaRPr>
            </a:p>
          </p:txBody>
        </p:sp>
        <p:sp>
          <p:nvSpPr>
            <p:cNvPr id="510" name="Google Shape;510;p36"/>
            <p:cNvSpPr txBox="1"/>
            <p:nvPr/>
          </p:nvSpPr>
          <p:spPr>
            <a:xfrm>
              <a:off x="1317128" y="3006686"/>
              <a:ext cx="1741181" cy="8037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1400">
                  <a:solidFill>
                    <a:schemeClr val="dk1"/>
                  </a:solidFill>
                  <a:latin typeface="Arial Narrow"/>
                  <a:ea typeface="Arial Narrow"/>
                  <a:cs typeface="Arial Narrow"/>
                  <a:sym typeface="Arial Narrow"/>
                </a:rPr>
                <a:t>Имеется предложение</a:t>
              </a:r>
              <a:endParaRPr/>
            </a:p>
            <a:p>
              <a:pPr marL="0" marR="0" lvl="0" indent="0" algn="ctr" rtl="0">
                <a:spcBef>
                  <a:spcPts val="0"/>
                </a:spcBef>
                <a:spcAft>
                  <a:spcPts val="0"/>
                </a:spcAft>
                <a:buNone/>
              </a:pPr>
              <a:r>
                <a:rPr lang="ru-RU" sz="1400" b="1">
                  <a:solidFill>
                    <a:schemeClr val="dk1"/>
                  </a:solidFill>
                  <a:latin typeface="Arial Narrow"/>
                  <a:ea typeface="Arial Narrow"/>
                  <a:cs typeface="Arial Narrow"/>
                  <a:sym typeface="Arial Narrow"/>
                </a:rPr>
                <a:t>(60%</a:t>
              </a:r>
              <a:r>
                <a:rPr lang="ru-RU" sz="1400">
                  <a:solidFill>
                    <a:schemeClr val="dk1"/>
                  </a:solidFill>
                  <a:latin typeface="Arial Narrow"/>
                  <a:ea typeface="Arial Narrow"/>
                  <a:cs typeface="Arial Narrow"/>
                  <a:sym typeface="Arial Narrow"/>
                </a:rPr>
                <a:t> или</a:t>
              </a:r>
              <a:endParaRPr/>
            </a:p>
            <a:p>
              <a:pPr marL="0" marR="0" lvl="0" indent="0" algn="ctr" rtl="0">
                <a:spcBef>
                  <a:spcPts val="0"/>
                </a:spcBef>
                <a:spcAft>
                  <a:spcPts val="0"/>
                </a:spcAft>
                <a:buNone/>
              </a:pPr>
              <a:r>
                <a:rPr lang="ru-RU" sz="1400">
                  <a:solidFill>
                    <a:schemeClr val="dk1"/>
                  </a:solidFill>
                  <a:latin typeface="Arial Narrow"/>
                  <a:ea typeface="Arial Narrow"/>
                  <a:cs typeface="Arial Narrow"/>
                  <a:sym typeface="Arial Narrow"/>
                </a:rPr>
                <a:t> 18 респондентов)</a:t>
              </a:r>
              <a:endParaRPr/>
            </a:p>
          </p:txBody>
        </p:sp>
      </p:grpSp>
      <p:pic>
        <p:nvPicPr>
          <p:cNvPr id="511" name="Google Shape;511;p36"/>
          <p:cNvPicPr preferRelativeResize="0"/>
          <p:nvPr/>
        </p:nvPicPr>
        <p:blipFill rotWithShape="1">
          <a:blip r:embed="rId3">
            <a:alphaModFix/>
          </a:blip>
          <a:srcRect/>
          <a:stretch/>
        </p:blipFill>
        <p:spPr>
          <a:xfrm>
            <a:off x="4032250" y="1860550"/>
            <a:ext cx="3608388" cy="4914900"/>
          </a:xfrm>
          <a:prstGeom prst="rect">
            <a:avLst/>
          </a:prstGeom>
          <a:noFill/>
          <a:ln>
            <a:noFill/>
          </a:ln>
        </p:spPr>
      </p:pic>
      <p:sp>
        <p:nvSpPr>
          <p:cNvPr id="512" name="Google Shape;512;p36"/>
          <p:cNvSpPr/>
          <p:nvPr/>
        </p:nvSpPr>
        <p:spPr>
          <a:xfrm>
            <a:off x="3794125" y="2590800"/>
            <a:ext cx="306388" cy="192088"/>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ВИЭ</a:t>
            </a:r>
            <a:endParaRPr sz="1400">
              <a:solidFill>
                <a:schemeClr val="dk1"/>
              </a:solidFill>
              <a:latin typeface="Arial Narrow"/>
              <a:ea typeface="Arial Narrow"/>
              <a:cs typeface="Arial Narrow"/>
              <a:sym typeface="Arial Narrow"/>
            </a:endParaRPr>
          </a:p>
        </p:txBody>
      </p:sp>
      <p:sp>
        <p:nvSpPr>
          <p:cNvPr id="513" name="Google Shape;513;p36"/>
          <p:cNvSpPr/>
          <p:nvPr/>
        </p:nvSpPr>
        <p:spPr>
          <a:xfrm>
            <a:off x="2530475" y="2095500"/>
            <a:ext cx="1570038" cy="192088"/>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затруднились ответить</a:t>
            </a:r>
            <a:endParaRPr sz="1400">
              <a:solidFill>
                <a:schemeClr val="dk1"/>
              </a:solidFill>
              <a:latin typeface="Arial Narrow"/>
              <a:ea typeface="Arial Narrow"/>
              <a:cs typeface="Arial Narrow"/>
              <a:sym typeface="Arial Narrow"/>
            </a:endParaRPr>
          </a:p>
        </p:txBody>
      </p:sp>
      <p:sp>
        <p:nvSpPr>
          <p:cNvPr id="514" name="Google Shape;514;p36"/>
          <p:cNvSpPr/>
          <p:nvPr/>
        </p:nvSpPr>
        <p:spPr>
          <a:xfrm>
            <a:off x="3024188" y="4572000"/>
            <a:ext cx="1076325" cy="192088"/>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"зеленый сукук"</a:t>
            </a:r>
            <a:endParaRPr sz="1400">
              <a:solidFill>
                <a:schemeClr val="dk1"/>
              </a:solidFill>
              <a:latin typeface="Arial Narrow"/>
              <a:ea typeface="Arial Narrow"/>
              <a:cs typeface="Arial Narrow"/>
              <a:sym typeface="Arial Narrow"/>
            </a:endParaRPr>
          </a:p>
        </p:txBody>
      </p:sp>
      <p:sp>
        <p:nvSpPr>
          <p:cNvPr id="515" name="Google Shape;515;p36"/>
          <p:cNvSpPr/>
          <p:nvPr/>
        </p:nvSpPr>
        <p:spPr>
          <a:xfrm>
            <a:off x="2844800" y="3581400"/>
            <a:ext cx="1255713" cy="192088"/>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"тепло и комфорт"</a:t>
            </a:r>
            <a:endParaRPr sz="1400">
              <a:solidFill>
                <a:schemeClr val="dk1"/>
              </a:solidFill>
              <a:latin typeface="Arial Narrow"/>
              <a:ea typeface="Arial Narrow"/>
              <a:cs typeface="Arial Narrow"/>
              <a:sym typeface="Arial Narrow"/>
            </a:endParaRPr>
          </a:p>
        </p:txBody>
      </p:sp>
      <p:sp>
        <p:nvSpPr>
          <p:cNvPr id="516" name="Google Shape;516;p36"/>
          <p:cNvSpPr/>
          <p:nvPr/>
        </p:nvSpPr>
        <p:spPr>
          <a:xfrm>
            <a:off x="7529513" y="6305550"/>
            <a:ext cx="352425" cy="192088"/>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N=30</a:t>
            </a:r>
            <a:endParaRPr sz="1400">
              <a:solidFill>
                <a:schemeClr val="dk1"/>
              </a:solidFill>
              <a:latin typeface="Arial Narrow"/>
              <a:ea typeface="Arial Narrow"/>
              <a:cs typeface="Arial Narrow"/>
              <a:sym typeface="Arial Narrow"/>
            </a:endParaRPr>
          </a:p>
        </p:txBody>
      </p:sp>
      <p:sp>
        <p:nvSpPr>
          <p:cNvPr id="517" name="Google Shape;517;p36"/>
          <p:cNvSpPr/>
          <p:nvPr/>
        </p:nvSpPr>
        <p:spPr>
          <a:xfrm>
            <a:off x="3260725" y="3086100"/>
            <a:ext cx="839788" cy="192088"/>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электроавто</a:t>
            </a:r>
            <a:endParaRPr sz="1400">
              <a:solidFill>
                <a:schemeClr val="dk1"/>
              </a:solidFill>
              <a:latin typeface="Arial Narrow"/>
              <a:ea typeface="Arial Narrow"/>
              <a:cs typeface="Arial Narrow"/>
              <a:sym typeface="Arial Narrow"/>
            </a:endParaRPr>
          </a:p>
        </p:txBody>
      </p:sp>
      <p:sp>
        <p:nvSpPr>
          <p:cNvPr id="518" name="Google Shape;518;p36"/>
          <p:cNvSpPr/>
          <p:nvPr/>
        </p:nvSpPr>
        <p:spPr>
          <a:xfrm>
            <a:off x="2762250" y="4076700"/>
            <a:ext cx="1338263" cy="192088"/>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зеленые облигации</a:t>
            </a:r>
            <a:endParaRPr sz="1400">
              <a:solidFill>
                <a:schemeClr val="dk1"/>
              </a:solidFill>
              <a:latin typeface="Arial Narrow"/>
              <a:ea typeface="Arial Narrow"/>
              <a:cs typeface="Arial Narrow"/>
              <a:sym typeface="Arial Narrow"/>
            </a:endParaRPr>
          </a:p>
        </p:txBody>
      </p:sp>
      <p:sp>
        <p:nvSpPr>
          <p:cNvPr id="519" name="Google Shape;519;p36"/>
          <p:cNvSpPr/>
          <p:nvPr/>
        </p:nvSpPr>
        <p:spPr>
          <a:xfrm>
            <a:off x="2481263" y="5067300"/>
            <a:ext cx="1619250" cy="192088"/>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кредитное образование</a:t>
            </a:r>
            <a:endParaRPr sz="1400">
              <a:solidFill>
                <a:schemeClr val="dk1"/>
              </a:solidFill>
              <a:latin typeface="Arial Narrow"/>
              <a:ea typeface="Arial Narrow"/>
              <a:cs typeface="Arial Narrow"/>
              <a:sym typeface="Arial Narrow"/>
            </a:endParaRPr>
          </a:p>
        </p:txBody>
      </p:sp>
      <p:sp>
        <p:nvSpPr>
          <p:cNvPr id="520" name="Google Shape;520;p36"/>
          <p:cNvSpPr/>
          <p:nvPr/>
        </p:nvSpPr>
        <p:spPr>
          <a:xfrm>
            <a:off x="2825750" y="5562600"/>
            <a:ext cx="1274763" cy="192088"/>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зеленые депозиты</a:t>
            </a:r>
            <a:endParaRPr sz="1400">
              <a:solidFill>
                <a:schemeClr val="dk1"/>
              </a:solidFill>
              <a:latin typeface="Arial Narrow"/>
              <a:ea typeface="Arial Narrow"/>
              <a:cs typeface="Arial Narrow"/>
              <a:sym typeface="Arial Narrow"/>
            </a:endParaRPr>
          </a:p>
        </p:txBody>
      </p:sp>
      <p:sp>
        <p:nvSpPr>
          <p:cNvPr id="521" name="Google Shape;521;p36"/>
          <p:cNvSpPr/>
          <p:nvPr/>
        </p:nvSpPr>
        <p:spPr>
          <a:xfrm>
            <a:off x="3413125" y="6057900"/>
            <a:ext cx="687388" cy="192088"/>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экотуризм</a:t>
            </a:r>
            <a:endParaRPr sz="1400">
              <a:solidFill>
                <a:schemeClr val="dk1"/>
              </a:solidFill>
              <a:latin typeface="Arial Narrow"/>
              <a:ea typeface="Arial Narrow"/>
              <a:cs typeface="Arial Narrow"/>
              <a:sym typeface="Arial Narrow"/>
            </a:endParaRPr>
          </a:p>
        </p:txBody>
      </p:sp>
      <p:sp>
        <p:nvSpPr>
          <p:cNvPr id="522" name="Google Shape;522;p36"/>
          <p:cNvSpPr txBox="1"/>
          <p:nvPr/>
        </p:nvSpPr>
        <p:spPr>
          <a:xfrm>
            <a:off x="0" y="228787"/>
            <a:ext cx="12191999" cy="40453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2D050"/>
              </a:buClr>
              <a:buSzPts val="1600"/>
              <a:buFont typeface="Arial Narrow"/>
              <a:buNone/>
            </a:pPr>
            <a:r>
              <a:rPr lang="ru-RU" sz="1600">
                <a:solidFill>
                  <a:srgbClr val="92D050"/>
                </a:solidFill>
                <a:latin typeface="Arial Narrow"/>
                <a:ea typeface="Arial Narrow"/>
                <a:cs typeface="Arial Narrow"/>
                <a:sym typeface="Arial Narrow"/>
              </a:rPr>
              <a:t>3. Mapping and analysis of existing financial products and services for green financing in the Kyrgyz Republic, including products provided by development partners</a:t>
            </a:r>
            <a:endParaRPr/>
          </a:p>
        </p:txBody>
      </p:sp>
      <p:cxnSp>
        <p:nvCxnSpPr>
          <p:cNvPr id="523" name="Google Shape;523;p36"/>
          <p:cNvCxnSpPr/>
          <p:nvPr/>
        </p:nvCxnSpPr>
        <p:spPr>
          <a:xfrm>
            <a:off x="0" y="633325"/>
            <a:ext cx="10318044" cy="0"/>
          </a:xfrm>
          <a:prstGeom prst="straightConnector1">
            <a:avLst/>
          </a:prstGeom>
          <a:noFill/>
          <a:ln w="66675" cap="flat" cmpd="sng">
            <a:solidFill>
              <a:srgbClr val="76B430"/>
            </a:solidFill>
            <a:prstDash val="solid"/>
            <a:miter lim="800000"/>
            <a:headEnd type="none" w="sm" len="sm"/>
            <a:tailEnd type="none" w="sm" len="sm"/>
          </a:ln>
        </p:spPr>
      </p:cxnSp>
      <p:sp>
        <p:nvSpPr>
          <p:cNvPr id="524" name="Google Shape;524;p36"/>
          <p:cNvSpPr txBox="1"/>
          <p:nvPr/>
        </p:nvSpPr>
        <p:spPr>
          <a:xfrm>
            <a:off x="0" y="671186"/>
            <a:ext cx="12191999" cy="5033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70C0"/>
              </a:buClr>
              <a:buSzPts val="1600"/>
              <a:buFont typeface="Arial Narrow"/>
              <a:buNone/>
            </a:pPr>
            <a:r>
              <a:rPr lang="ru-RU" sz="1600">
                <a:solidFill>
                  <a:srgbClr val="0070C0"/>
                </a:solidFill>
                <a:latin typeface="Arial Narrow"/>
                <a:ea typeface="Arial Narrow"/>
                <a:cs typeface="Arial Narrow"/>
                <a:sym typeface="Arial Narrow"/>
              </a:rPr>
              <a:t>3. </a:t>
            </a:r>
            <a:r>
              <a:rPr lang="ru-RU" sz="1600" u="sng">
                <a:solidFill>
                  <a:srgbClr val="0070C0"/>
                </a:solidFill>
                <a:latin typeface="Arial Narrow"/>
                <a:ea typeface="Arial Narrow"/>
                <a:cs typeface="Arial Narrow"/>
                <a:sym typeface="Arial Narrow"/>
              </a:rPr>
              <a:t>Картирование и анализ существующих финансовых продуктов и услуг для зеленого финансирования в Кыргызской Республике</a:t>
            </a:r>
            <a:r>
              <a:rPr lang="ru-RU" sz="1600">
                <a:solidFill>
                  <a:srgbClr val="0070C0"/>
                </a:solidFill>
                <a:latin typeface="Arial Narrow"/>
                <a:ea typeface="Arial Narrow"/>
                <a:cs typeface="Arial Narrow"/>
                <a:sym typeface="Arial Narrow"/>
              </a:rPr>
              <a:t>, включая продукты, предоставляемые партнерами по развитию</a:t>
            </a:r>
            <a:endParaRPr sz="1600">
              <a:solidFill>
                <a:srgbClr val="0070C0"/>
              </a:solidFill>
              <a:latin typeface="Arial Narrow"/>
              <a:ea typeface="Arial Narrow"/>
              <a:cs typeface="Arial Narrow"/>
              <a:sym typeface="Arial Narrow"/>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grpSp>
        <p:nvGrpSpPr>
          <p:cNvPr id="582" name="Google Shape;582;p38"/>
          <p:cNvGrpSpPr/>
          <p:nvPr/>
        </p:nvGrpSpPr>
        <p:grpSpPr>
          <a:xfrm>
            <a:off x="60960" y="1326785"/>
            <a:ext cx="12070080" cy="3931920"/>
            <a:chOff x="-188157" y="1326785"/>
            <a:chExt cx="12070080" cy="3931920"/>
          </a:xfrm>
        </p:grpSpPr>
        <p:sp>
          <p:nvSpPr>
            <p:cNvPr id="583" name="Google Shape;583;p38"/>
            <p:cNvSpPr/>
            <p:nvPr/>
          </p:nvSpPr>
          <p:spPr>
            <a:xfrm>
              <a:off x="-188157" y="1326785"/>
              <a:ext cx="12070080" cy="3931920"/>
            </a:xfrm>
            <a:prstGeom prst="rect">
              <a:avLst/>
            </a:prstGeom>
            <a:solidFill>
              <a:srgbClr val="D8D8D8"/>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Narrow"/>
                <a:ea typeface="Arial Narrow"/>
                <a:cs typeface="Arial Narrow"/>
                <a:sym typeface="Arial Narrow"/>
              </a:endParaRPr>
            </a:p>
          </p:txBody>
        </p:sp>
        <p:sp>
          <p:nvSpPr>
            <p:cNvPr id="584" name="Google Shape;584;p38"/>
            <p:cNvSpPr/>
            <p:nvPr/>
          </p:nvSpPr>
          <p:spPr>
            <a:xfrm>
              <a:off x="-143365" y="1368943"/>
              <a:ext cx="1141411" cy="190988"/>
            </a:xfrm>
            <a:prstGeom prst="rect">
              <a:avLst/>
            </a:prstGeom>
            <a:solidFill>
              <a:srgbClr val="DEEBF7"/>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1000" b="1">
                  <a:solidFill>
                    <a:srgbClr val="0070C0"/>
                  </a:solidFill>
                  <a:latin typeface="Arial Narrow"/>
                  <a:ea typeface="Arial Narrow"/>
                  <a:cs typeface="Arial Narrow"/>
                  <a:sym typeface="Arial Narrow"/>
                </a:rPr>
                <a:t>Участники спроса</a:t>
              </a:r>
              <a:endParaRPr sz="1000" b="1">
                <a:solidFill>
                  <a:srgbClr val="0070C0"/>
                </a:solidFill>
                <a:latin typeface="Arial Narrow"/>
                <a:ea typeface="Arial Narrow"/>
                <a:cs typeface="Arial Narrow"/>
                <a:sym typeface="Arial Narrow"/>
              </a:endParaRPr>
            </a:p>
          </p:txBody>
        </p:sp>
      </p:grpSp>
      <p:sp>
        <p:nvSpPr>
          <p:cNvPr id="585" name="Google Shape;585;p38"/>
          <p:cNvSpPr txBox="1"/>
          <p:nvPr/>
        </p:nvSpPr>
        <p:spPr>
          <a:xfrm>
            <a:off x="0" y="671186"/>
            <a:ext cx="12191999" cy="503325"/>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70C0"/>
              </a:buClr>
              <a:buSzPts val="1600"/>
              <a:buFont typeface="Arial Narrow"/>
              <a:buNone/>
            </a:pPr>
            <a:r>
              <a:rPr lang="ru-RU" sz="1600">
                <a:solidFill>
                  <a:srgbClr val="0070C0"/>
                </a:solidFill>
                <a:latin typeface="Arial Narrow"/>
                <a:ea typeface="Arial Narrow"/>
                <a:cs typeface="Arial Narrow"/>
                <a:sym typeface="Arial Narrow"/>
              </a:rPr>
              <a:t>4. Выявление потенциального спроса и существующего предложения финансового сектора для реализации принципов зеленого финансирования. Разработать предложение по дорожной карте / путям для удовлетворения выявленного спроса и предложения</a:t>
            </a:r>
            <a:endParaRPr sz="1600" u="sng">
              <a:solidFill>
                <a:srgbClr val="0070C0"/>
              </a:solidFill>
              <a:latin typeface="Arial Narrow"/>
              <a:ea typeface="Arial Narrow"/>
              <a:cs typeface="Arial Narrow"/>
              <a:sym typeface="Arial Narrow"/>
            </a:endParaRPr>
          </a:p>
        </p:txBody>
      </p:sp>
      <p:pic>
        <p:nvPicPr>
          <p:cNvPr id="586" name="Google Shape;586;p38"/>
          <p:cNvPicPr preferRelativeResize="0"/>
          <p:nvPr/>
        </p:nvPicPr>
        <p:blipFill rotWithShape="1">
          <a:blip r:embed="rId3">
            <a:alphaModFix/>
          </a:blip>
          <a:srcRect/>
          <a:stretch/>
        </p:blipFill>
        <p:spPr>
          <a:xfrm>
            <a:off x="2346325" y="1947863"/>
            <a:ext cx="9680575" cy="3171825"/>
          </a:xfrm>
          <a:prstGeom prst="rect">
            <a:avLst/>
          </a:prstGeom>
          <a:noFill/>
          <a:ln>
            <a:noFill/>
          </a:ln>
        </p:spPr>
      </p:pic>
      <p:sp>
        <p:nvSpPr>
          <p:cNvPr id="587" name="Google Shape;587;p38"/>
          <p:cNvSpPr/>
          <p:nvPr/>
        </p:nvSpPr>
        <p:spPr>
          <a:xfrm>
            <a:off x="2084389" y="1962150"/>
            <a:ext cx="238125" cy="136525"/>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dk1"/>
              </a:buClr>
              <a:buSzPts val="1000"/>
              <a:buFont typeface="Arial"/>
              <a:buNone/>
            </a:pPr>
            <a:r>
              <a:rPr lang="ru-RU" sz="1000" b="1">
                <a:solidFill>
                  <a:schemeClr val="dk1"/>
                </a:solidFill>
                <a:latin typeface="Arial Narrow"/>
                <a:ea typeface="Arial Narrow"/>
                <a:cs typeface="Arial Narrow"/>
                <a:sym typeface="Arial Narrow"/>
              </a:rPr>
              <a:t>n=30</a:t>
            </a:r>
            <a:endParaRPr sz="1000" b="1">
              <a:solidFill>
                <a:schemeClr val="dk1"/>
              </a:solidFill>
              <a:latin typeface="Arial Narrow"/>
              <a:ea typeface="Arial Narrow"/>
              <a:cs typeface="Arial Narrow"/>
              <a:sym typeface="Arial Narrow"/>
            </a:endParaRPr>
          </a:p>
        </p:txBody>
      </p:sp>
      <p:sp>
        <p:nvSpPr>
          <p:cNvPr id="588" name="Google Shape;588;p38"/>
          <p:cNvSpPr/>
          <p:nvPr/>
        </p:nvSpPr>
        <p:spPr>
          <a:xfrm>
            <a:off x="8442325" y="2089150"/>
            <a:ext cx="342900" cy="384175"/>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30%</a:t>
            </a:r>
            <a:br>
              <a:rPr lang="ru-RU" sz="1400" b="1">
                <a:solidFill>
                  <a:schemeClr val="dk1"/>
                </a:solidFill>
                <a:latin typeface="Arial Narrow"/>
                <a:ea typeface="Arial Narrow"/>
                <a:cs typeface="Arial Narrow"/>
                <a:sym typeface="Arial Narrow"/>
              </a:rPr>
            </a:br>
            <a:r>
              <a:rPr lang="ru-RU" sz="1400" b="1">
                <a:solidFill>
                  <a:schemeClr val="dk1"/>
                </a:solidFill>
                <a:latin typeface="Arial Narrow"/>
                <a:ea typeface="Arial Narrow"/>
                <a:cs typeface="Arial Narrow"/>
                <a:sym typeface="Arial Narrow"/>
              </a:rPr>
              <a:t>(9)</a:t>
            </a:r>
            <a:endParaRPr sz="1400" b="1">
              <a:solidFill>
                <a:schemeClr val="dk1"/>
              </a:solidFill>
              <a:latin typeface="Arial Narrow"/>
              <a:ea typeface="Arial Narrow"/>
              <a:cs typeface="Arial Narrow"/>
              <a:sym typeface="Arial Narrow"/>
            </a:endParaRPr>
          </a:p>
        </p:txBody>
      </p:sp>
      <p:sp>
        <p:nvSpPr>
          <p:cNvPr id="589" name="Google Shape;589;p38"/>
          <p:cNvSpPr/>
          <p:nvPr/>
        </p:nvSpPr>
        <p:spPr>
          <a:xfrm>
            <a:off x="6062663" y="4092575"/>
            <a:ext cx="342900" cy="384175"/>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13%</a:t>
            </a:r>
            <a:br>
              <a:rPr lang="ru-RU" sz="1400" b="1">
                <a:solidFill>
                  <a:schemeClr val="dk1"/>
                </a:solidFill>
                <a:latin typeface="Arial Narrow"/>
                <a:ea typeface="Arial Narrow"/>
                <a:cs typeface="Arial Narrow"/>
                <a:sym typeface="Arial Narrow"/>
              </a:rPr>
            </a:br>
            <a:r>
              <a:rPr lang="ru-RU" sz="1400" b="1">
                <a:solidFill>
                  <a:schemeClr val="dk1"/>
                </a:solidFill>
                <a:latin typeface="Arial Narrow"/>
                <a:ea typeface="Arial Narrow"/>
                <a:cs typeface="Arial Narrow"/>
                <a:sym typeface="Arial Narrow"/>
              </a:rPr>
              <a:t>(4)</a:t>
            </a:r>
            <a:endParaRPr sz="1400" b="1">
              <a:solidFill>
                <a:schemeClr val="dk1"/>
              </a:solidFill>
              <a:latin typeface="Arial Narrow"/>
              <a:ea typeface="Arial Narrow"/>
              <a:cs typeface="Arial Narrow"/>
              <a:sym typeface="Arial Narrow"/>
            </a:endParaRPr>
          </a:p>
        </p:txBody>
      </p:sp>
      <p:sp>
        <p:nvSpPr>
          <p:cNvPr id="590" name="Google Shape;590;p38"/>
          <p:cNvSpPr/>
          <p:nvPr/>
        </p:nvSpPr>
        <p:spPr>
          <a:xfrm>
            <a:off x="5745163" y="3592513"/>
            <a:ext cx="342900" cy="384175"/>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ru-RU" sz="1400" b="1">
                <a:solidFill>
                  <a:schemeClr val="lt1"/>
                </a:solidFill>
                <a:latin typeface="Arial Narrow"/>
                <a:ea typeface="Arial Narrow"/>
                <a:cs typeface="Arial Narrow"/>
                <a:sym typeface="Arial Narrow"/>
              </a:rPr>
              <a:t>47%</a:t>
            </a:r>
            <a:br>
              <a:rPr lang="ru-RU" sz="1400" b="1">
                <a:solidFill>
                  <a:schemeClr val="lt1"/>
                </a:solidFill>
                <a:latin typeface="Arial Narrow"/>
                <a:ea typeface="Arial Narrow"/>
                <a:cs typeface="Arial Narrow"/>
                <a:sym typeface="Arial Narrow"/>
              </a:rPr>
            </a:br>
            <a:r>
              <a:rPr lang="ru-RU" sz="1400" b="1">
                <a:solidFill>
                  <a:schemeClr val="lt1"/>
                </a:solidFill>
                <a:latin typeface="Arial Narrow"/>
                <a:ea typeface="Arial Narrow"/>
                <a:cs typeface="Arial Narrow"/>
                <a:sym typeface="Arial Narrow"/>
              </a:rPr>
              <a:t>(14)</a:t>
            </a:r>
            <a:endParaRPr sz="1400" b="1">
              <a:solidFill>
                <a:schemeClr val="lt1"/>
              </a:solidFill>
              <a:latin typeface="Arial Narrow"/>
              <a:ea typeface="Arial Narrow"/>
              <a:cs typeface="Arial Narrow"/>
              <a:sym typeface="Arial Narrow"/>
            </a:endParaRPr>
          </a:p>
        </p:txBody>
      </p:sp>
      <p:sp>
        <p:nvSpPr>
          <p:cNvPr id="591" name="Google Shape;591;p38"/>
          <p:cNvSpPr/>
          <p:nvPr/>
        </p:nvSpPr>
        <p:spPr>
          <a:xfrm>
            <a:off x="11296650" y="3592513"/>
            <a:ext cx="342900" cy="384175"/>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ru-RU" sz="1400" b="1">
                <a:solidFill>
                  <a:schemeClr val="lt1"/>
                </a:solidFill>
                <a:latin typeface="Arial Narrow"/>
                <a:ea typeface="Arial Narrow"/>
                <a:cs typeface="Arial Narrow"/>
                <a:sym typeface="Arial Narrow"/>
              </a:rPr>
              <a:t>10%</a:t>
            </a:r>
            <a:br>
              <a:rPr lang="ru-RU" sz="1400" b="1">
                <a:solidFill>
                  <a:schemeClr val="lt1"/>
                </a:solidFill>
                <a:latin typeface="Arial Narrow"/>
                <a:ea typeface="Arial Narrow"/>
                <a:cs typeface="Arial Narrow"/>
                <a:sym typeface="Arial Narrow"/>
              </a:rPr>
            </a:br>
            <a:r>
              <a:rPr lang="ru-RU" sz="1400" b="1">
                <a:solidFill>
                  <a:schemeClr val="lt1"/>
                </a:solidFill>
                <a:latin typeface="Arial Narrow"/>
                <a:ea typeface="Arial Narrow"/>
                <a:cs typeface="Arial Narrow"/>
                <a:sym typeface="Arial Narrow"/>
              </a:rPr>
              <a:t>(3)</a:t>
            </a:r>
            <a:endParaRPr sz="1400" b="1">
              <a:solidFill>
                <a:schemeClr val="lt1"/>
              </a:solidFill>
              <a:latin typeface="Arial Narrow"/>
              <a:ea typeface="Arial Narrow"/>
              <a:cs typeface="Arial Narrow"/>
              <a:sym typeface="Arial Narrow"/>
            </a:endParaRPr>
          </a:p>
        </p:txBody>
      </p:sp>
      <p:sp>
        <p:nvSpPr>
          <p:cNvPr id="592" name="Google Shape;592;p38"/>
          <p:cNvSpPr/>
          <p:nvPr/>
        </p:nvSpPr>
        <p:spPr>
          <a:xfrm>
            <a:off x="11337925" y="2089150"/>
            <a:ext cx="261938" cy="384175"/>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ru-RU" sz="1400" b="1">
                <a:solidFill>
                  <a:schemeClr val="lt1"/>
                </a:solidFill>
                <a:latin typeface="Arial Narrow"/>
                <a:ea typeface="Arial Narrow"/>
                <a:cs typeface="Arial Narrow"/>
                <a:sym typeface="Arial Narrow"/>
              </a:rPr>
              <a:t>3%</a:t>
            </a:r>
            <a:br>
              <a:rPr lang="ru-RU" sz="1400" b="1">
                <a:solidFill>
                  <a:schemeClr val="lt1"/>
                </a:solidFill>
                <a:latin typeface="Arial Narrow"/>
                <a:ea typeface="Arial Narrow"/>
                <a:cs typeface="Arial Narrow"/>
                <a:sym typeface="Arial Narrow"/>
              </a:rPr>
            </a:br>
            <a:r>
              <a:rPr lang="ru-RU" sz="1400" b="1">
                <a:solidFill>
                  <a:schemeClr val="lt1"/>
                </a:solidFill>
                <a:latin typeface="Arial Narrow"/>
                <a:ea typeface="Arial Narrow"/>
                <a:cs typeface="Arial Narrow"/>
                <a:sym typeface="Arial Narrow"/>
              </a:rPr>
              <a:t>(1)</a:t>
            </a:r>
            <a:endParaRPr sz="1400" b="1">
              <a:solidFill>
                <a:schemeClr val="lt1"/>
              </a:solidFill>
              <a:latin typeface="Arial Narrow"/>
              <a:ea typeface="Arial Narrow"/>
              <a:cs typeface="Arial Narrow"/>
              <a:sym typeface="Arial Narrow"/>
            </a:endParaRPr>
          </a:p>
        </p:txBody>
      </p:sp>
      <p:sp>
        <p:nvSpPr>
          <p:cNvPr id="593" name="Google Shape;593;p38"/>
          <p:cNvSpPr/>
          <p:nvPr/>
        </p:nvSpPr>
        <p:spPr>
          <a:xfrm>
            <a:off x="2732088" y="4092575"/>
            <a:ext cx="342900" cy="384175"/>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10%</a:t>
            </a:r>
            <a:br>
              <a:rPr lang="ru-RU" sz="1400" b="1">
                <a:solidFill>
                  <a:schemeClr val="dk1"/>
                </a:solidFill>
                <a:latin typeface="Arial Narrow"/>
                <a:ea typeface="Arial Narrow"/>
                <a:cs typeface="Arial Narrow"/>
                <a:sym typeface="Arial Narrow"/>
              </a:rPr>
            </a:br>
            <a:r>
              <a:rPr lang="ru-RU" sz="1400" b="1">
                <a:solidFill>
                  <a:schemeClr val="dk1"/>
                </a:solidFill>
                <a:latin typeface="Arial Narrow"/>
                <a:ea typeface="Arial Narrow"/>
                <a:cs typeface="Arial Narrow"/>
                <a:sym typeface="Arial Narrow"/>
              </a:rPr>
              <a:t>(3)</a:t>
            </a:r>
            <a:endParaRPr sz="1400" b="1">
              <a:solidFill>
                <a:schemeClr val="dk1"/>
              </a:solidFill>
              <a:latin typeface="Arial Narrow"/>
              <a:ea typeface="Arial Narrow"/>
              <a:cs typeface="Arial Narrow"/>
              <a:sym typeface="Arial Narrow"/>
            </a:endParaRPr>
          </a:p>
        </p:txBody>
      </p:sp>
      <p:sp>
        <p:nvSpPr>
          <p:cNvPr id="594" name="Google Shape;594;p38"/>
          <p:cNvSpPr/>
          <p:nvPr/>
        </p:nvSpPr>
        <p:spPr>
          <a:xfrm>
            <a:off x="11655425" y="2089150"/>
            <a:ext cx="261938" cy="384175"/>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ru-RU" sz="1400" b="1">
                <a:solidFill>
                  <a:schemeClr val="lt1"/>
                </a:solidFill>
                <a:latin typeface="Arial Narrow"/>
                <a:ea typeface="Arial Narrow"/>
                <a:cs typeface="Arial Narrow"/>
                <a:sym typeface="Arial Narrow"/>
              </a:rPr>
              <a:t>3%</a:t>
            </a:r>
            <a:br>
              <a:rPr lang="ru-RU" sz="1400" b="1">
                <a:solidFill>
                  <a:schemeClr val="lt1"/>
                </a:solidFill>
                <a:latin typeface="Arial Narrow"/>
                <a:ea typeface="Arial Narrow"/>
                <a:cs typeface="Arial Narrow"/>
                <a:sym typeface="Arial Narrow"/>
              </a:rPr>
            </a:br>
            <a:r>
              <a:rPr lang="ru-RU" sz="1400" b="1">
                <a:solidFill>
                  <a:schemeClr val="lt1"/>
                </a:solidFill>
                <a:latin typeface="Arial Narrow"/>
                <a:ea typeface="Arial Narrow"/>
                <a:cs typeface="Arial Narrow"/>
                <a:sym typeface="Arial Narrow"/>
              </a:rPr>
              <a:t>(1)</a:t>
            </a:r>
            <a:endParaRPr sz="1400" b="1">
              <a:solidFill>
                <a:schemeClr val="lt1"/>
              </a:solidFill>
              <a:latin typeface="Arial Narrow"/>
              <a:ea typeface="Arial Narrow"/>
              <a:cs typeface="Arial Narrow"/>
              <a:sym typeface="Arial Narrow"/>
            </a:endParaRPr>
          </a:p>
        </p:txBody>
      </p:sp>
      <p:sp>
        <p:nvSpPr>
          <p:cNvPr id="595" name="Google Shape;595;p38"/>
          <p:cNvSpPr/>
          <p:nvPr/>
        </p:nvSpPr>
        <p:spPr>
          <a:xfrm>
            <a:off x="4635500" y="2089150"/>
            <a:ext cx="342900" cy="384175"/>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ru-RU" sz="1400" b="1">
                <a:solidFill>
                  <a:schemeClr val="lt1"/>
                </a:solidFill>
                <a:latin typeface="Arial Narrow"/>
                <a:ea typeface="Arial Narrow"/>
                <a:cs typeface="Arial Narrow"/>
                <a:sym typeface="Arial Narrow"/>
              </a:rPr>
              <a:t>50%</a:t>
            </a:r>
            <a:br>
              <a:rPr lang="ru-RU" sz="1400" b="1">
                <a:solidFill>
                  <a:schemeClr val="lt1"/>
                </a:solidFill>
                <a:latin typeface="Arial Narrow"/>
                <a:ea typeface="Arial Narrow"/>
                <a:cs typeface="Arial Narrow"/>
                <a:sym typeface="Arial Narrow"/>
              </a:rPr>
            </a:br>
            <a:r>
              <a:rPr lang="ru-RU" sz="1400" b="1">
                <a:solidFill>
                  <a:schemeClr val="lt1"/>
                </a:solidFill>
                <a:latin typeface="Arial Narrow"/>
                <a:ea typeface="Arial Narrow"/>
                <a:cs typeface="Arial Narrow"/>
                <a:sym typeface="Arial Narrow"/>
              </a:rPr>
              <a:t>(15)</a:t>
            </a:r>
            <a:endParaRPr sz="1400" b="1">
              <a:solidFill>
                <a:schemeClr val="lt1"/>
              </a:solidFill>
              <a:latin typeface="Arial Narrow"/>
              <a:ea typeface="Arial Narrow"/>
              <a:cs typeface="Arial Narrow"/>
              <a:sym typeface="Arial Narrow"/>
            </a:endParaRPr>
          </a:p>
        </p:txBody>
      </p:sp>
      <p:sp>
        <p:nvSpPr>
          <p:cNvPr id="596" name="Google Shape;596;p38"/>
          <p:cNvSpPr/>
          <p:nvPr/>
        </p:nvSpPr>
        <p:spPr>
          <a:xfrm>
            <a:off x="10502900" y="2089150"/>
            <a:ext cx="342900" cy="384175"/>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ru-RU" sz="1400" b="1">
                <a:solidFill>
                  <a:schemeClr val="lt1"/>
                </a:solidFill>
                <a:latin typeface="Arial Narrow"/>
                <a:ea typeface="Arial Narrow"/>
                <a:cs typeface="Arial Narrow"/>
                <a:sym typeface="Arial Narrow"/>
              </a:rPr>
              <a:t>13%</a:t>
            </a:r>
            <a:br>
              <a:rPr lang="ru-RU" sz="1400" b="1">
                <a:solidFill>
                  <a:schemeClr val="lt1"/>
                </a:solidFill>
                <a:latin typeface="Arial Narrow"/>
                <a:ea typeface="Arial Narrow"/>
                <a:cs typeface="Arial Narrow"/>
                <a:sym typeface="Arial Narrow"/>
              </a:rPr>
            </a:br>
            <a:r>
              <a:rPr lang="ru-RU" sz="1400" b="1">
                <a:solidFill>
                  <a:schemeClr val="lt1"/>
                </a:solidFill>
                <a:latin typeface="Arial Narrow"/>
                <a:ea typeface="Arial Narrow"/>
                <a:cs typeface="Arial Narrow"/>
                <a:sym typeface="Arial Narrow"/>
              </a:rPr>
              <a:t>(4)</a:t>
            </a:r>
            <a:endParaRPr sz="1400" b="1">
              <a:solidFill>
                <a:schemeClr val="lt1"/>
              </a:solidFill>
              <a:latin typeface="Arial Narrow"/>
              <a:ea typeface="Arial Narrow"/>
              <a:cs typeface="Arial Narrow"/>
              <a:sym typeface="Arial Narrow"/>
            </a:endParaRPr>
          </a:p>
        </p:txBody>
      </p:sp>
      <p:sp>
        <p:nvSpPr>
          <p:cNvPr id="597" name="Google Shape;597;p38"/>
          <p:cNvSpPr/>
          <p:nvPr/>
        </p:nvSpPr>
        <p:spPr>
          <a:xfrm>
            <a:off x="2254250" y="3214688"/>
            <a:ext cx="149225" cy="136525"/>
          </a:xfrm>
          <a:prstGeom prst="rect">
            <a:avLst/>
          </a:prstGeom>
          <a:noFill/>
          <a:ln>
            <a:noFill/>
          </a:ln>
        </p:spPr>
        <p:txBody>
          <a:bodyPr spcFirstLastPara="1" wrap="square" lIns="17450" tIns="0" rIns="17450" bIns="0" anchor="ctr" anchorCtr="0">
            <a:noAutofit/>
          </a:bodyPr>
          <a:lstStyle/>
          <a:p>
            <a:pPr marL="0" marR="0" lvl="0" indent="0" algn="r" rtl="0">
              <a:lnSpc>
                <a:spcPct val="90000"/>
              </a:lnSpc>
              <a:spcBef>
                <a:spcPts val="0"/>
              </a:spcBef>
              <a:spcAft>
                <a:spcPts val="0"/>
              </a:spcAft>
              <a:buClr>
                <a:schemeClr val="dk1"/>
              </a:buClr>
              <a:buSzPts val="1000"/>
              <a:buFont typeface="Arial"/>
              <a:buNone/>
            </a:pPr>
            <a:r>
              <a:rPr lang="ru-RU" sz="1000" b="1">
                <a:solidFill>
                  <a:schemeClr val="dk1"/>
                </a:solidFill>
                <a:latin typeface="Arial Narrow"/>
                <a:ea typeface="Arial Narrow"/>
                <a:cs typeface="Arial Narrow"/>
                <a:sym typeface="Arial Narrow"/>
              </a:rPr>
              <a:t>30</a:t>
            </a:r>
            <a:endParaRPr sz="1000" b="1">
              <a:solidFill>
                <a:schemeClr val="dk1"/>
              </a:solidFill>
              <a:latin typeface="Arial Narrow"/>
              <a:ea typeface="Arial Narrow"/>
              <a:cs typeface="Arial Narrow"/>
              <a:sym typeface="Arial Narrow"/>
            </a:endParaRPr>
          </a:p>
        </p:txBody>
      </p:sp>
      <p:sp>
        <p:nvSpPr>
          <p:cNvPr id="598" name="Google Shape;598;p38"/>
          <p:cNvSpPr/>
          <p:nvPr/>
        </p:nvSpPr>
        <p:spPr>
          <a:xfrm>
            <a:off x="563563" y="2185988"/>
            <a:ext cx="1554163" cy="192088"/>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«зеленая экономика»</a:t>
            </a:r>
            <a:endParaRPr sz="1400" b="1">
              <a:solidFill>
                <a:schemeClr val="dk1"/>
              </a:solidFill>
              <a:latin typeface="Arial Narrow"/>
              <a:ea typeface="Arial Narrow"/>
              <a:cs typeface="Arial Narrow"/>
              <a:sym typeface="Arial Narrow"/>
            </a:endParaRPr>
          </a:p>
        </p:txBody>
      </p:sp>
      <p:sp>
        <p:nvSpPr>
          <p:cNvPr id="599" name="Google Shape;599;p38"/>
          <p:cNvSpPr/>
          <p:nvPr/>
        </p:nvSpPr>
        <p:spPr>
          <a:xfrm>
            <a:off x="11137900" y="2589213"/>
            <a:ext cx="342900" cy="384175"/>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ru-RU" sz="1400" b="1">
                <a:solidFill>
                  <a:schemeClr val="lt1"/>
                </a:solidFill>
                <a:latin typeface="Arial Narrow"/>
                <a:ea typeface="Arial Narrow"/>
                <a:cs typeface="Arial Narrow"/>
                <a:sym typeface="Arial Narrow"/>
              </a:rPr>
              <a:t>13%</a:t>
            </a:r>
            <a:br>
              <a:rPr lang="ru-RU" sz="1400" b="1">
                <a:solidFill>
                  <a:schemeClr val="lt1"/>
                </a:solidFill>
                <a:latin typeface="Arial Narrow"/>
                <a:ea typeface="Arial Narrow"/>
                <a:cs typeface="Arial Narrow"/>
                <a:sym typeface="Arial Narrow"/>
              </a:rPr>
            </a:br>
            <a:r>
              <a:rPr lang="ru-RU" sz="1400" b="1">
                <a:solidFill>
                  <a:schemeClr val="lt1"/>
                </a:solidFill>
                <a:latin typeface="Arial Narrow"/>
                <a:ea typeface="Arial Narrow"/>
                <a:cs typeface="Arial Narrow"/>
                <a:sym typeface="Arial Narrow"/>
              </a:rPr>
              <a:t>(4)</a:t>
            </a:r>
            <a:endParaRPr sz="1400" b="1">
              <a:solidFill>
                <a:schemeClr val="lt1"/>
              </a:solidFill>
              <a:latin typeface="Arial Narrow"/>
              <a:ea typeface="Arial Narrow"/>
              <a:cs typeface="Arial Narrow"/>
              <a:sym typeface="Arial Narrow"/>
            </a:endParaRPr>
          </a:p>
        </p:txBody>
      </p:sp>
      <p:sp>
        <p:nvSpPr>
          <p:cNvPr id="600" name="Google Shape;600;p38"/>
          <p:cNvSpPr/>
          <p:nvPr/>
        </p:nvSpPr>
        <p:spPr>
          <a:xfrm>
            <a:off x="9869488" y="2589213"/>
            <a:ext cx="342900" cy="384175"/>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ru-RU" sz="1400" b="1">
                <a:solidFill>
                  <a:schemeClr val="lt1"/>
                </a:solidFill>
                <a:latin typeface="Arial Narrow"/>
                <a:ea typeface="Arial Narrow"/>
                <a:cs typeface="Arial Narrow"/>
                <a:sym typeface="Arial Narrow"/>
              </a:rPr>
              <a:t>13%</a:t>
            </a:r>
            <a:br>
              <a:rPr lang="ru-RU" sz="1400" b="1">
                <a:solidFill>
                  <a:schemeClr val="lt1"/>
                </a:solidFill>
                <a:latin typeface="Arial Narrow"/>
                <a:ea typeface="Arial Narrow"/>
                <a:cs typeface="Arial Narrow"/>
                <a:sym typeface="Arial Narrow"/>
              </a:rPr>
            </a:br>
            <a:r>
              <a:rPr lang="ru-RU" sz="1400" b="1">
                <a:solidFill>
                  <a:schemeClr val="lt1"/>
                </a:solidFill>
                <a:latin typeface="Arial Narrow"/>
                <a:ea typeface="Arial Narrow"/>
                <a:cs typeface="Arial Narrow"/>
                <a:sym typeface="Arial Narrow"/>
              </a:rPr>
              <a:t>(4)</a:t>
            </a:r>
            <a:endParaRPr sz="1400" b="1">
              <a:solidFill>
                <a:schemeClr val="lt1"/>
              </a:solidFill>
              <a:latin typeface="Arial Narrow"/>
              <a:ea typeface="Arial Narrow"/>
              <a:cs typeface="Arial Narrow"/>
              <a:sym typeface="Arial Narrow"/>
            </a:endParaRPr>
          </a:p>
        </p:txBody>
      </p:sp>
      <p:sp>
        <p:nvSpPr>
          <p:cNvPr id="601" name="Google Shape;601;p38"/>
          <p:cNvSpPr/>
          <p:nvPr/>
        </p:nvSpPr>
        <p:spPr>
          <a:xfrm>
            <a:off x="7650163" y="2589213"/>
            <a:ext cx="342900" cy="384175"/>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ru-RU" sz="1400" b="1">
                <a:solidFill>
                  <a:schemeClr val="lt1"/>
                </a:solidFill>
                <a:latin typeface="Arial Narrow"/>
                <a:ea typeface="Arial Narrow"/>
                <a:cs typeface="Arial Narrow"/>
                <a:sym typeface="Arial Narrow"/>
              </a:rPr>
              <a:t>33%</a:t>
            </a:r>
            <a:br>
              <a:rPr lang="ru-RU" sz="1400" b="1">
                <a:solidFill>
                  <a:schemeClr val="lt1"/>
                </a:solidFill>
                <a:latin typeface="Arial Narrow"/>
                <a:ea typeface="Arial Narrow"/>
                <a:cs typeface="Arial Narrow"/>
                <a:sym typeface="Arial Narrow"/>
              </a:rPr>
            </a:br>
            <a:r>
              <a:rPr lang="ru-RU" sz="1400" b="1">
                <a:solidFill>
                  <a:schemeClr val="lt1"/>
                </a:solidFill>
                <a:latin typeface="Arial Narrow"/>
                <a:ea typeface="Arial Narrow"/>
                <a:cs typeface="Arial Narrow"/>
                <a:sym typeface="Arial Narrow"/>
              </a:rPr>
              <a:t>(10)</a:t>
            </a:r>
            <a:endParaRPr sz="1400" b="1">
              <a:solidFill>
                <a:schemeClr val="lt1"/>
              </a:solidFill>
              <a:latin typeface="Arial Narrow"/>
              <a:ea typeface="Arial Narrow"/>
              <a:cs typeface="Arial Narrow"/>
              <a:sym typeface="Arial Narrow"/>
            </a:endParaRPr>
          </a:p>
        </p:txBody>
      </p:sp>
      <p:sp>
        <p:nvSpPr>
          <p:cNvPr id="602" name="Google Shape;602;p38"/>
          <p:cNvSpPr/>
          <p:nvPr/>
        </p:nvSpPr>
        <p:spPr>
          <a:xfrm>
            <a:off x="5111750" y="2589213"/>
            <a:ext cx="342900" cy="384175"/>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20%</a:t>
            </a:r>
            <a:br>
              <a:rPr lang="ru-RU" sz="1400" b="1">
                <a:solidFill>
                  <a:schemeClr val="dk1"/>
                </a:solidFill>
                <a:latin typeface="Arial Narrow"/>
                <a:ea typeface="Arial Narrow"/>
                <a:cs typeface="Arial Narrow"/>
                <a:sym typeface="Arial Narrow"/>
              </a:rPr>
            </a:br>
            <a:r>
              <a:rPr lang="ru-RU" sz="1400" b="1">
                <a:solidFill>
                  <a:schemeClr val="dk1"/>
                </a:solidFill>
                <a:latin typeface="Arial Narrow"/>
                <a:ea typeface="Arial Narrow"/>
                <a:cs typeface="Arial Narrow"/>
                <a:sym typeface="Arial Narrow"/>
              </a:rPr>
              <a:t>(6)</a:t>
            </a:r>
            <a:endParaRPr sz="1400" b="1">
              <a:solidFill>
                <a:schemeClr val="dk1"/>
              </a:solidFill>
              <a:latin typeface="Arial Narrow"/>
              <a:ea typeface="Arial Narrow"/>
              <a:cs typeface="Arial Narrow"/>
              <a:sym typeface="Arial Narrow"/>
            </a:endParaRPr>
          </a:p>
        </p:txBody>
      </p:sp>
      <p:sp>
        <p:nvSpPr>
          <p:cNvPr id="603" name="Google Shape;603;p38"/>
          <p:cNvSpPr/>
          <p:nvPr/>
        </p:nvSpPr>
        <p:spPr>
          <a:xfrm>
            <a:off x="10661650" y="3090863"/>
            <a:ext cx="342900" cy="384175"/>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ru-RU" sz="1400" b="1">
                <a:solidFill>
                  <a:schemeClr val="lt1"/>
                </a:solidFill>
                <a:latin typeface="Arial Narrow"/>
                <a:ea typeface="Arial Narrow"/>
                <a:cs typeface="Arial Narrow"/>
                <a:sym typeface="Arial Narrow"/>
              </a:rPr>
              <a:t>23%</a:t>
            </a:r>
            <a:br>
              <a:rPr lang="ru-RU" sz="1400" b="1">
                <a:solidFill>
                  <a:schemeClr val="lt1"/>
                </a:solidFill>
                <a:latin typeface="Arial Narrow"/>
                <a:ea typeface="Arial Narrow"/>
                <a:cs typeface="Arial Narrow"/>
                <a:sym typeface="Arial Narrow"/>
              </a:rPr>
            </a:br>
            <a:r>
              <a:rPr lang="ru-RU" sz="1400" b="1">
                <a:solidFill>
                  <a:schemeClr val="lt1"/>
                </a:solidFill>
                <a:latin typeface="Arial Narrow"/>
                <a:ea typeface="Arial Narrow"/>
                <a:cs typeface="Arial Narrow"/>
                <a:sym typeface="Arial Narrow"/>
              </a:rPr>
              <a:t>(7)</a:t>
            </a:r>
            <a:endParaRPr sz="1400" b="1">
              <a:solidFill>
                <a:schemeClr val="lt1"/>
              </a:solidFill>
              <a:latin typeface="Arial Narrow"/>
              <a:ea typeface="Arial Narrow"/>
              <a:cs typeface="Arial Narrow"/>
              <a:sym typeface="Arial Narrow"/>
            </a:endParaRPr>
          </a:p>
        </p:txBody>
      </p:sp>
      <p:sp>
        <p:nvSpPr>
          <p:cNvPr id="604" name="Google Shape;604;p38"/>
          <p:cNvSpPr/>
          <p:nvPr/>
        </p:nvSpPr>
        <p:spPr>
          <a:xfrm>
            <a:off x="3208338" y="2589213"/>
            <a:ext cx="342900" cy="384175"/>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ru-RU" sz="1400" b="1">
                <a:solidFill>
                  <a:schemeClr val="lt1"/>
                </a:solidFill>
                <a:latin typeface="Arial Narrow"/>
                <a:ea typeface="Arial Narrow"/>
                <a:cs typeface="Arial Narrow"/>
                <a:sym typeface="Arial Narrow"/>
              </a:rPr>
              <a:t>20%</a:t>
            </a:r>
            <a:br>
              <a:rPr lang="ru-RU" sz="1400" b="1">
                <a:solidFill>
                  <a:schemeClr val="lt1"/>
                </a:solidFill>
                <a:latin typeface="Arial Narrow"/>
                <a:ea typeface="Arial Narrow"/>
                <a:cs typeface="Arial Narrow"/>
                <a:sym typeface="Arial Narrow"/>
              </a:rPr>
            </a:br>
            <a:r>
              <a:rPr lang="ru-RU" sz="1400" b="1">
                <a:solidFill>
                  <a:schemeClr val="lt1"/>
                </a:solidFill>
                <a:latin typeface="Arial Narrow"/>
                <a:ea typeface="Arial Narrow"/>
                <a:cs typeface="Arial Narrow"/>
                <a:sym typeface="Arial Narrow"/>
              </a:rPr>
              <a:t>(6)</a:t>
            </a:r>
            <a:endParaRPr sz="1400" b="1">
              <a:solidFill>
                <a:schemeClr val="lt1"/>
              </a:solidFill>
              <a:latin typeface="Arial Narrow"/>
              <a:ea typeface="Arial Narrow"/>
              <a:cs typeface="Arial Narrow"/>
              <a:sym typeface="Arial Narrow"/>
            </a:endParaRPr>
          </a:p>
        </p:txBody>
      </p:sp>
      <p:sp>
        <p:nvSpPr>
          <p:cNvPr id="605" name="Google Shape;605;p38"/>
          <p:cNvSpPr/>
          <p:nvPr/>
        </p:nvSpPr>
        <p:spPr>
          <a:xfrm>
            <a:off x="8642350" y="4092575"/>
            <a:ext cx="261938" cy="384175"/>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ru-RU" sz="1400" b="1">
                <a:solidFill>
                  <a:schemeClr val="lt1"/>
                </a:solidFill>
                <a:latin typeface="Arial Narrow"/>
                <a:ea typeface="Arial Narrow"/>
                <a:cs typeface="Arial Narrow"/>
                <a:sym typeface="Arial Narrow"/>
              </a:rPr>
              <a:t>7%</a:t>
            </a:r>
            <a:br>
              <a:rPr lang="ru-RU" sz="1400" b="1">
                <a:solidFill>
                  <a:schemeClr val="lt1"/>
                </a:solidFill>
                <a:latin typeface="Arial Narrow"/>
                <a:ea typeface="Arial Narrow"/>
                <a:cs typeface="Arial Narrow"/>
                <a:sym typeface="Arial Narrow"/>
              </a:rPr>
            </a:br>
            <a:r>
              <a:rPr lang="ru-RU" sz="1400" b="1">
                <a:solidFill>
                  <a:schemeClr val="lt1"/>
                </a:solidFill>
                <a:latin typeface="Arial Narrow"/>
                <a:ea typeface="Arial Narrow"/>
                <a:cs typeface="Arial Narrow"/>
                <a:sym typeface="Arial Narrow"/>
              </a:rPr>
              <a:t>(2)</a:t>
            </a:r>
            <a:endParaRPr sz="1400" b="1">
              <a:solidFill>
                <a:schemeClr val="lt1"/>
              </a:solidFill>
              <a:latin typeface="Arial Narrow"/>
              <a:ea typeface="Arial Narrow"/>
              <a:cs typeface="Arial Narrow"/>
              <a:sym typeface="Arial Narrow"/>
            </a:endParaRPr>
          </a:p>
        </p:txBody>
      </p:sp>
      <p:sp>
        <p:nvSpPr>
          <p:cNvPr id="606" name="Google Shape;606;p38"/>
          <p:cNvSpPr/>
          <p:nvPr/>
        </p:nvSpPr>
        <p:spPr>
          <a:xfrm>
            <a:off x="10186988" y="3592513"/>
            <a:ext cx="342900" cy="384175"/>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ru-RU" sz="1400" b="1">
                <a:solidFill>
                  <a:schemeClr val="lt1"/>
                </a:solidFill>
                <a:latin typeface="Arial Narrow"/>
                <a:ea typeface="Arial Narrow"/>
                <a:cs typeface="Arial Narrow"/>
                <a:sym typeface="Arial Narrow"/>
              </a:rPr>
              <a:t>13%</a:t>
            </a:r>
            <a:br>
              <a:rPr lang="ru-RU" sz="1400" b="1">
                <a:solidFill>
                  <a:schemeClr val="lt1"/>
                </a:solidFill>
                <a:latin typeface="Arial Narrow"/>
                <a:ea typeface="Arial Narrow"/>
                <a:cs typeface="Arial Narrow"/>
                <a:sym typeface="Arial Narrow"/>
              </a:rPr>
            </a:br>
            <a:r>
              <a:rPr lang="ru-RU" sz="1400" b="1">
                <a:solidFill>
                  <a:schemeClr val="lt1"/>
                </a:solidFill>
                <a:latin typeface="Arial Narrow"/>
                <a:ea typeface="Arial Narrow"/>
                <a:cs typeface="Arial Narrow"/>
                <a:sym typeface="Arial Narrow"/>
              </a:rPr>
              <a:t>(4)</a:t>
            </a:r>
            <a:endParaRPr sz="1400" b="1">
              <a:solidFill>
                <a:schemeClr val="lt1"/>
              </a:solidFill>
              <a:latin typeface="Arial Narrow"/>
              <a:ea typeface="Arial Narrow"/>
              <a:cs typeface="Arial Narrow"/>
              <a:sym typeface="Arial Narrow"/>
            </a:endParaRPr>
          </a:p>
        </p:txBody>
      </p:sp>
      <p:sp>
        <p:nvSpPr>
          <p:cNvPr id="607" name="Google Shape;607;p38"/>
          <p:cNvSpPr/>
          <p:nvPr/>
        </p:nvSpPr>
        <p:spPr>
          <a:xfrm>
            <a:off x="84137" y="2686050"/>
            <a:ext cx="2033588" cy="192088"/>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«зеленое финансирование»</a:t>
            </a:r>
            <a:endParaRPr sz="1400" b="1">
              <a:solidFill>
                <a:schemeClr val="dk1"/>
              </a:solidFill>
              <a:latin typeface="Arial Narrow"/>
              <a:ea typeface="Arial Narrow"/>
              <a:cs typeface="Arial Narrow"/>
              <a:sym typeface="Arial Narrow"/>
            </a:endParaRPr>
          </a:p>
        </p:txBody>
      </p:sp>
      <p:sp>
        <p:nvSpPr>
          <p:cNvPr id="608" name="Google Shape;608;p38"/>
          <p:cNvSpPr/>
          <p:nvPr/>
        </p:nvSpPr>
        <p:spPr>
          <a:xfrm>
            <a:off x="8758238" y="3090863"/>
            <a:ext cx="342900" cy="384175"/>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ru-RU" sz="1400" b="1">
                <a:solidFill>
                  <a:schemeClr val="lt1"/>
                </a:solidFill>
                <a:latin typeface="Arial Narrow"/>
                <a:ea typeface="Arial Narrow"/>
                <a:cs typeface="Arial Narrow"/>
                <a:sym typeface="Arial Narrow"/>
              </a:rPr>
              <a:t>17%</a:t>
            </a:r>
            <a:br>
              <a:rPr lang="ru-RU" sz="1400" b="1">
                <a:solidFill>
                  <a:schemeClr val="lt1"/>
                </a:solidFill>
                <a:latin typeface="Arial Narrow"/>
                <a:ea typeface="Arial Narrow"/>
                <a:cs typeface="Arial Narrow"/>
                <a:sym typeface="Arial Narrow"/>
              </a:rPr>
            </a:br>
            <a:r>
              <a:rPr lang="ru-RU" sz="1400" b="1">
                <a:solidFill>
                  <a:schemeClr val="lt1"/>
                </a:solidFill>
                <a:latin typeface="Arial Narrow"/>
                <a:ea typeface="Arial Narrow"/>
                <a:cs typeface="Arial Narrow"/>
                <a:sym typeface="Arial Narrow"/>
              </a:rPr>
              <a:t>(5)</a:t>
            </a:r>
            <a:endParaRPr sz="1400" b="1">
              <a:solidFill>
                <a:schemeClr val="lt1"/>
              </a:solidFill>
              <a:latin typeface="Arial Narrow"/>
              <a:ea typeface="Arial Narrow"/>
              <a:cs typeface="Arial Narrow"/>
              <a:sym typeface="Arial Narrow"/>
            </a:endParaRPr>
          </a:p>
        </p:txBody>
      </p:sp>
      <p:sp>
        <p:nvSpPr>
          <p:cNvPr id="609" name="Google Shape;609;p38"/>
          <p:cNvSpPr/>
          <p:nvPr/>
        </p:nvSpPr>
        <p:spPr>
          <a:xfrm>
            <a:off x="6697663" y="3090863"/>
            <a:ext cx="342900" cy="384175"/>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ru-RU" sz="1400" b="1">
                <a:solidFill>
                  <a:schemeClr val="lt1"/>
                </a:solidFill>
                <a:latin typeface="Arial Narrow"/>
                <a:ea typeface="Arial Narrow"/>
                <a:cs typeface="Arial Narrow"/>
                <a:sym typeface="Arial Narrow"/>
              </a:rPr>
              <a:t>27%</a:t>
            </a:r>
            <a:br>
              <a:rPr lang="ru-RU" sz="1400" b="1">
                <a:solidFill>
                  <a:schemeClr val="lt1"/>
                </a:solidFill>
                <a:latin typeface="Arial Narrow"/>
                <a:ea typeface="Arial Narrow"/>
                <a:cs typeface="Arial Narrow"/>
                <a:sym typeface="Arial Narrow"/>
              </a:rPr>
            </a:br>
            <a:r>
              <a:rPr lang="ru-RU" sz="1400" b="1">
                <a:solidFill>
                  <a:schemeClr val="lt1"/>
                </a:solidFill>
                <a:latin typeface="Arial Narrow"/>
                <a:ea typeface="Arial Narrow"/>
                <a:cs typeface="Arial Narrow"/>
                <a:sym typeface="Arial Narrow"/>
              </a:rPr>
              <a:t>(8)</a:t>
            </a:r>
            <a:endParaRPr sz="1400" b="1">
              <a:solidFill>
                <a:schemeClr val="lt1"/>
              </a:solidFill>
              <a:latin typeface="Arial Narrow"/>
              <a:ea typeface="Arial Narrow"/>
              <a:cs typeface="Arial Narrow"/>
              <a:sym typeface="Arial Narrow"/>
            </a:endParaRPr>
          </a:p>
        </p:txBody>
      </p:sp>
      <p:sp>
        <p:nvSpPr>
          <p:cNvPr id="610" name="Google Shape;610;p38"/>
          <p:cNvSpPr/>
          <p:nvPr/>
        </p:nvSpPr>
        <p:spPr>
          <a:xfrm>
            <a:off x="5153025" y="3090863"/>
            <a:ext cx="261938" cy="384175"/>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7%</a:t>
            </a:r>
            <a:br>
              <a:rPr lang="ru-RU" sz="1400" b="1">
                <a:solidFill>
                  <a:schemeClr val="dk1"/>
                </a:solidFill>
                <a:latin typeface="Arial Narrow"/>
                <a:ea typeface="Arial Narrow"/>
                <a:cs typeface="Arial Narrow"/>
                <a:sym typeface="Arial Narrow"/>
              </a:rPr>
            </a:br>
            <a:r>
              <a:rPr lang="ru-RU" sz="1400" b="1">
                <a:solidFill>
                  <a:schemeClr val="dk1"/>
                </a:solidFill>
                <a:latin typeface="Arial Narrow"/>
                <a:ea typeface="Arial Narrow"/>
                <a:cs typeface="Arial Narrow"/>
                <a:sym typeface="Arial Narrow"/>
              </a:rPr>
              <a:t>(2)</a:t>
            </a:r>
            <a:endParaRPr sz="1400" b="1">
              <a:solidFill>
                <a:schemeClr val="dk1"/>
              </a:solidFill>
              <a:latin typeface="Arial Narrow"/>
              <a:ea typeface="Arial Narrow"/>
              <a:cs typeface="Arial Narrow"/>
              <a:sym typeface="Arial Narrow"/>
            </a:endParaRPr>
          </a:p>
        </p:txBody>
      </p:sp>
      <p:sp>
        <p:nvSpPr>
          <p:cNvPr id="611" name="Google Shape;611;p38"/>
          <p:cNvSpPr/>
          <p:nvPr/>
        </p:nvSpPr>
        <p:spPr>
          <a:xfrm>
            <a:off x="3843338" y="3090863"/>
            <a:ext cx="342900" cy="384175"/>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ru-RU" sz="1400" b="1">
                <a:solidFill>
                  <a:schemeClr val="lt1"/>
                </a:solidFill>
                <a:latin typeface="Arial Narrow"/>
                <a:ea typeface="Arial Narrow"/>
                <a:cs typeface="Arial Narrow"/>
                <a:sym typeface="Arial Narrow"/>
              </a:rPr>
              <a:t>20%</a:t>
            </a:r>
            <a:br>
              <a:rPr lang="ru-RU" sz="1400" b="1">
                <a:solidFill>
                  <a:schemeClr val="lt1"/>
                </a:solidFill>
                <a:latin typeface="Arial Narrow"/>
                <a:ea typeface="Arial Narrow"/>
                <a:cs typeface="Arial Narrow"/>
                <a:sym typeface="Arial Narrow"/>
              </a:rPr>
            </a:br>
            <a:r>
              <a:rPr lang="ru-RU" sz="1400" b="1">
                <a:solidFill>
                  <a:schemeClr val="lt1"/>
                </a:solidFill>
                <a:latin typeface="Arial Narrow"/>
                <a:ea typeface="Arial Narrow"/>
                <a:cs typeface="Arial Narrow"/>
                <a:sym typeface="Arial Narrow"/>
              </a:rPr>
              <a:t>(6)</a:t>
            </a:r>
            <a:endParaRPr sz="1400" b="1">
              <a:solidFill>
                <a:schemeClr val="lt1"/>
              </a:solidFill>
              <a:latin typeface="Arial Narrow"/>
              <a:ea typeface="Arial Narrow"/>
              <a:cs typeface="Arial Narrow"/>
              <a:sym typeface="Arial Narrow"/>
            </a:endParaRPr>
          </a:p>
        </p:txBody>
      </p:sp>
      <p:sp>
        <p:nvSpPr>
          <p:cNvPr id="612" name="Google Shape;612;p38"/>
          <p:cNvSpPr/>
          <p:nvPr/>
        </p:nvSpPr>
        <p:spPr>
          <a:xfrm>
            <a:off x="2616200" y="3090863"/>
            <a:ext cx="261938" cy="384175"/>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7%</a:t>
            </a:r>
            <a:br>
              <a:rPr lang="ru-RU" sz="1400" b="1">
                <a:solidFill>
                  <a:schemeClr val="dk1"/>
                </a:solidFill>
                <a:latin typeface="Arial Narrow"/>
                <a:ea typeface="Arial Narrow"/>
                <a:cs typeface="Arial Narrow"/>
                <a:sym typeface="Arial Narrow"/>
              </a:rPr>
            </a:br>
            <a:r>
              <a:rPr lang="ru-RU" sz="1400" b="1">
                <a:solidFill>
                  <a:schemeClr val="dk1"/>
                </a:solidFill>
                <a:latin typeface="Arial Narrow"/>
                <a:ea typeface="Arial Narrow"/>
                <a:cs typeface="Arial Narrow"/>
                <a:sym typeface="Arial Narrow"/>
              </a:rPr>
              <a:t>(2)</a:t>
            </a:r>
            <a:endParaRPr sz="1400" b="1">
              <a:solidFill>
                <a:schemeClr val="dk1"/>
              </a:solidFill>
              <a:latin typeface="Arial Narrow"/>
              <a:ea typeface="Arial Narrow"/>
              <a:cs typeface="Arial Narrow"/>
              <a:sym typeface="Arial Narrow"/>
            </a:endParaRPr>
          </a:p>
        </p:txBody>
      </p:sp>
      <p:sp>
        <p:nvSpPr>
          <p:cNvPr id="613" name="Google Shape;613;p38"/>
          <p:cNvSpPr/>
          <p:nvPr/>
        </p:nvSpPr>
        <p:spPr>
          <a:xfrm>
            <a:off x="2254250" y="3716338"/>
            <a:ext cx="149225" cy="136525"/>
          </a:xfrm>
          <a:prstGeom prst="rect">
            <a:avLst/>
          </a:prstGeom>
          <a:noFill/>
          <a:ln>
            <a:noFill/>
          </a:ln>
        </p:spPr>
        <p:txBody>
          <a:bodyPr spcFirstLastPara="1" wrap="square" lIns="17450" tIns="0" rIns="17450" bIns="0" anchor="ctr" anchorCtr="0">
            <a:noAutofit/>
          </a:bodyPr>
          <a:lstStyle/>
          <a:p>
            <a:pPr marL="0" marR="0" lvl="0" indent="0" algn="r" rtl="0">
              <a:lnSpc>
                <a:spcPct val="90000"/>
              </a:lnSpc>
              <a:spcBef>
                <a:spcPts val="0"/>
              </a:spcBef>
              <a:spcAft>
                <a:spcPts val="0"/>
              </a:spcAft>
              <a:buClr>
                <a:schemeClr val="dk1"/>
              </a:buClr>
              <a:buSzPts val="1000"/>
              <a:buFont typeface="Arial"/>
              <a:buNone/>
            </a:pPr>
            <a:r>
              <a:rPr lang="ru-RU" sz="1000" b="1">
                <a:solidFill>
                  <a:schemeClr val="dk1"/>
                </a:solidFill>
                <a:latin typeface="Arial Narrow"/>
                <a:ea typeface="Arial Narrow"/>
                <a:cs typeface="Arial Narrow"/>
                <a:sym typeface="Arial Narrow"/>
              </a:rPr>
              <a:t>30</a:t>
            </a:r>
            <a:endParaRPr sz="1000" b="1">
              <a:solidFill>
                <a:schemeClr val="dk1"/>
              </a:solidFill>
              <a:latin typeface="Arial Narrow"/>
              <a:ea typeface="Arial Narrow"/>
              <a:cs typeface="Arial Narrow"/>
              <a:sym typeface="Arial Narrow"/>
            </a:endParaRPr>
          </a:p>
        </p:txBody>
      </p:sp>
      <p:sp>
        <p:nvSpPr>
          <p:cNvPr id="614" name="Google Shape;614;p38"/>
          <p:cNvSpPr/>
          <p:nvPr/>
        </p:nvSpPr>
        <p:spPr>
          <a:xfrm>
            <a:off x="92075" y="3090863"/>
            <a:ext cx="2025650" cy="384175"/>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«продукты и услуги</a:t>
            </a:r>
            <a:br>
              <a:rPr lang="ru-RU" sz="1400" b="1">
                <a:solidFill>
                  <a:schemeClr val="dk1"/>
                </a:solidFill>
                <a:latin typeface="Arial Narrow"/>
                <a:ea typeface="Arial Narrow"/>
                <a:cs typeface="Arial Narrow"/>
                <a:sym typeface="Arial Narrow"/>
              </a:rPr>
            </a:br>
            <a:r>
              <a:rPr lang="ru-RU" sz="1400" b="1">
                <a:solidFill>
                  <a:schemeClr val="dk1"/>
                </a:solidFill>
                <a:latin typeface="Arial Narrow"/>
                <a:ea typeface="Arial Narrow"/>
                <a:cs typeface="Arial Narrow"/>
                <a:sym typeface="Arial Narrow"/>
              </a:rPr>
              <a:t>зеленого финансирования»</a:t>
            </a:r>
            <a:endParaRPr sz="1400" b="1">
              <a:solidFill>
                <a:schemeClr val="dk1"/>
              </a:solidFill>
              <a:latin typeface="Arial Narrow"/>
              <a:ea typeface="Arial Narrow"/>
              <a:cs typeface="Arial Narrow"/>
              <a:sym typeface="Arial Narrow"/>
            </a:endParaRPr>
          </a:p>
        </p:txBody>
      </p:sp>
      <p:sp>
        <p:nvSpPr>
          <p:cNvPr id="615" name="Google Shape;615;p38"/>
          <p:cNvSpPr/>
          <p:nvPr/>
        </p:nvSpPr>
        <p:spPr>
          <a:xfrm>
            <a:off x="8758238" y="3592513"/>
            <a:ext cx="342900" cy="384175"/>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17%</a:t>
            </a:r>
            <a:br>
              <a:rPr lang="ru-RU" sz="1400" b="1">
                <a:solidFill>
                  <a:schemeClr val="dk1"/>
                </a:solidFill>
                <a:latin typeface="Arial Narrow"/>
                <a:ea typeface="Arial Narrow"/>
                <a:cs typeface="Arial Narrow"/>
                <a:sym typeface="Arial Narrow"/>
              </a:rPr>
            </a:br>
            <a:r>
              <a:rPr lang="ru-RU" sz="1400" b="1">
                <a:solidFill>
                  <a:schemeClr val="dk1"/>
                </a:solidFill>
                <a:latin typeface="Arial Narrow"/>
                <a:ea typeface="Arial Narrow"/>
                <a:cs typeface="Arial Narrow"/>
                <a:sym typeface="Arial Narrow"/>
              </a:rPr>
              <a:t>(5)</a:t>
            </a:r>
            <a:endParaRPr sz="1400" b="1">
              <a:solidFill>
                <a:schemeClr val="dk1"/>
              </a:solidFill>
              <a:latin typeface="Arial Narrow"/>
              <a:ea typeface="Arial Narrow"/>
              <a:cs typeface="Arial Narrow"/>
              <a:sym typeface="Arial Narrow"/>
            </a:endParaRPr>
          </a:p>
        </p:txBody>
      </p:sp>
      <p:sp>
        <p:nvSpPr>
          <p:cNvPr id="616" name="Google Shape;616;p38"/>
          <p:cNvSpPr/>
          <p:nvPr/>
        </p:nvSpPr>
        <p:spPr>
          <a:xfrm>
            <a:off x="2890838" y="3592513"/>
            <a:ext cx="342900" cy="384175"/>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13%</a:t>
            </a:r>
            <a:br>
              <a:rPr lang="ru-RU" sz="1400" b="1">
                <a:solidFill>
                  <a:schemeClr val="dk1"/>
                </a:solidFill>
                <a:latin typeface="Arial Narrow"/>
                <a:ea typeface="Arial Narrow"/>
                <a:cs typeface="Arial Narrow"/>
                <a:sym typeface="Arial Narrow"/>
              </a:rPr>
            </a:br>
            <a:r>
              <a:rPr lang="ru-RU" sz="1400" b="1">
                <a:solidFill>
                  <a:schemeClr val="dk1"/>
                </a:solidFill>
                <a:latin typeface="Arial Narrow"/>
                <a:ea typeface="Arial Narrow"/>
                <a:cs typeface="Arial Narrow"/>
                <a:sym typeface="Arial Narrow"/>
              </a:rPr>
              <a:t>(4)</a:t>
            </a:r>
            <a:endParaRPr sz="1400" b="1">
              <a:solidFill>
                <a:schemeClr val="dk1"/>
              </a:solidFill>
              <a:latin typeface="Arial Narrow"/>
              <a:ea typeface="Arial Narrow"/>
              <a:cs typeface="Arial Narrow"/>
              <a:sym typeface="Arial Narrow"/>
            </a:endParaRPr>
          </a:p>
        </p:txBody>
      </p:sp>
      <p:sp>
        <p:nvSpPr>
          <p:cNvPr id="617" name="Google Shape;617;p38"/>
          <p:cNvSpPr/>
          <p:nvPr/>
        </p:nvSpPr>
        <p:spPr>
          <a:xfrm>
            <a:off x="5111750" y="4594225"/>
            <a:ext cx="342900" cy="384175"/>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ru-RU" sz="1400" b="1">
                <a:solidFill>
                  <a:schemeClr val="lt1"/>
                </a:solidFill>
                <a:latin typeface="Arial Narrow"/>
                <a:ea typeface="Arial Narrow"/>
                <a:cs typeface="Arial Narrow"/>
                <a:sym typeface="Arial Narrow"/>
              </a:rPr>
              <a:t>13%</a:t>
            </a:r>
            <a:br>
              <a:rPr lang="ru-RU" sz="1400" b="1">
                <a:solidFill>
                  <a:schemeClr val="lt1"/>
                </a:solidFill>
                <a:latin typeface="Arial Narrow"/>
                <a:ea typeface="Arial Narrow"/>
                <a:cs typeface="Arial Narrow"/>
                <a:sym typeface="Arial Narrow"/>
              </a:rPr>
            </a:br>
            <a:r>
              <a:rPr lang="ru-RU" sz="1400" b="1">
                <a:solidFill>
                  <a:schemeClr val="lt1"/>
                </a:solidFill>
                <a:latin typeface="Arial Narrow"/>
                <a:ea typeface="Arial Narrow"/>
                <a:cs typeface="Arial Narrow"/>
                <a:sym typeface="Arial Narrow"/>
              </a:rPr>
              <a:t>(4)</a:t>
            </a:r>
            <a:endParaRPr sz="1400" b="1">
              <a:solidFill>
                <a:schemeClr val="lt1"/>
              </a:solidFill>
              <a:latin typeface="Arial Narrow"/>
              <a:ea typeface="Arial Narrow"/>
              <a:cs typeface="Arial Narrow"/>
              <a:sym typeface="Arial Narrow"/>
            </a:endParaRPr>
          </a:p>
        </p:txBody>
      </p:sp>
      <p:sp>
        <p:nvSpPr>
          <p:cNvPr id="618" name="Google Shape;618;p38"/>
          <p:cNvSpPr/>
          <p:nvPr/>
        </p:nvSpPr>
        <p:spPr>
          <a:xfrm>
            <a:off x="312738" y="3689350"/>
            <a:ext cx="1804988" cy="192088"/>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«энергоэффективность»</a:t>
            </a:r>
            <a:endParaRPr sz="1400" b="1">
              <a:solidFill>
                <a:schemeClr val="dk1"/>
              </a:solidFill>
              <a:latin typeface="Arial Narrow"/>
              <a:ea typeface="Arial Narrow"/>
              <a:cs typeface="Arial Narrow"/>
              <a:sym typeface="Arial Narrow"/>
            </a:endParaRPr>
          </a:p>
        </p:txBody>
      </p:sp>
      <p:sp>
        <p:nvSpPr>
          <p:cNvPr id="619" name="Google Shape;619;p38"/>
          <p:cNvSpPr/>
          <p:nvPr/>
        </p:nvSpPr>
        <p:spPr>
          <a:xfrm>
            <a:off x="7489825" y="4092575"/>
            <a:ext cx="342900" cy="384175"/>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ru-RU" sz="1400" b="1">
                <a:solidFill>
                  <a:schemeClr val="lt1"/>
                </a:solidFill>
                <a:latin typeface="Arial Narrow"/>
                <a:ea typeface="Arial Narrow"/>
                <a:cs typeface="Arial Narrow"/>
                <a:sym typeface="Arial Narrow"/>
              </a:rPr>
              <a:t>17%</a:t>
            </a:r>
            <a:br>
              <a:rPr lang="ru-RU" sz="1400" b="1">
                <a:solidFill>
                  <a:schemeClr val="lt1"/>
                </a:solidFill>
                <a:latin typeface="Arial Narrow"/>
                <a:ea typeface="Arial Narrow"/>
                <a:cs typeface="Arial Narrow"/>
                <a:sym typeface="Arial Narrow"/>
              </a:rPr>
            </a:br>
            <a:r>
              <a:rPr lang="ru-RU" sz="1400" b="1">
                <a:solidFill>
                  <a:schemeClr val="lt1"/>
                </a:solidFill>
                <a:latin typeface="Arial Narrow"/>
                <a:ea typeface="Arial Narrow"/>
                <a:cs typeface="Arial Narrow"/>
                <a:sym typeface="Arial Narrow"/>
              </a:rPr>
              <a:t>(5)</a:t>
            </a:r>
            <a:endParaRPr sz="1400" b="1">
              <a:solidFill>
                <a:schemeClr val="lt1"/>
              </a:solidFill>
              <a:latin typeface="Arial Narrow"/>
              <a:ea typeface="Arial Narrow"/>
              <a:cs typeface="Arial Narrow"/>
              <a:sym typeface="Arial Narrow"/>
            </a:endParaRPr>
          </a:p>
        </p:txBody>
      </p:sp>
      <p:sp>
        <p:nvSpPr>
          <p:cNvPr id="620" name="Google Shape;620;p38"/>
          <p:cNvSpPr/>
          <p:nvPr/>
        </p:nvSpPr>
        <p:spPr>
          <a:xfrm>
            <a:off x="4318000" y="4092575"/>
            <a:ext cx="342900" cy="384175"/>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ru-RU" sz="1400" b="1">
                <a:solidFill>
                  <a:schemeClr val="lt1"/>
                </a:solidFill>
                <a:latin typeface="Arial Narrow"/>
                <a:ea typeface="Arial Narrow"/>
                <a:cs typeface="Arial Narrow"/>
                <a:sym typeface="Arial Narrow"/>
              </a:rPr>
              <a:t>23%</a:t>
            </a:r>
            <a:br>
              <a:rPr lang="ru-RU" sz="1400" b="1">
                <a:solidFill>
                  <a:schemeClr val="lt1"/>
                </a:solidFill>
                <a:latin typeface="Arial Narrow"/>
                <a:ea typeface="Arial Narrow"/>
                <a:cs typeface="Arial Narrow"/>
                <a:sym typeface="Arial Narrow"/>
              </a:rPr>
            </a:br>
            <a:r>
              <a:rPr lang="ru-RU" sz="1400" b="1">
                <a:solidFill>
                  <a:schemeClr val="lt1"/>
                </a:solidFill>
                <a:latin typeface="Arial Narrow"/>
                <a:ea typeface="Arial Narrow"/>
                <a:cs typeface="Arial Narrow"/>
                <a:sym typeface="Arial Narrow"/>
              </a:rPr>
              <a:t>(7)</a:t>
            </a:r>
            <a:endParaRPr sz="1400" b="1">
              <a:solidFill>
                <a:schemeClr val="lt1"/>
              </a:solidFill>
              <a:latin typeface="Arial Narrow"/>
              <a:ea typeface="Arial Narrow"/>
              <a:cs typeface="Arial Narrow"/>
              <a:sym typeface="Arial Narrow"/>
            </a:endParaRPr>
          </a:p>
        </p:txBody>
      </p:sp>
      <p:sp>
        <p:nvSpPr>
          <p:cNvPr id="621" name="Google Shape;621;p38"/>
          <p:cNvSpPr/>
          <p:nvPr/>
        </p:nvSpPr>
        <p:spPr>
          <a:xfrm>
            <a:off x="506413" y="4189413"/>
            <a:ext cx="1611313" cy="192088"/>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«мусоропереработка»</a:t>
            </a:r>
            <a:endParaRPr sz="1400" b="1">
              <a:solidFill>
                <a:schemeClr val="dk1"/>
              </a:solidFill>
              <a:latin typeface="Arial Narrow"/>
              <a:ea typeface="Arial Narrow"/>
              <a:cs typeface="Arial Narrow"/>
              <a:sym typeface="Arial Narrow"/>
            </a:endParaRPr>
          </a:p>
        </p:txBody>
      </p:sp>
      <p:sp>
        <p:nvSpPr>
          <p:cNvPr id="622" name="Google Shape;622;p38"/>
          <p:cNvSpPr/>
          <p:nvPr/>
        </p:nvSpPr>
        <p:spPr>
          <a:xfrm>
            <a:off x="10345738" y="4092575"/>
            <a:ext cx="342900" cy="384175"/>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ru-RU" sz="1400" b="1">
                <a:solidFill>
                  <a:schemeClr val="lt1"/>
                </a:solidFill>
                <a:latin typeface="Arial Narrow"/>
                <a:ea typeface="Arial Narrow"/>
                <a:cs typeface="Arial Narrow"/>
                <a:sym typeface="Arial Narrow"/>
              </a:rPr>
              <a:t>30%</a:t>
            </a:r>
            <a:br>
              <a:rPr lang="ru-RU" sz="1400" b="1">
                <a:solidFill>
                  <a:schemeClr val="lt1"/>
                </a:solidFill>
                <a:latin typeface="Arial Narrow"/>
                <a:ea typeface="Arial Narrow"/>
                <a:cs typeface="Arial Narrow"/>
                <a:sym typeface="Arial Narrow"/>
              </a:rPr>
            </a:br>
            <a:r>
              <a:rPr lang="ru-RU" sz="1400" b="1">
                <a:solidFill>
                  <a:schemeClr val="lt1"/>
                </a:solidFill>
                <a:latin typeface="Arial Narrow"/>
                <a:ea typeface="Arial Narrow"/>
                <a:cs typeface="Arial Narrow"/>
                <a:sym typeface="Arial Narrow"/>
              </a:rPr>
              <a:t>(9)</a:t>
            </a:r>
            <a:endParaRPr sz="1400" b="1">
              <a:solidFill>
                <a:schemeClr val="lt1"/>
              </a:solidFill>
              <a:latin typeface="Arial Narrow"/>
              <a:ea typeface="Arial Narrow"/>
              <a:cs typeface="Arial Narrow"/>
              <a:sym typeface="Arial Narrow"/>
            </a:endParaRPr>
          </a:p>
        </p:txBody>
      </p:sp>
      <p:sp>
        <p:nvSpPr>
          <p:cNvPr id="623" name="Google Shape;623;p38"/>
          <p:cNvSpPr/>
          <p:nvPr/>
        </p:nvSpPr>
        <p:spPr>
          <a:xfrm>
            <a:off x="9075738" y="4594225"/>
            <a:ext cx="342900" cy="384175"/>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ru-RU" sz="1400" b="1">
                <a:solidFill>
                  <a:schemeClr val="lt1"/>
                </a:solidFill>
                <a:latin typeface="Arial Narrow"/>
                <a:ea typeface="Arial Narrow"/>
                <a:cs typeface="Arial Narrow"/>
                <a:sym typeface="Arial Narrow"/>
              </a:rPr>
              <a:t>57%</a:t>
            </a:r>
            <a:br>
              <a:rPr lang="ru-RU" sz="1400" b="1">
                <a:solidFill>
                  <a:schemeClr val="lt1"/>
                </a:solidFill>
                <a:latin typeface="Arial Narrow"/>
                <a:ea typeface="Arial Narrow"/>
                <a:cs typeface="Arial Narrow"/>
                <a:sym typeface="Arial Narrow"/>
              </a:rPr>
            </a:br>
            <a:r>
              <a:rPr lang="ru-RU" sz="1400" b="1">
                <a:solidFill>
                  <a:schemeClr val="lt1"/>
                </a:solidFill>
                <a:latin typeface="Arial Narrow"/>
                <a:ea typeface="Arial Narrow"/>
                <a:cs typeface="Arial Narrow"/>
                <a:sym typeface="Arial Narrow"/>
              </a:rPr>
              <a:t>(17)</a:t>
            </a:r>
            <a:endParaRPr sz="1400" b="1">
              <a:solidFill>
                <a:schemeClr val="lt1"/>
              </a:solidFill>
              <a:latin typeface="Arial Narrow"/>
              <a:ea typeface="Arial Narrow"/>
              <a:cs typeface="Arial Narrow"/>
              <a:sym typeface="Arial Narrow"/>
            </a:endParaRPr>
          </a:p>
        </p:txBody>
      </p:sp>
      <p:sp>
        <p:nvSpPr>
          <p:cNvPr id="624" name="Google Shape;624;p38"/>
          <p:cNvSpPr/>
          <p:nvPr/>
        </p:nvSpPr>
        <p:spPr>
          <a:xfrm>
            <a:off x="4360863" y="4594225"/>
            <a:ext cx="261938" cy="384175"/>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3%</a:t>
            </a:r>
            <a:br>
              <a:rPr lang="ru-RU" sz="1400" b="1">
                <a:solidFill>
                  <a:schemeClr val="dk1"/>
                </a:solidFill>
                <a:latin typeface="Arial Narrow"/>
                <a:ea typeface="Arial Narrow"/>
                <a:cs typeface="Arial Narrow"/>
                <a:sym typeface="Arial Narrow"/>
              </a:rPr>
            </a:br>
            <a:r>
              <a:rPr lang="ru-RU" sz="1400" b="1">
                <a:solidFill>
                  <a:schemeClr val="dk1"/>
                </a:solidFill>
                <a:latin typeface="Arial Narrow"/>
                <a:ea typeface="Arial Narrow"/>
                <a:cs typeface="Arial Narrow"/>
                <a:sym typeface="Arial Narrow"/>
              </a:rPr>
              <a:t>(1)</a:t>
            </a:r>
            <a:endParaRPr sz="1400" b="1">
              <a:solidFill>
                <a:schemeClr val="dk1"/>
              </a:solidFill>
              <a:latin typeface="Arial Narrow"/>
              <a:ea typeface="Arial Narrow"/>
              <a:cs typeface="Arial Narrow"/>
              <a:sym typeface="Arial Narrow"/>
            </a:endParaRPr>
          </a:p>
        </p:txBody>
      </p:sp>
      <p:sp>
        <p:nvSpPr>
          <p:cNvPr id="625" name="Google Shape;625;p38"/>
          <p:cNvSpPr/>
          <p:nvPr/>
        </p:nvSpPr>
        <p:spPr>
          <a:xfrm>
            <a:off x="3884613" y="4594225"/>
            <a:ext cx="261938" cy="384175"/>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ru-RU" sz="1400" b="1">
                <a:solidFill>
                  <a:schemeClr val="lt1"/>
                </a:solidFill>
                <a:latin typeface="Arial Narrow"/>
                <a:ea typeface="Arial Narrow"/>
                <a:cs typeface="Arial Narrow"/>
                <a:sym typeface="Arial Narrow"/>
              </a:rPr>
              <a:t>7%</a:t>
            </a:r>
            <a:br>
              <a:rPr lang="ru-RU" sz="1400" b="1">
                <a:solidFill>
                  <a:schemeClr val="lt1"/>
                </a:solidFill>
                <a:latin typeface="Arial Narrow"/>
                <a:ea typeface="Arial Narrow"/>
                <a:cs typeface="Arial Narrow"/>
                <a:sym typeface="Arial Narrow"/>
              </a:rPr>
            </a:br>
            <a:r>
              <a:rPr lang="ru-RU" sz="1400" b="1">
                <a:solidFill>
                  <a:schemeClr val="lt1"/>
                </a:solidFill>
                <a:latin typeface="Arial Narrow"/>
                <a:ea typeface="Arial Narrow"/>
                <a:cs typeface="Arial Narrow"/>
                <a:sym typeface="Arial Narrow"/>
              </a:rPr>
              <a:t>(2)</a:t>
            </a:r>
            <a:endParaRPr sz="1400" b="1">
              <a:solidFill>
                <a:schemeClr val="lt1"/>
              </a:solidFill>
              <a:latin typeface="Arial Narrow"/>
              <a:ea typeface="Arial Narrow"/>
              <a:cs typeface="Arial Narrow"/>
              <a:sym typeface="Arial Narrow"/>
            </a:endParaRPr>
          </a:p>
        </p:txBody>
      </p:sp>
      <p:sp>
        <p:nvSpPr>
          <p:cNvPr id="626" name="Google Shape;626;p38"/>
          <p:cNvSpPr/>
          <p:nvPr/>
        </p:nvSpPr>
        <p:spPr>
          <a:xfrm>
            <a:off x="2890838" y="4594225"/>
            <a:ext cx="342900" cy="384175"/>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13%</a:t>
            </a:r>
            <a:br>
              <a:rPr lang="ru-RU" sz="1400" b="1">
                <a:solidFill>
                  <a:schemeClr val="dk1"/>
                </a:solidFill>
                <a:latin typeface="Arial Narrow"/>
                <a:ea typeface="Arial Narrow"/>
                <a:cs typeface="Arial Narrow"/>
                <a:sym typeface="Arial Narrow"/>
              </a:rPr>
            </a:br>
            <a:r>
              <a:rPr lang="ru-RU" sz="1400" b="1">
                <a:solidFill>
                  <a:schemeClr val="dk1"/>
                </a:solidFill>
                <a:latin typeface="Arial Narrow"/>
                <a:ea typeface="Arial Narrow"/>
                <a:cs typeface="Arial Narrow"/>
                <a:sym typeface="Arial Narrow"/>
              </a:rPr>
              <a:t>(4)</a:t>
            </a:r>
            <a:endParaRPr sz="1400" b="1">
              <a:solidFill>
                <a:schemeClr val="dk1"/>
              </a:solidFill>
              <a:latin typeface="Arial Narrow"/>
              <a:ea typeface="Arial Narrow"/>
              <a:cs typeface="Arial Narrow"/>
              <a:sym typeface="Arial Narrow"/>
            </a:endParaRPr>
          </a:p>
        </p:txBody>
      </p:sp>
      <p:sp>
        <p:nvSpPr>
          <p:cNvPr id="627" name="Google Shape;627;p38"/>
          <p:cNvSpPr/>
          <p:nvPr/>
        </p:nvSpPr>
        <p:spPr>
          <a:xfrm>
            <a:off x="6103938" y="4594225"/>
            <a:ext cx="261938" cy="384175"/>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ru-RU" sz="1400" b="1">
                <a:solidFill>
                  <a:schemeClr val="lt1"/>
                </a:solidFill>
                <a:latin typeface="Arial Narrow"/>
                <a:ea typeface="Arial Narrow"/>
                <a:cs typeface="Arial Narrow"/>
                <a:sym typeface="Arial Narrow"/>
              </a:rPr>
              <a:t>7%</a:t>
            </a:r>
            <a:br>
              <a:rPr lang="ru-RU" sz="1400" b="1">
                <a:solidFill>
                  <a:schemeClr val="lt1"/>
                </a:solidFill>
                <a:latin typeface="Arial Narrow"/>
                <a:ea typeface="Arial Narrow"/>
                <a:cs typeface="Arial Narrow"/>
                <a:sym typeface="Arial Narrow"/>
              </a:rPr>
            </a:br>
            <a:r>
              <a:rPr lang="ru-RU" sz="1400" b="1">
                <a:solidFill>
                  <a:schemeClr val="lt1"/>
                </a:solidFill>
                <a:latin typeface="Arial Narrow"/>
                <a:ea typeface="Arial Narrow"/>
                <a:cs typeface="Arial Narrow"/>
                <a:sym typeface="Arial Narrow"/>
              </a:rPr>
              <a:t>(2)</a:t>
            </a:r>
            <a:endParaRPr sz="1400" b="1">
              <a:solidFill>
                <a:schemeClr val="lt1"/>
              </a:solidFill>
              <a:latin typeface="Arial Narrow"/>
              <a:ea typeface="Arial Narrow"/>
              <a:cs typeface="Arial Narrow"/>
              <a:sym typeface="Arial Narrow"/>
            </a:endParaRPr>
          </a:p>
        </p:txBody>
      </p:sp>
      <p:sp>
        <p:nvSpPr>
          <p:cNvPr id="628" name="Google Shape;628;p38"/>
          <p:cNvSpPr/>
          <p:nvPr/>
        </p:nvSpPr>
        <p:spPr>
          <a:xfrm>
            <a:off x="2254250" y="2212975"/>
            <a:ext cx="149225" cy="136525"/>
          </a:xfrm>
          <a:prstGeom prst="rect">
            <a:avLst/>
          </a:prstGeom>
          <a:noFill/>
          <a:ln>
            <a:noFill/>
          </a:ln>
        </p:spPr>
        <p:txBody>
          <a:bodyPr spcFirstLastPara="1" wrap="square" lIns="17450" tIns="0" rIns="17450" bIns="0" anchor="ctr" anchorCtr="0">
            <a:noAutofit/>
          </a:bodyPr>
          <a:lstStyle/>
          <a:p>
            <a:pPr marL="0" marR="0" lvl="0" indent="0" algn="r" rtl="0">
              <a:lnSpc>
                <a:spcPct val="90000"/>
              </a:lnSpc>
              <a:spcBef>
                <a:spcPts val="0"/>
              </a:spcBef>
              <a:spcAft>
                <a:spcPts val="0"/>
              </a:spcAft>
              <a:buClr>
                <a:schemeClr val="dk1"/>
              </a:buClr>
              <a:buSzPts val="1000"/>
              <a:buFont typeface="Arial"/>
              <a:buNone/>
            </a:pPr>
            <a:r>
              <a:rPr lang="ru-RU" sz="1000" b="1">
                <a:solidFill>
                  <a:schemeClr val="dk1"/>
                </a:solidFill>
                <a:latin typeface="Arial Narrow"/>
                <a:ea typeface="Arial Narrow"/>
                <a:cs typeface="Arial Narrow"/>
                <a:sym typeface="Arial Narrow"/>
              </a:rPr>
              <a:t>30</a:t>
            </a:r>
            <a:endParaRPr sz="1000" b="1">
              <a:solidFill>
                <a:schemeClr val="dk1"/>
              </a:solidFill>
              <a:latin typeface="Arial Narrow"/>
              <a:ea typeface="Arial Narrow"/>
              <a:cs typeface="Arial Narrow"/>
              <a:sym typeface="Arial Narrow"/>
            </a:endParaRPr>
          </a:p>
        </p:txBody>
      </p:sp>
      <p:sp>
        <p:nvSpPr>
          <p:cNvPr id="629" name="Google Shape;629;p38"/>
          <p:cNvSpPr/>
          <p:nvPr/>
        </p:nvSpPr>
        <p:spPr>
          <a:xfrm>
            <a:off x="2254250" y="2713038"/>
            <a:ext cx="149225" cy="136525"/>
          </a:xfrm>
          <a:prstGeom prst="rect">
            <a:avLst/>
          </a:prstGeom>
          <a:noFill/>
          <a:ln>
            <a:noFill/>
          </a:ln>
        </p:spPr>
        <p:txBody>
          <a:bodyPr spcFirstLastPara="1" wrap="square" lIns="17450" tIns="0" rIns="17450" bIns="0" anchor="ctr" anchorCtr="0">
            <a:noAutofit/>
          </a:bodyPr>
          <a:lstStyle/>
          <a:p>
            <a:pPr marL="0" marR="0" lvl="0" indent="0" algn="r" rtl="0">
              <a:lnSpc>
                <a:spcPct val="90000"/>
              </a:lnSpc>
              <a:spcBef>
                <a:spcPts val="0"/>
              </a:spcBef>
              <a:spcAft>
                <a:spcPts val="0"/>
              </a:spcAft>
              <a:buClr>
                <a:schemeClr val="dk1"/>
              </a:buClr>
              <a:buSzPts val="1000"/>
              <a:buFont typeface="Arial"/>
              <a:buNone/>
            </a:pPr>
            <a:r>
              <a:rPr lang="ru-RU" sz="1000" b="1">
                <a:solidFill>
                  <a:schemeClr val="dk1"/>
                </a:solidFill>
                <a:latin typeface="Arial Narrow"/>
                <a:ea typeface="Arial Narrow"/>
                <a:cs typeface="Arial Narrow"/>
                <a:sym typeface="Arial Narrow"/>
              </a:rPr>
              <a:t>30</a:t>
            </a:r>
            <a:endParaRPr sz="1000" b="1">
              <a:solidFill>
                <a:schemeClr val="dk1"/>
              </a:solidFill>
              <a:latin typeface="Arial Narrow"/>
              <a:ea typeface="Arial Narrow"/>
              <a:cs typeface="Arial Narrow"/>
              <a:sym typeface="Arial Narrow"/>
            </a:endParaRPr>
          </a:p>
        </p:txBody>
      </p:sp>
      <p:sp>
        <p:nvSpPr>
          <p:cNvPr id="630" name="Google Shape;630;p38"/>
          <p:cNvSpPr/>
          <p:nvPr/>
        </p:nvSpPr>
        <p:spPr>
          <a:xfrm>
            <a:off x="2254250" y="4216400"/>
            <a:ext cx="149225" cy="136525"/>
          </a:xfrm>
          <a:prstGeom prst="rect">
            <a:avLst/>
          </a:prstGeom>
          <a:noFill/>
          <a:ln>
            <a:noFill/>
          </a:ln>
        </p:spPr>
        <p:txBody>
          <a:bodyPr spcFirstLastPara="1" wrap="square" lIns="17450" tIns="0" rIns="17450" bIns="0" anchor="ctr" anchorCtr="0">
            <a:noAutofit/>
          </a:bodyPr>
          <a:lstStyle/>
          <a:p>
            <a:pPr marL="0" marR="0" lvl="0" indent="0" algn="r" rtl="0">
              <a:lnSpc>
                <a:spcPct val="90000"/>
              </a:lnSpc>
              <a:spcBef>
                <a:spcPts val="0"/>
              </a:spcBef>
              <a:spcAft>
                <a:spcPts val="0"/>
              </a:spcAft>
              <a:buClr>
                <a:schemeClr val="dk1"/>
              </a:buClr>
              <a:buSzPts val="1000"/>
              <a:buFont typeface="Arial"/>
              <a:buNone/>
            </a:pPr>
            <a:r>
              <a:rPr lang="ru-RU" sz="1000" b="1">
                <a:solidFill>
                  <a:schemeClr val="dk1"/>
                </a:solidFill>
                <a:latin typeface="Arial Narrow"/>
                <a:ea typeface="Arial Narrow"/>
                <a:cs typeface="Arial Narrow"/>
                <a:sym typeface="Arial Narrow"/>
              </a:rPr>
              <a:t>30</a:t>
            </a:r>
            <a:endParaRPr sz="1000" b="1">
              <a:solidFill>
                <a:schemeClr val="dk1"/>
              </a:solidFill>
              <a:latin typeface="Arial Narrow"/>
              <a:ea typeface="Arial Narrow"/>
              <a:cs typeface="Arial Narrow"/>
              <a:sym typeface="Arial Narrow"/>
            </a:endParaRPr>
          </a:p>
        </p:txBody>
      </p:sp>
      <p:sp>
        <p:nvSpPr>
          <p:cNvPr id="631" name="Google Shape;631;p38"/>
          <p:cNvSpPr/>
          <p:nvPr/>
        </p:nvSpPr>
        <p:spPr>
          <a:xfrm>
            <a:off x="2254250" y="4718050"/>
            <a:ext cx="149225" cy="136525"/>
          </a:xfrm>
          <a:prstGeom prst="rect">
            <a:avLst/>
          </a:prstGeom>
          <a:noFill/>
          <a:ln>
            <a:noFill/>
          </a:ln>
        </p:spPr>
        <p:txBody>
          <a:bodyPr spcFirstLastPara="1" wrap="square" lIns="17450" tIns="0" rIns="17450" bIns="0" anchor="ctr" anchorCtr="0">
            <a:noAutofit/>
          </a:bodyPr>
          <a:lstStyle/>
          <a:p>
            <a:pPr marL="0" marR="0" lvl="0" indent="0" algn="r" rtl="0">
              <a:lnSpc>
                <a:spcPct val="90000"/>
              </a:lnSpc>
              <a:spcBef>
                <a:spcPts val="0"/>
              </a:spcBef>
              <a:spcAft>
                <a:spcPts val="0"/>
              </a:spcAft>
              <a:buClr>
                <a:schemeClr val="dk1"/>
              </a:buClr>
              <a:buSzPts val="1000"/>
              <a:buFont typeface="Arial"/>
              <a:buNone/>
            </a:pPr>
            <a:r>
              <a:rPr lang="ru-RU" sz="1000" b="1">
                <a:solidFill>
                  <a:schemeClr val="dk1"/>
                </a:solidFill>
                <a:latin typeface="Arial Narrow"/>
                <a:ea typeface="Arial Narrow"/>
                <a:cs typeface="Arial Narrow"/>
                <a:sym typeface="Arial Narrow"/>
              </a:rPr>
              <a:t>30</a:t>
            </a:r>
            <a:endParaRPr sz="1000" b="1">
              <a:solidFill>
                <a:schemeClr val="dk1"/>
              </a:solidFill>
              <a:latin typeface="Arial Narrow"/>
              <a:ea typeface="Arial Narrow"/>
              <a:cs typeface="Arial Narrow"/>
              <a:sym typeface="Arial Narrow"/>
            </a:endParaRPr>
          </a:p>
        </p:txBody>
      </p:sp>
      <p:sp>
        <p:nvSpPr>
          <p:cNvPr id="632" name="Google Shape;632;p38"/>
          <p:cNvSpPr/>
          <p:nvPr/>
        </p:nvSpPr>
        <p:spPr>
          <a:xfrm>
            <a:off x="479424" y="4691063"/>
            <a:ext cx="1638300" cy="192088"/>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«зеленая таксономия»</a:t>
            </a:r>
            <a:endParaRPr sz="1400" b="1">
              <a:solidFill>
                <a:schemeClr val="dk1"/>
              </a:solidFill>
              <a:latin typeface="Arial Narrow"/>
              <a:ea typeface="Arial Narrow"/>
              <a:cs typeface="Arial Narrow"/>
              <a:sym typeface="Arial Narrow"/>
            </a:endParaRPr>
          </a:p>
        </p:txBody>
      </p:sp>
      <p:sp>
        <p:nvSpPr>
          <p:cNvPr id="633" name="Google Shape;633;p38"/>
          <p:cNvSpPr/>
          <p:nvPr/>
        </p:nvSpPr>
        <p:spPr>
          <a:xfrm>
            <a:off x="2500313" y="1755775"/>
            <a:ext cx="250825" cy="187325"/>
          </a:xfrm>
          <a:prstGeom prst="rect">
            <a:avLst/>
          </a:prstGeom>
          <a:solidFill>
            <a:schemeClr val="accent3"/>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Narrow"/>
              <a:ea typeface="Arial Narrow"/>
              <a:cs typeface="Arial Narrow"/>
              <a:sym typeface="Arial Narrow"/>
            </a:endParaRPr>
          </a:p>
        </p:txBody>
      </p:sp>
      <p:sp>
        <p:nvSpPr>
          <p:cNvPr id="634" name="Google Shape;634;p38"/>
          <p:cNvSpPr/>
          <p:nvPr/>
        </p:nvSpPr>
        <p:spPr>
          <a:xfrm>
            <a:off x="4610100" y="1755775"/>
            <a:ext cx="250825" cy="187325"/>
          </a:xfrm>
          <a:prstGeom prst="rect">
            <a:avLst/>
          </a:prstGeom>
          <a:solidFill>
            <a:srgbClr val="0D960A"/>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Narrow"/>
              <a:ea typeface="Arial Narrow"/>
              <a:cs typeface="Arial Narrow"/>
              <a:sym typeface="Arial Narrow"/>
            </a:endParaRPr>
          </a:p>
        </p:txBody>
      </p:sp>
      <p:sp>
        <p:nvSpPr>
          <p:cNvPr id="635" name="Google Shape;635;p38"/>
          <p:cNvSpPr/>
          <p:nvPr/>
        </p:nvSpPr>
        <p:spPr>
          <a:xfrm>
            <a:off x="7196138" y="1755775"/>
            <a:ext cx="250825" cy="187325"/>
          </a:xfrm>
          <a:prstGeom prst="rect">
            <a:avLst/>
          </a:prstGeom>
          <a:solidFill>
            <a:schemeClr val="hlink"/>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Narrow"/>
              <a:ea typeface="Arial Narrow"/>
              <a:cs typeface="Arial Narrow"/>
              <a:sym typeface="Arial Narrow"/>
            </a:endParaRPr>
          </a:p>
        </p:txBody>
      </p:sp>
      <p:sp>
        <p:nvSpPr>
          <p:cNvPr id="636" name="Google Shape;636;p38"/>
          <p:cNvSpPr/>
          <p:nvPr/>
        </p:nvSpPr>
        <p:spPr>
          <a:xfrm>
            <a:off x="6173788" y="1755775"/>
            <a:ext cx="250825" cy="187325"/>
          </a:xfrm>
          <a:prstGeom prst="rect">
            <a:avLst/>
          </a:prstGeom>
          <a:solidFill>
            <a:srgbClr val="75CB5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Narrow"/>
              <a:ea typeface="Arial Narrow"/>
              <a:cs typeface="Arial Narrow"/>
              <a:sym typeface="Arial Narrow"/>
            </a:endParaRPr>
          </a:p>
        </p:txBody>
      </p:sp>
      <p:sp>
        <p:nvSpPr>
          <p:cNvPr id="637" name="Google Shape;637;p38"/>
          <p:cNvSpPr/>
          <p:nvPr/>
        </p:nvSpPr>
        <p:spPr>
          <a:xfrm>
            <a:off x="8647113" y="1755775"/>
            <a:ext cx="250825" cy="187325"/>
          </a:xfrm>
          <a:prstGeom prst="rect">
            <a:avLst/>
          </a:prstGeom>
          <a:solidFill>
            <a:srgbClr val="FF646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Narrow"/>
              <a:ea typeface="Arial Narrow"/>
              <a:cs typeface="Arial Narrow"/>
              <a:sym typeface="Arial Narrow"/>
            </a:endParaRPr>
          </a:p>
        </p:txBody>
      </p:sp>
      <p:sp>
        <p:nvSpPr>
          <p:cNvPr id="638" name="Google Shape;638;p38"/>
          <p:cNvSpPr/>
          <p:nvPr/>
        </p:nvSpPr>
        <p:spPr>
          <a:xfrm>
            <a:off x="9686925" y="1755775"/>
            <a:ext cx="250825" cy="187325"/>
          </a:xfrm>
          <a:prstGeom prst="rect">
            <a:avLst/>
          </a:prstGeom>
          <a:solidFill>
            <a:srgbClr val="E8194A"/>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Narrow"/>
              <a:ea typeface="Arial Narrow"/>
              <a:cs typeface="Arial Narrow"/>
              <a:sym typeface="Arial Narrow"/>
            </a:endParaRPr>
          </a:p>
        </p:txBody>
      </p:sp>
      <p:sp>
        <p:nvSpPr>
          <p:cNvPr id="639" name="Google Shape;639;p38"/>
          <p:cNvSpPr/>
          <p:nvPr/>
        </p:nvSpPr>
        <p:spPr>
          <a:xfrm>
            <a:off x="2801938" y="1766888"/>
            <a:ext cx="1706563" cy="192088"/>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затруднились ответить</a:t>
            </a:r>
            <a:endParaRPr sz="1400" b="1">
              <a:solidFill>
                <a:schemeClr val="dk1"/>
              </a:solidFill>
              <a:latin typeface="Arial Narrow"/>
              <a:ea typeface="Arial Narrow"/>
              <a:cs typeface="Arial Narrow"/>
              <a:sym typeface="Arial Narrow"/>
            </a:endParaRPr>
          </a:p>
        </p:txBody>
      </p:sp>
      <p:sp>
        <p:nvSpPr>
          <p:cNvPr id="640" name="Google Shape;640;p38"/>
          <p:cNvSpPr/>
          <p:nvPr/>
        </p:nvSpPr>
        <p:spPr>
          <a:xfrm>
            <a:off x="4911725" y="1766888"/>
            <a:ext cx="1160463" cy="192088"/>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5 - крайне часто</a:t>
            </a:r>
            <a:endParaRPr sz="1400" b="1">
              <a:solidFill>
                <a:schemeClr val="dk1"/>
              </a:solidFill>
              <a:latin typeface="Arial Narrow"/>
              <a:ea typeface="Arial Narrow"/>
              <a:cs typeface="Arial Narrow"/>
              <a:sym typeface="Arial Narrow"/>
            </a:endParaRPr>
          </a:p>
        </p:txBody>
      </p:sp>
      <p:sp>
        <p:nvSpPr>
          <p:cNvPr id="641" name="Google Shape;641;p38"/>
          <p:cNvSpPr/>
          <p:nvPr/>
        </p:nvSpPr>
        <p:spPr>
          <a:xfrm>
            <a:off x="6475413" y="1766888"/>
            <a:ext cx="619125" cy="192088"/>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4 - часто</a:t>
            </a:r>
            <a:endParaRPr sz="1400" b="1">
              <a:solidFill>
                <a:schemeClr val="dk1"/>
              </a:solidFill>
              <a:latin typeface="Arial Narrow"/>
              <a:ea typeface="Arial Narrow"/>
              <a:cs typeface="Arial Narrow"/>
              <a:sym typeface="Arial Narrow"/>
            </a:endParaRPr>
          </a:p>
        </p:txBody>
      </p:sp>
      <p:sp>
        <p:nvSpPr>
          <p:cNvPr id="642" name="Google Shape;642;p38"/>
          <p:cNvSpPr/>
          <p:nvPr/>
        </p:nvSpPr>
        <p:spPr>
          <a:xfrm>
            <a:off x="7497763" y="1766888"/>
            <a:ext cx="1047750" cy="192088"/>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3 - достаточно</a:t>
            </a:r>
            <a:endParaRPr sz="1400" b="1">
              <a:solidFill>
                <a:schemeClr val="dk1"/>
              </a:solidFill>
              <a:latin typeface="Arial Narrow"/>
              <a:ea typeface="Arial Narrow"/>
              <a:cs typeface="Arial Narrow"/>
              <a:sym typeface="Arial Narrow"/>
            </a:endParaRPr>
          </a:p>
        </p:txBody>
      </p:sp>
      <p:sp>
        <p:nvSpPr>
          <p:cNvPr id="643" name="Google Shape;643;p38"/>
          <p:cNvSpPr/>
          <p:nvPr/>
        </p:nvSpPr>
        <p:spPr>
          <a:xfrm>
            <a:off x="8948738" y="1766888"/>
            <a:ext cx="636588" cy="192088"/>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2 - редко</a:t>
            </a:r>
            <a:endParaRPr sz="1400" b="1">
              <a:solidFill>
                <a:schemeClr val="dk1"/>
              </a:solidFill>
              <a:latin typeface="Arial Narrow"/>
              <a:ea typeface="Arial Narrow"/>
              <a:cs typeface="Arial Narrow"/>
              <a:sym typeface="Arial Narrow"/>
            </a:endParaRPr>
          </a:p>
        </p:txBody>
      </p:sp>
      <p:sp>
        <p:nvSpPr>
          <p:cNvPr id="644" name="Google Shape;644;p38"/>
          <p:cNvSpPr/>
          <p:nvPr/>
        </p:nvSpPr>
        <p:spPr>
          <a:xfrm>
            <a:off x="9988550" y="1766888"/>
            <a:ext cx="1177925" cy="192088"/>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1 - крайне редко</a:t>
            </a:r>
            <a:endParaRPr sz="1400" b="1">
              <a:solidFill>
                <a:schemeClr val="dk1"/>
              </a:solidFill>
              <a:latin typeface="Arial Narrow"/>
              <a:ea typeface="Arial Narrow"/>
              <a:cs typeface="Arial Narrow"/>
              <a:sym typeface="Arial Narrow"/>
            </a:endParaRPr>
          </a:p>
        </p:txBody>
      </p:sp>
      <p:sp>
        <p:nvSpPr>
          <p:cNvPr id="645" name="Google Shape;645;p38"/>
          <p:cNvSpPr txBox="1"/>
          <p:nvPr/>
        </p:nvSpPr>
        <p:spPr>
          <a:xfrm>
            <a:off x="0" y="143062"/>
            <a:ext cx="12191999" cy="40453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2D050"/>
              </a:buClr>
              <a:buSzPts val="1600"/>
              <a:buFont typeface="Arial Narrow"/>
              <a:buNone/>
            </a:pPr>
            <a:r>
              <a:rPr lang="ru-RU" sz="1600">
                <a:solidFill>
                  <a:srgbClr val="92D050"/>
                </a:solidFill>
                <a:latin typeface="Arial Narrow"/>
                <a:ea typeface="Arial Narrow"/>
                <a:cs typeface="Arial Narrow"/>
                <a:sym typeface="Arial Narrow"/>
              </a:rPr>
              <a:t>4. Identification of potential demand and existing supply of the financial sector for the implementation of the principles of green financing. Develop a proposal on a roadmap/pathway to address the identified demand and supply</a:t>
            </a:r>
            <a:endParaRPr sz="1600">
              <a:solidFill>
                <a:srgbClr val="92D050"/>
              </a:solidFill>
              <a:latin typeface="Arial Narrow"/>
              <a:ea typeface="Arial Narrow"/>
              <a:cs typeface="Arial Narrow"/>
              <a:sym typeface="Arial Narrow"/>
            </a:endParaRPr>
          </a:p>
        </p:txBody>
      </p:sp>
      <p:cxnSp>
        <p:nvCxnSpPr>
          <p:cNvPr id="646" name="Google Shape;646;p38"/>
          <p:cNvCxnSpPr/>
          <p:nvPr/>
        </p:nvCxnSpPr>
        <p:spPr>
          <a:xfrm>
            <a:off x="0" y="633325"/>
            <a:ext cx="10318044" cy="0"/>
          </a:xfrm>
          <a:prstGeom prst="straightConnector1">
            <a:avLst/>
          </a:prstGeom>
          <a:noFill/>
          <a:ln w="66675" cap="flat" cmpd="sng">
            <a:solidFill>
              <a:srgbClr val="76B430"/>
            </a:solidFill>
            <a:prstDash val="solid"/>
            <a:miter lim="800000"/>
            <a:headEnd type="none" w="sm" len="sm"/>
            <a:tailEnd type="none" w="sm" len="sm"/>
          </a:ln>
        </p:spPr>
      </p:cxnSp>
      <p:sp>
        <p:nvSpPr>
          <p:cNvPr id="647" name="Google Shape;647;p38"/>
          <p:cNvSpPr txBox="1"/>
          <p:nvPr/>
        </p:nvSpPr>
        <p:spPr>
          <a:xfrm>
            <a:off x="60960" y="5273372"/>
            <a:ext cx="12070080" cy="1092607"/>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rgbClr val="0070C0"/>
              </a:buClr>
              <a:buSzPts val="1300"/>
              <a:buFont typeface="Noto Sans Symbols"/>
              <a:buChar char="❑"/>
            </a:pPr>
            <a:r>
              <a:rPr lang="ru-RU" sz="1300">
                <a:solidFill>
                  <a:schemeClr val="dk1"/>
                </a:solidFill>
                <a:latin typeface="Arial Narrow"/>
                <a:ea typeface="Arial Narrow"/>
                <a:cs typeface="Arial Narrow"/>
                <a:sym typeface="Arial Narrow"/>
              </a:rPr>
              <a:t>Первостепенной задачей исследования являлось определение базового количества соприкосновения / частоты сталкивании с потенциальной тематикой. Анализ полученных данных наглядно показывает уровень осведомленности, наблюдается снижение уровня осведомленность в более углубленную терминологию от общей;</a:t>
            </a:r>
            <a:endParaRPr/>
          </a:p>
          <a:p>
            <a:pPr marL="285750" marR="0" lvl="0" indent="-285750" algn="just" rtl="0">
              <a:spcBef>
                <a:spcPts val="0"/>
              </a:spcBef>
              <a:spcAft>
                <a:spcPts val="0"/>
              </a:spcAft>
              <a:buClr>
                <a:srgbClr val="0070C0"/>
              </a:buClr>
              <a:buSzPts val="1300"/>
              <a:buFont typeface="Noto Sans Symbols"/>
              <a:buChar char="❑"/>
            </a:pPr>
            <a:r>
              <a:rPr lang="ru-RU" sz="1300">
                <a:solidFill>
                  <a:schemeClr val="dk1"/>
                </a:solidFill>
                <a:latin typeface="Arial Narrow"/>
                <a:ea typeface="Arial Narrow"/>
                <a:cs typeface="Arial Narrow"/>
                <a:sym typeface="Arial Narrow"/>
              </a:rPr>
              <a:t>Понятие «зеленая экономика» в первую очередь носит собирательный характер и вбирает в себя множество продуктов, услуг и других тематик, респонденты встречаются с данным понятием часто 30% и крайне часто 50%;</a:t>
            </a:r>
            <a:endParaRPr/>
          </a:p>
          <a:p>
            <a:pPr marL="285750" marR="0" lvl="0" indent="-285750" algn="just" rtl="0">
              <a:spcBef>
                <a:spcPts val="0"/>
              </a:spcBef>
              <a:spcAft>
                <a:spcPts val="0"/>
              </a:spcAft>
              <a:buClr>
                <a:srgbClr val="0070C0"/>
              </a:buClr>
              <a:buSzPts val="1300"/>
              <a:buFont typeface="Noto Sans Symbols"/>
              <a:buChar char="❑"/>
            </a:pPr>
            <a:r>
              <a:rPr lang="ru-RU" sz="1300">
                <a:solidFill>
                  <a:schemeClr val="dk1"/>
                </a:solidFill>
                <a:latin typeface="Arial Narrow"/>
                <a:ea typeface="Arial Narrow"/>
                <a:cs typeface="Arial Narrow"/>
                <a:sym typeface="Arial Narrow"/>
              </a:rPr>
              <a:t>Понятие «зеленая таксономия» показывает наименьшее значение 57% респондентов встречаются с данным понятием крайне редко. </a:t>
            </a:r>
            <a:endParaRPr/>
          </a:p>
        </p:txBody>
      </p:sp>
      <p:sp>
        <p:nvSpPr>
          <p:cNvPr id="648" name="Google Shape;648;p38"/>
          <p:cNvSpPr/>
          <p:nvPr/>
        </p:nvSpPr>
        <p:spPr>
          <a:xfrm>
            <a:off x="60960" y="5036835"/>
            <a:ext cx="12070080" cy="2616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100" b="1">
                <a:solidFill>
                  <a:srgbClr val="92D050"/>
                </a:solidFill>
                <a:latin typeface="Arial Narrow"/>
                <a:ea typeface="Arial Narrow"/>
                <a:cs typeface="Arial Narrow"/>
                <a:sym typeface="Arial Narrow"/>
              </a:rPr>
              <a:t>Q</a:t>
            </a:r>
            <a:r>
              <a:rPr lang="ru-RU" sz="1100" b="1" baseline="30000">
                <a:solidFill>
                  <a:srgbClr val="92D050"/>
                </a:solidFill>
                <a:latin typeface="Arial Narrow"/>
                <a:ea typeface="Arial Narrow"/>
                <a:cs typeface="Arial Narrow"/>
                <a:sym typeface="Arial Narrow"/>
              </a:rPr>
              <a:t>А</a:t>
            </a:r>
            <a:r>
              <a:rPr lang="ru-RU" sz="1100" b="1">
                <a:solidFill>
                  <a:srgbClr val="92D050"/>
                </a:solidFill>
                <a:latin typeface="Arial Narrow"/>
                <a:ea typeface="Arial Narrow"/>
                <a:cs typeface="Arial Narrow"/>
                <a:sym typeface="Arial Narrow"/>
              </a:rPr>
              <a:t>.1.1.</a:t>
            </a:r>
            <a:r>
              <a:rPr lang="ru-RU" sz="1100">
                <a:solidFill>
                  <a:schemeClr val="dk1"/>
                </a:solidFill>
                <a:latin typeface="Arial Narrow"/>
                <a:ea typeface="Arial Narrow"/>
                <a:cs typeface="Arial Narrow"/>
                <a:sym typeface="Arial Narrow"/>
              </a:rPr>
              <a:t> Как часто Вы сталкивались за последний год со следующими понятиями?</a:t>
            </a:r>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pic>
        <p:nvPicPr>
          <p:cNvPr id="654" name="Google Shape;654;p39"/>
          <p:cNvPicPr preferRelativeResize="0"/>
          <p:nvPr/>
        </p:nvPicPr>
        <p:blipFill rotWithShape="1">
          <a:blip r:embed="rId3">
            <a:alphaModFix/>
          </a:blip>
          <a:srcRect/>
          <a:stretch/>
        </p:blipFill>
        <p:spPr>
          <a:xfrm>
            <a:off x="9921875" y="1003300"/>
            <a:ext cx="1873250" cy="5648325"/>
          </a:xfrm>
          <a:prstGeom prst="rect">
            <a:avLst/>
          </a:prstGeom>
          <a:noFill/>
          <a:ln>
            <a:noFill/>
          </a:ln>
        </p:spPr>
      </p:pic>
      <p:sp>
        <p:nvSpPr>
          <p:cNvPr id="655" name="Google Shape;655;p39"/>
          <p:cNvSpPr/>
          <p:nvPr/>
        </p:nvSpPr>
        <p:spPr>
          <a:xfrm>
            <a:off x="10147300" y="860426"/>
            <a:ext cx="57150" cy="136525"/>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rgbClr val="000000"/>
              </a:buClr>
              <a:buSzPts val="1000"/>
              <a:buFont typeface="Arial"/>
              <a:buNone/>
            </a:pPr>
            <a:r>
              <a:rPr lang="ru-RU" sz="1000" b="1" i="0" u="none" strike="noStrike" cap="none">
                <a:solidFill>
                  <a:srgbClr val="000000"/>
                </a:solidFill>
                <a:latin typeface="Arial Narrow"/>
                <a:ea typeface="Arial Narrow"/>
                <a:cs typeface="Arial Narrow"/>
                <a:sym typeface="Arial Narrow"/>
              </a:rPr>
              <a:t>1</a:t>
            </a:r>
            <a:endParaRPr sz="1000" b="1" i="0" u="none" strike="noStrike" cap="none">
              <a:solidFill>
                <a:srgbClr val="000000"/>
              </a:solidFill>
              <a:latin typeface="Arial Narrow"/>
              <a:ea typeface="Arial Narrow"/>
              <a:cs typeface="Arial Narrow"/>
              <a:sym typeface="Arial Narrow"/>
            </a:endParaRPr>
          </a:p>
        </p:txBody>
      </p:sp>
      <p:sp>
        <p:nvSpPr>
          <p:cNvPr id="656" name="Google Shape;656;p39"/>
          <p:cNvSpPr/>
          <p:nvPr/>
        </p:nvSpPr>
        <p:spPr>
          <a:xfrm>
            <a:off x="10317163" y="860426"/>
            <a:ext cx="57150" cy="136525"/>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rgbClr val="000000"/>
              </a:buClr>
              <a:buSzPts val="1000"/>
              <a:buFont typeface="Arial"/>
              <a:buNone/>
            </a:pPr>
            <a:r>
              <a:rPr lang="ru-RU" sz="1000" b="1" i="0" u="none" strike="noStrike" cap="none">
                <a:solidFill>
                  <a:srgbClr val="000000"/>
                </a:solidFill>
                <a:latin typeface="Arial Narrow"/>
                <a:ea typeface="Arial Narrow"/>
                <a:cs typeface="Arial Narrow"/>
                <a:sym typeface="Arial Narrow"/>
              </a:rPr>
              <a:t>2</a:t>
            </a:r>
            <a:endParaRPr sz="1000" b="1" i="0" u="none" strike="noStrike" cap="none">
              <a:solidFill>
                <a:srgbClr val="000000"/>
              </a:solidFill>
              <a:latin typeface="Arial Narrow"/>
              <a:ea typeface="Arial Narrow"/>
              <a:cs typeface="Arial Narrow"/>
              <a:sym typeface="Arial Narrow"/>
            </a:endParaRPr>
          </a:p>
        </p:txBody>
      </p:sp>
      <p:sp>
        <p:nvSpPr>
          <p:cNvPr id="657" name="Google Shape;657;p39"/>
          <p:cNvSpPr/>
          <p:nvPr/>
        </p:nvSpPr>
        <p:spPr>
          <a:xfrm>
            <a:off x="10488613" y="860426"/>
            <a:ext cx="57150" cy="136525"/>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rgbClr val="000000"/>
              </a:buClr>
              <a:buSzPts val="1000"/>
              <a:buFont typeface="Arial"/>
              <a:buNone/>
            </a:pPr>
            <a:r>
              <a:rPr lang="ru-RU" sz="1000" b="1" i="0" u="none" strike="noStrike" cap="none">
                <a:solidFill>
                  <a:srgbClr val="000000"/>
                </a:solidFill>
                <a:latin typeface="Arial Narrow"/>
                <a:ea typeface="Arial Narrow"/>
                <a:cs typeface="Arial Narrow"/>
                <a:sym typeface="Arial Narrow"/>
              </a:rPr>
              <a:t>3</a:t>
            </a:r>
            <a:endParaRPr sz="1000" b="1" i="0" u="none" strike="noStrike" cap="none">
              <a:solidFill>
                <a:srgbClr val="000000"/>
              </a:solidFill>
              <a:latin typeface="Arial Narrow"/>
              <a:ea typeface="Arial Narrow"/>
              <a:cs typeface="Arial Narrow"/>
              <a:sym typeface="Arial Narrow"/>
            </a:endParaRPr>
          </a:p>
        </p:txBody>
      </p:sp>
      <p:sp>
        <p:nvSpPr>
          <p:cNvPr id="658" name="Google Shape;658;p39"/>
          <p:cNvSpPr/>
          <p:nvPr/>
        </p:nvSpPr>
        <p:spPr>
          <a:xfrm>
            <a:off x="11001375" y="860426"/>
            <a:ext cx="57150" cy="136525"/>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rgbClr val="000000"/>
              </a:buClr>
              <a:buSzPts val="1000"/>
              <a:buFont typeface="Arial"/>
              <a:buNone/>
            </a:pPr>
            <a:r>
              <a:rPr lang="ru-RU" sz="1000" b="1" i="0" u="none" strike="noStrike" cap="none">
                <a:solidFill>
                  <a:srgbClr val="000000"/>
                </a:solidFill>
                <a:latin typeface="Arial Narrow"/>
                <a:ea typeface="Arial Narrow"/>
                <a:cs typeface="Arial Narrow"/>
                <a:sym typeface="Arial Narrow"/>
              </a:rPr>
              <a:t>6</a:t>
            </a:r>
            <a:endParaRPr sz="1000" b="1" i="0" u="none" strike="noStrike" cap="none">
              <a:solidFill>
                <a:srgbClr val="000000"/>
              </a:solidFill>
              <a:latin typeface="Arial Narrow"/>
              <a:ea typeface="Arial Narrow"/>
              <a:cs typeface="Arial Narrow"/>
              <a:sym typeface="Arial Narrow"/>
            </a:endParaRPr>
          </a:p>
        </p:txBody>
      </p:sp>
      <p:sp>
        <p:nvSpPr>
          <p:cNvPr id="659" name="Google Shape;659;p39"/>
          <p:cNvSpPr/>
          <p:nvPr/>
        </p:nvSpPr>
        <p:spPr>
          <a:xfrm>
            <a:off x="11342688" y="860426"/>
            <a:ext cx="57150" cy="136525"/>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rgbClr val="000000"/>
              </a:buClr>
              <a:buSzPts val="1000"/>
              <a:buFont typeface="Arial"/>
              <a:buNone/>
            </a:pPr>
            <a:r>
              <a:rPr lang="ru-RU" sz="1000" b="1" i="0" u="none" strike="noStrike" cap="none">
                <a:solidFill>
                  <a:srgbClr val="000000"/>
                </a:solidFill>
                <a:latin typeface="Arial Narrow"/>
                <a:ea typeface="Arial Narrow"/>
                <a:cs typeface="Arial Narrow"/>
                <a:sym typeface="Arial Narrow"/>
              </a:rPr>
              <a:t>8</a:t>
            </a:r>
            <a:endParaRPr sz="1000" b="1" i="0" u="none" strike="noStrike" cap="none">
              <a:solidFill>
                <a:srgbClr val="000000"/>
              </a:solidFill>
              <a:latin typeface="Arial Narrow"/>
              <a:ea typeface="Arial Narrow"/>
              <a:cs typeface="Arial Narrow"/>
              <a:sym typeface="Arial Narrow"/>
            </a:endParaRPr>
          </a:p>
        </p:txBody>
      </p:sp>
      <p:sp>
        <p:nvSpPr>
          <p:cNvPr id="660" name="Google Shape;660;p39"/>
          <p:cNvSpPr/>
          <p:nvPr/>
        </p:nvSpPr>
        <p:spPr>
          <a:xfrm>
            <a:off x="10658475" y="860426"/>
            <a:ext cx="57150" cy="136525"/>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rgbClr val="000000"/>
              </a:buClr>
              <a:buSzPts val="1000"/>
              <a:buFont typeface="Arial"/>
              <a:buNone/>
            </a:pPr>
            <a:r>
              <a:rPr lang="ru-RU" sz="1000" b="1" i="0" u="none" strike="noStrike" cap="none">
                <a:solidFill>
                  <a:srgbClr val="000000"/>
                </a:solidFill>
                <a:latin typeface="Arial Narrow"/>
                <a:ea typeface="Arial Narrow"/>
                <a:cs typeface="Arial Narrow"/>
                <a:sym typeface="Arial Narrow"/>
              </a:rPr>
              <a:t>4</a:t>
            </a:r>
            <a:endParaRPr sz="1000" b="1" i="0" u="none" strike="noStrike" cap="none">
              <a:solidFill>
                <a:srgbClr val="000000"/>
              </a:solidFill>
              <a:latin typeface="Arial Narrow"/>
              <a:ea typeface="Arial Narrow"/>
              <a:cs typeface="Arial Narrow"/>
              <a:sym typeface="Arial Narrow"/>
            </a:endParaRPr>
          </a:p>
        </p:txBody>
      </p:sp>
      <p:sp>
        <p:nvSpPr>
          <p:cNvPr id="661" name="Google Shape;661;p39"/>
          <p:cNvSpPr/>
          <p:nvPr/>
        </p:nvSpPr>
        <p:spPr>
          <a:xfrm>
            <a:off x="10829925" y="860426"/>
            <a:ext cx="57150" cy="136525"/>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rgbClr val="000000"/>
              </a:buClr>
              <a:buSzPts val="1000"/>
              <a:buFont typeface="Arial"/>
              <a:buNone/>
            </a:pPr>
            <a:r>
              <a:rPr lang="ru-RU" sz="1000" b="1" i="0" u="none" strike="noStrike" cap="none">
                <a:solidFill>
                  <a:srgbClr val="000000"/>
                </a:solidFill>
                <a:latin typeface="Arial Narrow"/>
                <a:ea typeface="Arial Narrow"/>
                <a:cs typeface="Arial Narrow"/>
                <a:sym typeface="Arial Narrow"/>
              </a:rPr>
              <a:t>5</a:t>
            </a:r>
            <a:endParaRPr sz="1000" b="1" i="0" u="none" strike="noStrike" cap="none">
              <a:solidFill>
                <a:srgbClr val="000000"/>
              </a:solidFill>
              <a:latin typeface="Arial Narrow"/>
              <a:ea typeface="Arial Narrow"/>
              <a:cs typeface="Arial Narrow"/>
              <a:sym typeface="Arial Narrow"/>
            </a:endParaRPr>
          </a:p>
        </p:txBody>
      </p:sp>
      <p:sp>
        <p:nvSpPr>
          <p:cNvPr id="662" name="Google Shape;662;p39"/>
          <p:cNvSpPr/>
          <p:nvPr/>
        </p:nvSpPr>
        <p:spPr>
          <a:xfrm>
            <a:off x="11171238" y="860426"/>
            <a:ext cx="57150" cy="136525"/>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rgbClr val="000000"/>
              </a:buClr>
              <a:buSzPts val="1000"/>
              <a:buFont typeface="Arial"/>
              <a:buNone/>
            </a:pPr>
            <a:r>
              <a:rPr lang="ru-RU" sz="1000" b="1" i="0" u="none" strike="noStrike" cap="none">
                <a:solidFill>
                  <a:srgbClr val="000000"/>
                </a:solidFill>
                <a:latin typeface="Arial Narrow"/>
                <a:ea typeface="Arial Narrow"/>
                <a:cs typeface="Arial Narrow"/>
                <a:sym typeface="Arial Narrow"/>
              </a:rPr>
              <a:t>7</a:t>
            </a:r>
            <a:endParaRPr sz="1000" b="1" i="0" u="none" strike="noStrike" cap="none">
              <a:solidFill>
                <a:srgbClr val="000000"/>
              </a:solidFill>
              <a:latin typeface="Arial Narrow"/>
              <a:ea typeface="Arial Narrow"/>
              <a:cs typeface="Arial Narrow"/>
              <a:sym typeface="Arial Narrow"/>
            </a:endParaRPr>
          </a:p>
        </p:txBody>
      </p:sp>
      <p:sp>
        <p:nvSpPr>
          <p:cNvPr id="663" name="Google Shape;663;p39"/>
          <p:cNvSpPr/>
          <p:nvPr/>
        </p:nvSpPr>
        <p:spPr>
          <a:xfrm>
            <a:off x="11512550" y="860426"/>
            <a:ext cx="57150" cy="136525"/>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rgbClr val="000000"/>
              </a:buClr>
              <a:buSzPts val="1000"/>
              <a:buFont typeface="Arial"/>
              <a:buNone/>
            </a:pPr>
            <a:r>
              <a:rPr lang="ru-RU" sz="1000" b="1" i="0" u="none" strike="noStrike" cap="none">
                <a:solidFill>
                  <a:srgbClr val="000000"/>
                </a:solidFill>
                <a:latin typeface="Arial Narrow"/>
                <a:ea typeface="Arial Narrow"/>
                <a:cs typeface="Arial Narrow"/>
                <a:sym typeface="Arial Narrow"/>
              </a:rPr>
              <a:t>9</a:t>
            </a:r>
            <a:endParaRPr sz="1000" b="1" i="0" u="none" strike="noStrike" cap="none">
              <a:solidFill>
                <a:srgbClr val="000000"/>
              </a:solidFill>
              <a:latin typeface="Arial Narrow"/>
              <a:ea typeface="Arial Narrow"/>
              <a:cs typeface="Arial Narrow"/>
              <a:sym typeface="Arial Narrow"/>
            </a:endParaRPr>
          </a:p>
        </p:txBody>
      </p:sp>
      <p:sp>
        <p:nvSpPr>
          <p:cNvPr id="664" name="Google Shape;664;p39"/>
          <p:cNvSpPr/>
          <p:nvPr/>
        </p:nvSpPr>
        <p:spPr>
          <a:xfrm>
            <a:off x="11655425" y="860426"/>
            <a:ext cx="114300" cy="136525"/>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rgbClr val="000000"/>
              </a:buClr>
              <a:buSzPts val="1000"/>
              <a:buFont typeface="Arial"/>
              <a:buNone/>
            </a:pPr>
            <a:r>
              <a:rPr lang="ru-RU" sz="1000" b="1" i="0" u="none" strike="noStrike" cap="none">
                <a:solidFill>
                  <a:srgbClr val="000000"/>
                </a:solidFill>
                <a:latin typeface="Arial Narrow"/>
                <a:ea typeface="Arial Narrow"/>
                <a:cs typeface="Arial Narrow"/>
                <a:sym typeface="Arial Narrow"/>
              </a:rPr>
              <a:t>10</a:t>
            </a:r>
            <a:endParaRPr sz="1000" b="1" i="0" u="none" strike="noStrike" cap="none">
              <a:solidFill>
                <a:srgbClr val="000000"/>
              </a:solidFill>
              <a:latin typeface="Arial Narrow"/>
              <a:ea typeface="Arial Narrow"/>
              <a:cs typeface="Arial Narrow"/>
              <a:sym typeface="Arial Narrow"/>
            </a:endParaRPr>
          </a:p>
        </p:txBody>
      </p:sp>
      <p:sp>
        <p:nvSpPr>
          <p:cNvPr id="665" name="Google Shape;665;p39"/>
          <p:cNvSpPr/>
          <p:nvPr/>
        </p:nvSpPr>
        <p:spPr>
          <a:xfrm>
            <a:off x="10883900" y="1538287"/>
            <a:ext cx="131763" cy="192088"/>
          </a:xfrm>
          <a:prstGeom prst="rect">
            <a:avLst/>
          </a:prstGeom>
          <a:noFill/>
          <a:ln>
            <a:noFill/>
          </a:ln>
        </p:spPr>
        <p:txBody>
          <a:bodyPr spcFirstLastPara="1" wrap="square" lIns="25400" tIns="0" rIns="25400" bIns="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ru-RU" sz="1400" b="1" i="0" u="none" strike="noStrike" cap="none">
                <a:solidFill>
                  <a:srgbClr val="000000"/>
                </a:solidFill>
                <a:latin typeface="Arial Narrow"/>
                <a:ea typeface="Arial Narrow"/>
                <a:cs typeface="Arial Narrow"/>
                <a:sym typeface="Arial Narrow"/>
              </a:rPr>
              <a:t>5</a:t>
            </a:r>
            <a:endParaRPr sz="1400" b="1" i="0" u="none" strike="noStrike" cap="none">
              <a:solidFill>
                <a:srgbClr val="000000"/>
              </a:solidFill>
              <a:latin typeface="Arial Narrow"/>
              <a:ea typeface="Arial Narrow"/>
              <a:cs typeface="Arial Narrow"/>
              <a:sym typeface="Arial Narrow"/>
            </a:endParaRPr>
          </a:p>
        </p:txBody>
      </p:sp>
      <p:sp>
        <p:nvSpPr>
          <p:cNvPr id="666" name="Google Shape;666;p39"/>
          <p:cNvSpPr/>
          <p:nvPr/>
        </p:nvSpPr>
        <p:spPr>
          <a:xfrm>
            <a:off x="11871325" y="860426"/>
            <a:ext cx="249238" cy="136525"/>
          </a:xfrm>
          <a:prstGeom prst="rect">
            <a:avLst/>
          </a:prstGeom>
          <a:noFill/>
          <a:ln>
            <a:noFill/>
          </a:ln>
        </p:spPr>
        <p:txBody>
          <a:bodyPr spcFirstLastPara="1" wrap="square" lIns="0" tIns="0" rIns="0" bIns="0" anchor="b" anchorCtr="0">
            <a:noAutofit/>
          </a:bodyPr>
          <a:lstStyle/>
          <a:p>
            <a:pPr marL="0" marR="0" lvl="0" indent="0" algn="l" rtl="0">
              <a:lnSpc>
                <a:spcPct val="90000"/>
              </a:lnSpc>
              <a:spcBef>
                <a:spcPts val="0"/>
              </a:spcBef>
              <a:spcAft>
                <a:spcPts val="0"/>
              </a:spcAft>
              <a:buClr>
                <a:srgbClr val="000000"/>
              </a:buClr>
              <a:buSzPts val="1000"/>
              <a:buFont typeface="Arial"/>
              <a:buNone/>
            </a:pPr>
            <a:r>
              <a:rPr lang="ru-RU" sz="1000" b="1" i="0" u="none" strike="noStrike" cap="none">
                <a:solidFill>
                  <a:srgbClr val="000000"/>
                </a:solidFill>
                <a:latin typeface="Arial Narrow"/>
                <a:ea typeface="Arial Narrow"/>
                <a:cs typeface="Arial Narrow"/>
                <a:sym typeface="Arial Narrow"/>
              </a:rPr>
              <a:t>N=30</a:t>
            </a:r>
            <a:endParaRPr sz="1000" b="1" i="0" u="none" strike="noStrike" cap="none">
              <a:solidFill>
                <a:srgbClr val="000000"/>
              </a:solidFill>
              <a:latin typeface="Arial Narrow"/>
              <a:ea typeface="Arial Narrow"/>
              <a:cs typeface="Arial Narrow"/>
              <a:sym typeface="Arial Narrow"/>
            </a:endParaRPr>
          </a:p>
        </p:txBody>
      </p:sp>
      <p:sp>
        <p:nvSpPr>
          <p:cNvPr id="667" name="Google Shape;667;p39"/>
          <p:cNvSpPr/>
          <p:nvPr/>
        </p:nvSpPr>
        <p:spPr>
          <a:xfrm>
            <a:off x="9959975" y="5924549"/>
            <a:ext cx="261938" cy="192088"/>
          </a:xfrm>
          <a:prstGeom prst="rect">
            <a:avLst/>
          </a:prstGeom>
          <a:solidFill>
            <a:srgbClr val="4C6C9C"/>
          </a:solid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rgbClr val="FFFFFF"/>
              </a:buClr>
              <a:buSzPts val="1400"/>
              <a:buFont typeface="Arial"/>
              <a:buNone/>
            </a:pPr>
            <a:r>
              <a:rPr lang="ru-RU" sz="1400" b="1" i="0" u="none" strike="noStrike" cap="none">
                <a:solidFill>
                  <a:srgbClr val="FFFFFF"/>
                </a:solidFill>
                <a:latin typeface="Arial Narrow"/>
                <a:ea typeface="Arial Narrow"/>
                <a:cs typeface="Arial Narrow"/>
                <a:sym typeface="Arial Narrow"/>
              </a:rPr>
              <a:t>3%</a:t>
            </a:r>
            <a:endParaRPr sz="1400" b="1" i="0" u="none" strike="noStrike" cap="none">
              <a:solidFill>
                <a:srgbClr val="FFFFFF"/>
              </a:solidFill>
              <a:latin typeface="Arial Narrow"/>
              <a:ea typeface="Arial Narrow"/>
              <a:cs typeface="Arial Narrow"/>
              <a:sym typeface="Arial Narrow"/>
            </a:endParaRPr>
          </a:p>
        </p:txBody>
      </p:sp>
      <p:sp>
        <p:nvSpPr>
          <p:cNvPr id="668" name="Google Shape;668;p39"/>
          <p:cNvSpPr/>
          <p:nvPr/>
        </p:nvSpPr>
        <p:spPr>
          <a:xfrm>
            <a:off x="10260013" y="1538287"/>
            <a:ext cx="342900" cy="192088"/>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ru-RU" sz="1400" b="1" i="0" u="none" strike="noStrike" cap="none">
                <a:solidFill>
                  <a:srgbClr val="000000"/>
                </a:solidFill>
                <a:latin typeface="Arial Narrow"/>
                <a:ea typeface="Arial Narrow"/>
                <a:cs typeface="Arial Narrow"/>
                <a:sym typeface="Arial Narrow"/>
              </a:rPr>
              <a:t>17%</a:t>
            </a:r>
            <a:endParaRPr sz="1400" b="1" i="0" u="none" strike="noStrike" cap="none">
              <a:solidFill>
                <a:srgbClr val="000000"/>
              </a:solidFill>
              <a:latin typeface="Arial Narrow"/>
              <a:ea typeface="Arial Narrow"/>
              <a:cs typeface="Arial Narrow"/>
              <a:sym typeface="Arial Narrow"/>
            </a:endParaRPr>
          </a:p>
        </p:txBody>
      </p:sp>
      <p:sp>
        <p:nvSpPr>
          <p:cNvPr id="669" name="Google Shape;669;p39"/>
          <p:cNvSpPr/>
          <p:nvPr/>
        </p:nvSpPr>
        <p:spPr>
          <a:xfrm>
            <a:off x="10687050" y="2635249"/>
            <a:ext cx="342900" cy="192088"/>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ru-RU" sz="1400" b="1" i="0" u="none" strike="noStrike" cap="none">
                <a:solidFill>
                  <a:srgbClr val="000000"/>
                </a:solidFill>
                <a:latin typeface="Arial Narrow"/>
                <a:ea typeface="Arial Narrow"/>
                <a:cs typeface="Arial Narrow"/>
                <a:sym typeface="Arial Narrow"/>
              </a:rPr>
              <a:t>33%</a:t>
            </a:r>
            <a:endParaRPr sz="1400" b="1" i="0" u="none" strike="noStrike" cap="none">
              <a:solidFill>
                <a:srgbClr val="000000"/>
              </a:solidFill>
              <a:latin typeface="Arial Narrow"/>
              <a:ea typeface="Arial Narrow"/>
              <a:cs typeface="Arial Narrow"/>
              <a:sym typeface="Arial Narrow"/>
            </a:endParaRPr>
          </a:p>
        </p:txBody>
      </p:sp>
      <p:sp>
        <p:nvSpPr>
          <p:cNvPr id="670" name="Google Shape;670;p39"/>
          <p:cNvSpPr/>
          <p:nvPr/>
        </p:nvSpPr>
        <p:spPr>
          <a:xfrm>
            <a:off x="10429875" y="3732212"/>
            <a:ext cx="342900" cy="192088"/>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ru-RU" sz="1400" b="1" i="0" u="none" strike="noStrike" cap="none">
                <a:solidFill>
                  <a:srgbClr val="000000"/>
                </a:solidFill>
                <a:latin typeface="Arial Narrow"/>
                <a:ea typeface="Arial Narrow"/>
                <a:cs typeface="Arial Narrow"/>
                <a:sym typeface="Arial Narrow"/>
              </a:rPr>
              <a:t>23%</a:t>
            </a:r>
            <a:endParaRPr sz="1400" b="1" i="0" u="none" strike="noStrike" cap="none">
              <a:solidFill>
                <a:srgbClr val="000000"/>
              </a:solidFill>
              <a:latin typeface="Arial Narrow"/>
              <a:ea typeface="Arial Narrow"/>
              <a:cs typeface="Arial Narrow"/>
              <a:sym typeface="Arial Narrow"/>
            </a:endParaRPr>
          </a:p>
        </p:txBody>
      </p:sp>
      <p:sp>
        <p:nvSpPr>
          <p:cNvPr id="671" name="Google Shape;671;p39"/>
          <p:cNvSpPr/>
          <p:nvPr/>
        </p:nvSpPr>
        <p:spPr>
          <a:xfrm>
            <a:off x="10429875" y="4827587"/>
            <a:ext cx="342900" cy="192088"/>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rgbClr val="FFFFFF"/>
              </a:buClr>
              <a:buSzPts val="1400"/>
              <a:buFont typeface="Arial"/>
              <a:buNone/>
            </a:pPr>
            <a:r>
              <a:rPr lang="ru-RU" sz="1400" b="1" i="0" u="none" strike="noStrike" cap="none">
                <a:solidFill>
                  <a:srgbClr val="FFFFFF"/>
                </a:solidFill>
                <a:latin typeface="Arial Narrow"/>
                <a:ea typeface="Arial Narrow"/>
                <a:cs typeface="Arial Narrow"/>
                <a:sym typeface="Arial Narrow"/>
              </a:rPr>
              <a:t>23%</a:t>
            </a:r>
            <a:endParaRPr sz="1400" b="1" i="0" u="none" strike="noStrike" cap="none">
              <a:solidFill>
                <a:srgbClr val="FFFFFF"/>
              </a:solidFill>
              <a:latin typeface="Arial Narrow"/>
              <a:ea typeface="Arial Narrow"/>
              <a:cs typeface="Arial Narrow"/>
              <a:sym typeface="Arial Narrow"/>
            </a:endParaRPr>
          </a:p>
        </p:txBody>
      </p:sp>
      <p:sp>
        <p:nvSpPr>
          <p:cNvPr id="672" name="Google Shape;672;p39"/>
          <p:cNvSpPr/>
          <p:nvPr/>
        </p:nvSpPr>
        <p:spPr>
          <a:xfrm>
            <a:off x="11737975" y="2635249"/>
            <a:ext cx="212725" cy="192088"/>
          </a:xfrm>
          <a:prstGeom prst="rect">
            <a:avLst/>
          </a:prstGeom>
          <a:noFill/>
          <a:ln>
            <a:noFill/>
          </a:ln>
        </p:spPr>
        <p:txBody>
          <a:bodyPr spcFirstLastPara="1" wrap="square" lIns="25400" tIns="0" rIns="25400" bIns="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ru-RU" sz="1400" b="1" i="0" u="none" strike="noStrike" cap="none">
                <a:solidFill>
                  <a:srgbClr val="000000"/>
                </a:solidFill>
                <a:latin typeface="Arial Narrow"/>
                <a:ea typeface="Arial Narrow"/>
                <a:cs typeface="Arial Narrow"/>
                <a:sym typeface="Arial Narrow"/>
              </a:rPr>
              <a:t>10</a:t>
            </a:r>
            <a:endParaRPr sz="1400" b="1" i="0" u="none" strike="noStrike" cap="none">
              <a:solidFill>
                <a:srgbClr val="000000"/>
              </a:solidFill>
              <a:latin typeface="Arial Narrow"/>
              <a:ea typeface="Arial Narrow"/>
              <a:cs typeface="Arial Narrow"/>
              <a:sym typeface="Arial Narrow"/>
            </a:endParaRPr>
          </a:p>
        </p:txBody>
      </p:sp>
      <p:sp>
        <p:nvSpPr>
          <p:cNvPr id="673" name="Google Shape;673;p39"/>
          <p:cNvSpPr/>
          <p:nvPr/>
        </p:nvSpPr>
        <p:spPr>
          <a:xfrm>
            <a:off x="11225213" y="3732212"/>
            <a:ext cx="131763" cy="192088"/>
          </a:xfrm>
          <a:prstGeom prst="rect">
            <a:avLst/>
          </a:prstGeom>
          <a:noFill/>
          <a:ln>
            <a:noFill/>
          </a:ln>
        </p:spPr>
        <p:txBody>
          <a:bodyPr spcFirstLastPara="1" wrap="square" lIns="25400" tIns="0" rIns="25400" bIns="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ru-RU" sz="1400" b="1" i="0" u="none" strike="noStrike" cap="none">
                <a:solidFill>
                  <a:srgbClr val="000000"/>
                </a:solidFill>
                <a:latin typeface="Arial Narrow"/>
                <a:ea typeface="Arial Narrow"/>
                <a:cs typeface="Arial Narrow"/>
                <a:sym typeface="Arial Narrow"/>
              </a:rPr>
              <a:t>7</a:t>
            </a:r>
            <a:endParaRPr sz="1400" b="1" i="0" u="none" strike="noStrike" cap="none">
              <a:solidFill>
                <a:srgbClr val="000000"/>
              </a:solidFill>
              <a:latin typeface="Arial Narrow"/>
              <a:ea typeface="Arial Narrow"/>
              <a:cs typeface="Arial Narrow"/>
              <a:sym typeface="Arial Narrow"/>
            </a:endParaRPr>
          </a:p>
        </p:txBody>
      </p:sp>
      <p:sp>
        <p:nvSpPr>
          <p:cNvPr id="674" name="Google Shape;674;p39"/>
          <p:cNvSpPr/>
          <p:nvPr/>
        </p:nvSpPr>
        <p:spPr>
          <a:xfrm>
            <a:off x="11225213" y="4827587"/>
            <a:ext cx="131763" cy="192088"/>
          </a:xfrm>
          <a:prstGeom prst="rect">
            <a:avLst/>
          </a:prstGeom>
          <a:noFill/>
          <a:ln>
            <a:noFill/>
          </a:ln>
        </p:spPr>
        <p:txBody>
          <a:bodyPr spcFirstLastPara="1" wrap="square" lIns="25400" tIns="0" rIns="25400" bIns="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ru-RU" sz="1400" b="1" i="0" u="none" strike="noStrike" cap="none">
                <a:solidFill>
                  <a:srgbClr val="000000"/>
                </a:solidFill>
                <a:latin typeface="Arial Narrow"/>
                <a:ea typeface="Arial Narrow"/>
                <a:cs typeface="Arial Narrow"/>
                <a:sym typeface="Arial Narrow"/>
              </a:rPr>
              <a:t>7</a:t>
            </a:r>
            <a:endParaRPr sz="1400" b="1" i="0" u="none" strike="noStrike" cap="none">
              <a:solidFill>
                <a:srgbClr val="000000"/>
              </a:solidFill>
              <a:latin typeface="Arial Narrow"/>
              <a:ea typeface="Arial Narrow"/>
              <a:cs typeface="Arial Narrow"/>
              <a:sym typeface="Arial Narrow"/>
            </a:endParaRPr>
          </a:p>
        </p:txBody>
      </p:sp>
      <p:sp>
        <p:nvSpPr>
          <p:cNvPr id="675" name="Google Shape;675;p39"/>
          <p:cNvSpPr/>
          <p:nvPr/>
        </p:nvSpPr>
        <p:spPr>
          <a:xfrm>
            <a:off x="10240963" y="5924549"/>
            <a:ext cx="131763" cy="192088"/>
          </a:xfrm>
          <a:prstGeom prst="rect">
            <a:avLst/>
          </a:prstGeom>
          <a:noFill/>
          <a:ln>
            <a:noFill/>
          </a:ln>
        </p:spPr>
        <p:txBody>
          <a:bodyPr spcFirstLastPara="1" wrap="square" lIns="25400" tIns="0" rIns="25400" bIns="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ru-RU" sz="1400" b="1" i="0" u="none" strike="noStrike" cap="none">
                <a:solidFill>
                  <a:srgbClr val="000000"/>
                </a:solidFill>
                <a:latin typeface="Arial Narrow"/>
                <a:ea typeface="Arial Narrow"/>
                <a:cs typeface="Arial Narrow"/>
                <a:sym typeface="Arial Narrow"/>
              </a:rPr>
              <a:t>1</a:t>
            </a:r>
            <a:endParaRPr sz="1400" b="1" i="0" u="none" strike="noStrike" cap="none">
              <a:solidFill>
                <a:srgbClr val="000000"/>
              </a:solidFill>
              <a:latin typeface="Arial Narrow"/>
              <a:ea typeface="Arial Narrow"/>
              <a:cs typeface="Arial Narrow"/>
              <a:sym typeface="Arial Narrow"/>
            </a:endParaRPr>
          </a:p>
        </p:txBody>
      </p:sp>
      <p:pic>
        <p:nvPicPr>
          <p:cNvPr id="676" name="Google Shape;676;p39"/>
          <p:cNvPicPr preferRelativeResize="0"/>
          <p:nvPr/>
        </p:nvPicPr>
        <p:blipFill rotWithShape="1">
          <a:blip r:embed="rId4">
            <a:alphaModFix/>
          </a:blip>
          <a:srcRect/>
          <a:stretch/>
        </p:blipFill>
        <p:spPr>
          <a:xfrm>
            <a:off x="212725" y="1003300"/>
            <a:ext cx="1873250" cy="5648325"/>
          </a:xfrm>
          <a:prstGeom prst="rect">
            <a:avLst/>
          </a:prstGeom>
          <a:noFill/>
          <a:ln>
            <a:noFill/>
          </a:ln>
        </p:spPr>
      </p:pic>
      <p:sp>
        <p:nvSpPr>
          <p:cNvPr id="677" name="Google Shape;677;p39"/>
          <p:cNvSpPr/>
          <p:nvPr/>
        </p:nvSpPr>
        <p:spPr>
          <a:xfrm>
            <a:off x="836613" y="860426"/>
            <a:ext cx="57150" cy="136525"/>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rgbClr val="000000"/>
              </a:buClr>
              <a:buSzPts val="1000"/>
              <a:buFont typeface="Arial"/>
              <a:buNone/>
            </a:pPr>
            <a:r>
              <a:rPr lang="ru-RU" sz="1000" b="1" i="0" u="none" strike="noStrike" cap="none">
                <a:solidFill>
                  <a:srgbClr val="000000"/>
                </a:solidFill>
                <a:latin typeface="Arial Narrow"/>
                <a:ea typeface="Arial Narrow"/>
                <a:cs typeface="Arial Narrow"/>
                <a:sym typeface="Arial Narrow"/>
              </a:rPr>
              <a:t>5</a:t>
            </a:r>
            <a:endParaRPr sz="1000" b="1" i="0" u="none" strike="noStrike" cap="none">
              <a:solidFill>
                <a:srgbClr val="000000"/>
              </a:solidFill>
              <a:latin typeface="Arial Narrow"/>
              <a:ea typeface="Arial Narrow"/>
              <a:cs typeface="Arial Narrow"/>
              <a:sym typeface="Arial Narrow"/>
            </a:endParaRPr>
          </a:p>
        </p:txBody>
      </p:sp>
      <p:sp>
        <p:nvSpPr>
          <p:cNvPr id="678" name="Google Shape;678;p39"/>
          <p:cNvSpPr/>
          <p:nvPr/>
        </p:nvSpPr>
        <p:spPr>
          <a:xfrm>
            <a:off x="1376363" y="860426"/>
            <a:ext cx="114300" cy="136525"/>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rgbClr val="000000"/>
              </a:buClr>
              <a:buSzPts val="1000"/>
              <a:buFont typeface="Arial"/>
              <a:buNone/>
            </a:pPr>
            <a:r>
              <a:rPr lang="ru-RU" sz="1000" b="1" i="0" u="none" strike="noStrike" cap="none">
                <a:solidFill>
                  <a:srgbClr val="000000"/>
                </a:solidFill>
                <a:latin typeface="Arial Narrow"/>
                <a:ea typeface="Arial Narrow"/>
                <a:cs typeface="Arial Narrow"/>
                <a:sym typeface="Arial Narrow"/>
              </a:rPr>
              <a:t>10</a:t>
            </a:r>
            <a:endParaRPr sz="1000" b="1" i="0" u="none" strike="noStrike" cap="none">
              <a:solidFill>
                <a:srgbClr val="000000"/>
              </a:solidFill>
              <a:latin typeface="Arial Narrow"/>
              <a:ea typeface="Arial Narrow"/>
              <a:cs typeface="Arial Narrow"/>
              <a:sym typeface="Arial Narrow"/>
            </a:endParaRPr>
          </a:p>
        </p:txBody>
      </p:sp>
      <p:sp>
        <p:nvSpPr>
          <p:cNvPr id="679" name="Google Shape;679;p39"/>
          <p:cNvSpPr/>
          <p:nvPr/>
        </p:nvSpPr>
        <p:spPr>
          <a:xfrm>
            <a:off x="1946275" y="860426"/>
            <a:ext cx="114300" cy="136525"/>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rgbClr val="000000"/>
              </a:buClr>
              <a:buSzPts val="1000"/>
              <a:buFont typeface="Arial"/>
              <a:buNone/>
            </a:pPr>
            <a:r>
              <a:rPr lang="ru-RU" sz="1000" b="1" i="0" u="none" strike="noStrike" cap="none">
                <a:solidFill>
                  <a:srgbClr val="000000"/>
                </a:solidFill>
                <a:latin typeface="Arial Narrow"/>
                <a:ea typeface="Arial Narrow"/>
                <a:cs typeface="Arial Narrow"/>
                <a:sym typeface="Arial Narrow"/>
              </a:rPr>
              <a:t>15</a:t>
            </a:r>
            <a:endParaRPr sz="1000" b="1" i="0" u="none" strike="noStrike" cap="none">
              <a:solidFill>
                <a:srgbClr val="000000"/>
              </a:solidFill>
              <a:latin typeface="Arial Narrow"/>
              <a:ea typeface="Arial Narrow"/>
              <a:cs typeface="Arial Narrow"/>
              <a:sym typeface="Arial Narrow"/>
            </a:endParaRPr>
          </a:p>
        </p:txBody>
      </p:sp>
      <p:sp>
        <p:nvSpPr>
          <p:cNvPr id="680" name="Google Shape;680;p39"/>
          <p:cNvSpPr/>
          <p:nvPr/>
        </p:nvSpPr>
        <p:spPr>
          <a:xfrm>
            <a:off x="222250" y="2635249"/>
            <a:ext cx="261938" cy="192088"/>
          </a:xfrm>
          <a:prstGeom prst="rect">
            <a:avLst/>
          </a:prstGeom>
          <a:solidFill>
            <a:srgbClr val="C3CFE1"/>
          </a:solid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ru-RU" sz="1400" b="1" i="0" u="none" strike="noStrike" cap="none">
                <a:solidFill>
                  <a:srgbClr val="000000"/>
                </a:solidFill>
                <a:latin typeface="Arial Narrow"/>
                <a:ea typeface="Arial Narrow"/>
                <a:cs typeface="Arial Narrow"/>
                <a:sym typeface="Arial Narrow"/>
              </a:rPr>
              <a:t>3%</a:t>
            </a:r>
            <a:endParaRPr sz="1400" b="1" i="0" u="none" strike="noStrike" cap="none">
              <a:solidFill>
                <a:srgbClr val="000000"/>
              </a:solidFill>
              <a:latin typeface="Arial Narrow"/>
              <a:ea typeface="Arial Narrow"/>
              <a:cs typeface="Arial Narrow"/>
              <a:sym typeface="Arial Narrow"/>
            </a:endParaRPr>
          </a:p>
        </p:txBody>
      </p:sp>
      <p:sp>
        <p:nvSpPr>
          <p:cNvPr id="681" name="Google Shape;681;p39"/>
          <p:cNvSpPr/>
          <p:nvPr/>
        </p:nvSpPr>
        <p:spPr>
          <a:xfrm>
            <a:off x="2162175" y="860426"/>
            <a:ext cx="249238" cy="136525"/>
          </a:xfrm>
          <a:prstGeom prst="rect">
            <a:avLst/>
          </a:prstGeom>
          <a:noFill/>
          <a:ln>
            <a:noFill/>
          </a:ln>
        </p:spPr>
        <p:txBody>
          <a:bodyPr spcFirstLastPara="1" wrap="square" lIns="0" tIns="0" rIns="0" bIns="0" anchor="b" anchorCtr="0">
            <a:noAutofit/>
          </a:bodyPr>
          <a:lstStyle/>
          <a:p>
            <a:pPr marL="0" marR="0" lvl="0" indent="0" algn="l" rtl="0">
              <a:lnSpc>
                <a:spcPct val="90000"/>
              </a:lnSpc>
              <a:spcBef>
                <a:spcPts val="0"/>
              </a:spcBef>
              <a:spcAft>
                <a:spcPts val="0"/>
              </a:spcAft>
              <a:buClr>
                <a:srgbClr val="000000"/>
              </a:buClr>
              <a:buSzPts val="1000"/>
              <a:buFont typeface="Arial"/>
              <a:buNone/>
            </a:pPr>
            <a:r>
              <a:rPr lang="ru-RU" sz="1000" b="1" i="0" u="none" strike="noStrike" cap="none">
                <a:solidFill>
                  <a:srgbClr val="000000"/>
                </a:solidFill>
                <a:latin typeface="Arial Narrow"/>
                <a:ea typeface="Arial Narrow"/>
                <a:cs typeface="Arial Narrow"/>
                <a:sym typeface="Arial Narrow"/>
              </a:rPr>
              <a:t>N=30</a:t>
            </a:r>
            <a:endParaRPr sz="1000" b="1" i="0" u="none" strike="noStrike" cap="none">
              <a:solidFill>
                <a:srgbClr val="000000"/>
              </a:solidFill>
              <a:latin typeface="Arial Narrow"/>
              <a:ea typeface="Arial Narrow"/>
              <a:cs typeface="Arial Narrow"/>
              <a:sym typeface="Arial Narrow"/>
            </a:endParaRPr>
          </a:p>
        </p:txBody>
      </p:sp>
      <p:sp>
        <p:nvSpPr>
          <p:cNvPr id="682" name="Google Shape;682;p39"/>
          <p:cNvSpPr/>
          <p:nvPr/>
        </p:nvSpPr>
        <p:spPr>
          <a:xfrm>
            <a:off x="222250" y="1538287"/>
            <a:ext cx="261938" cy="192088"/>
          </a:xfrm>
          <a:prstGeom prst="rect">
            <a:avLst/>
          </a:prstGeom>
          <a:solidFill>
            <a:srgbClr val="DFE5EF"/>
          </a:solid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ru-RU" sz="1400" b="1" i="0" u="none" strike="noStrike" cap="none">
                <a:solidFill>
                  <a:srgbClr val="000000"/>
                </a:solidFill>
                <a:latin typeface="Arial Narrow"/>
                <a:ea typeface="Arial Narrow"/>
                <a:cs typeface="Arial Narrow"/>
                <a:sym typeface="Arial Narrow"/>
              </a:rPr>
              <a:t>3%</a:t>
            </a:r>
            <a:endParaRPr sz="1400" b="1" i="0" u="none" strike="noStrike" cap="none">
              <a:solidFill>
                <a:srgbClr val="000000"/>
              </a:solidFill>
              <a:latin typeface="Arial Narrow"/>
              <a:ea typeface="Arial Narrow"/>
              <a:cs typeface="Arial Narrow"/>
              <a:sym typeface="Arial Narrow"/>
            </a:endParaRPr>
          </a:p>
        </p:txBody>
      </p:sp>
      <p:sp>
        <p:nvSpPr>
          <p:cNvPr id="683" name="Google Shape;683;p39"/>
          <p:cNvSpPr/>
          <p:nvPr/>
        </p:nvSpPr>
        <p:spPr>
          <a:xfrm>
            <a:off x="350838" y="3732212"/>
            <a:ext cx="342900" cy="192088"/>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ru-RU" sz="1400" b="1" i="0" u="none" strike="noStrike" cap="none">
                <a:solidFill>
                  <a:srgbClr val="000000"/>
                </a:solidFill>
                <a:latin typeface="Arial Narrow"/>
                <a:ea typeface="Arial Narrow"/>
                <a:cs typeface="Arial Narrow"/>
                <a:sym typeface="Arial Narrow"/>
              </a:rPr>
              <a:t>13%</a:t>
            </a:r>
            <a:endParaRPr sz="1400" b="1" i="0" u="none" strike="noStrike" cap="none">
              <a:solidFill>
                <a:srgbClr val="000000"/>
              </a:solidFill>
              <a:latin typeface="Arial Narrow"/>
              <a:ea typeface="Arial Narrow"/>
              <a:cs typeface="Arial Narrow"/>
              <a:sym typeface="Arial Narrow"/>
            </a:endParaRPr>
          </a:p>
        </p:txBody>
      </p:sp>
      <p:sp>
        <p:nvSpPr>
          <p:cNvPr id="684" name="Google Shape;684;p39"/>
          <p:cNvSpPr/>
          <p:nvPr/>
        </p:nvSpPr>
        <p:spPr>
          <a:xfrm>
            <a:off x="636588" y="4827587"/>
            <a:ext cx="342900" cy="192088"/>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rgbClr val="FFFFFF"/>
              </a:buClr>
              <a:buSzPts val="1400"/>
              <a:buFont typeface="Arial"/>
              <a:buNone/>
            </a:pPr>
            <a:r>
              <a:rPr lang="ru-RU" sz="1400" b="1" i="0" u="none" strike="noStrike" cap="none">
                <a:solidFill>
                  <a:srgbClr val="FFFFFF"/>
                </a:solidFill>
                <a:latin typeface="Arial Narrow"/>
                <a:ea typeface="Arial Narrow"/>
                <a:cs typeface="Arial Narrow"/>
                <a:sym typeface="Arial Narrow"/>
              </a:rPr>
              <a:t>30%</a:t>
            </a:r>
            <a:endParaRPr sz="1400" b="1" i="0" u="none" strike="noStrike" cap="none">
              <a:solidFill>
                <a:srgbClr val="FFFFFF"/>
              </a:solidFill>
              <a:latin typeface="Arial Narrow"/>
              <a:ea typeface="Arial Narrow"/>
              <a:cs typeface="Arial Narrow"/>
              <a:sym typeface="Arial Narrow"/>
            </a:endParaRPr>
          </a:p>
        </p:txBody>
      </p:sp>
      <p:sp>
        <p:nvSpPr>
          <p:cNvPr id="685" name="Google Shape;685;p39"/>
          <p:cNvSpPr/>
          <p:nvPr/>
        </p:nvSpPr>
        <p:spPr>
          <a:xfrm>
            <a:off x="977900" y="5924549"/>
            <a:ext cx="342900" cy="192088"/>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rgbClr val="FFFFFF"/>
              </a:buClr>
              <a:buSzPts val="1400"/>
              <a:buFont typeface="Arial"/>
              <a:buNone/>
            </a:pPr>
            <a:r>
              <a:rPr lang="ru-RU" sz="1400" b="1" i="0" u="none" strike="noStrike" cap="none">
                <a:solidFill>
                  <a:srgbClr val="FFFFFF"/>
                </a:solidFill>
                <a:latin typeface="Arial Narrow"/>
                <a:ea typeface="Arial Narrow"/>
                <a:cs typeface="Arial Narrow"/>
                <a:sym typeface="Arial Narrow"/>
              </a:rPr>
              <a:t>50%</a:t>
            </a:r>
            <a:endParaRPr sz="1400" b="1" i="0" u="none" strike="noStrike" cap="none">
              <a:solidFill>
                <a:srgbClr val="FFFFFF"/>
              </a:solidFill>
              <a:latin typeface="Arial Narrow"/>
              <a:ea typeface="Arial Narrow"/>
              <a:cs typeface="Arial Narrow"/>
              <a:sym typeface="Arial Narrow"/>
            </a:endParaRPr>
          </a:p>
        </p:txBody>
      </p:sp>
      <p:sp>
        <p:nvSpPr>
          <p:cNvPr id="686" name="Google Shape;686;p39"/>
          <p:cNvSpPr/>
          <p:nvPr/>
        </p:nvSpPr>
        <p:spPr>
          <a:xfrm>
            <a:off x="503238" y="1538287"/>
            <a:ext cx="131763" cy="192088"/>
          </a:xfrm>
          <a:prstGeom prst="rect">
            <a:avLst/>
          </a:prstGeom>
          <a:noFill/>
          <a:ln>
            <a:noFill/>
          </a:ln>
        </p:spPr>
        <p:txBody>
          <a:bodyPr spcFirstLastPara="1" wrap="square" lIns="25400" tIns="0" rIns="25400" bIns="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ru-RU" sz="1400" b="1" i="0" u="none" strike="noStrike" cap="none">
                <a:solidFill>
                  <a:srgbClr val="000000"/>
                </a:solidFill>
                <a:latin typeface="Arial Narrow"/>
                <a:ea typeface="Arial Narrow"/>
                <a:cs typeface="Arial Narrow"/>
                <a:sym typeface="Arial Narrow"/>
              </a:rPr>
              <a:t>1</a:t>
            </a:r>
            <a:endParaRPr sz="1400" b="1" i="0" u="none" strike="noStrike" cap="none">
              <a:solidFill>
                <a:srgbClr val="000000"/>
              </a:solidFill>
              <a:latin typeface="Arial Narrow"/>
              <a:ea typeface="Arial Narrow"/>
              <a:cs typeface="Arial Narrow"/>
              <a:sym typeface="Arial Narrow"/>
            </a:endParaRPr>
          </a:p>
        </p:txBody>
      </p:sp>
      <p:sp>
        <p:nvSpPr>
          <p:cNvPr id="687" name="Google Shape;687;p39"/>
          <p:cNvSpPr/>
          <p:nvPr/>
        </p:nvSpPr>
        <p:spPr>
          <a:xfrm>
            <a:off x="503238" y="2635249"/>
            <a:ext cx="131763" cy="192088"/>
          </a:xfrm>
          <a:prstGeom prst="rect">
            <a:avLst/>
          </a:prstGeom>
          <a:noFill/>
          <a:ln>
            <a:noFill/>
          </a:ln>
        </p:spPr>
        <p:txBody>
          <a:bodyPr spcFirstLastPara="1" wrap="square" lIns="25400" tIns="0" rIns="25400" bIns="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ru-RU" sz="1400" b="1" i="0" u="none" strike="noStrike" cap="none">
                <a:solidFill>
                  <a:srgbClr val="000000"/>
                </a:solidFill>
                <a:latin typeface="Arial Narrow"/>
                <a:ea typeface="Arial Narrow"/>
                <a:cs typeface="Arial Narrow"/>
                <a:sym typeface="Arial Narrow"/>
              </a:rPr>
              <a:t>1</a:t>
            </a:r>
            <a:endParaRPr sz="1400" b="1" i="0" u="none" strike="noStrike" cap="none">
              <a:solidFill>
                <a:srgbClr val="000000"/>
              </a:solidFill>
              <a:latin typeface="Arial Narrow"/>
              <a:ea typeface="Arial Narrow"/>
              <a:cs typeface="Arial Narrow"/>
              <a:sym typeface="Arial Narrow"/>
            </a:endParaRPr>
          </a:p>
        </p:txBody>
      </p:sp>
      <p:sp>
        <p:nvSpPr>
          <p:cNvPr id="688" name="Google Shape;688;p39"/>
          <p:cNvSpPr/>
          <p:nvPr/>
        </p:nvSpPr>
        <p:spPr>
          <a:xfrm>
            <a:off x="776288" y="3732212"/>
            <a:ext cx="131763" cy="192088"/>
          </a:xfrm>
          <a:prstGeom prst="rect">
            <a:avLst/>
          </a:prstGeom>
          <a:noFill/>
          <a:ln>
            <a:noFill/>
          </a:ln>
        </p:spPr>
        <p:txBody>
          <a:bodyPr spcFirstLastPara="1" wrap="square" lIns="25400" tIns="0" rIns="25400" bIns="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ru-RU" sz="1400" b="1" i="0" u="none" strike="noStrike" cap="none">
                <a:solidFill>
                  <a:srgbClr val="000000"/>
                </a:solidFill>
                <a:latin typeface="Arial Narrow"/>
                <a:ea typeface="Arial Narrow"/>
                <a:cs typeface="Arial Narrow"/>
                <a:sym typeface="Arial Narrow"/>
              </a:rPr>
              <a:t>4</a:t>
            </a:r>
            <a:endParaRPr sz="1400" b="1" i="0" u="none" strike="noStrike" cap="none">
              <a:solidFill>
                <a:srgbClr val="000000"/>
              </a:solidFill>
              <a:latin typeface="Arial Narrow"/>
              <a:ea typeface="Arial Narrow"/>
              <a:cs typeface="Arial Narrow"/>
              <a:sym typeface="Arial Narrow"/>
            </a:endParaRPr>
          </a:p>
        </p:txBody>
      </p:sp>
      <p:sp>
        <p:nvSpPr>
          <p:cNvPr id="689" name="Google Shape;689;p39"/>
          <p:cNvSpPr/>
          <p:nvPr/>
        </p:nvSpPr>
        <p:spPr>
          <a:xfrm>
            <a:off x="1346200" y="4827587"/>
            <a:ext cx="131763" cy="192088"/>
          </a:xfrm>
          <a:prstGeom prst="rect">
            <a:avLst/>
          </a:prstGeom>
          <a:noFill/>
          <a:ln>
            <a:noFill/>
          </a:ln>
        </p:spPr>
        <p:txBody>
          <a:bodyPr spcFirstLastPara="1" wrap="square" lIns="25400" tIns="0" rIns="25400" bIns="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ru-RU" sz="1400" b="1" i="0" u="none" strike="noStrike" cap="none">
                <a:solidFill>
                  <a:srgbClr val="000000"/>
                </a:solidFill>
                <a:latin typeface="Arial Narrow"/>
                <a:ea typeface="Arial Narrow"/>
                <a:cs typeface="Arial Narrow"/>
                <a:sym typeface="Arial Narrow"/>
              </a:rPr>
              <a:t>9</a:t>
            </a:r>
            <a:endParaRPr sz="1400" b="1" i="0" u="none" strike="noStrike" cap="none">
              <a:solidFill>
                <a:srgbClr val="000000"/>
              </a:solidFill>
              <a:latin typeface="Arial Narrow"/>
              <a:ea typeface="Arial Narrow"/>
              <a:cs typeface="Arial Narrow"/>
              <a:sym typeface="Arial Narrow"/>
            </a:endParaRPr>
          </a:p>
        </p:txBody>
      </p:sp>
      <p:sp>
        <p:nvSpPr>
          <p:cNvPr id="690" name="Google Shape;690;p39"/>
          <p:cNvSpPr/>
          <p:nvPr/>
        </p:nvSpPr>
        <p:spPr>
          <a:xfrm>
            <a:off x="2028825" y="5924549"/>
            <a:ext cx="212725" cy="192088"/>
          </a:xfrm>
          <a:prstGeom prst="rect">
            <a:avLst/>
          </a:prstGeom>
          <a:noFill/>
          <a:ln>
            <a:noFill/>
          </a:ln>
        </p:spPr>
        <p:txBody>
          <a:bodyPr spcFirstLastPara="1" wrap="square" lIns="25400" tIns="0" rIns="25400" bIns="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ru-RU" sz="1400" b="1" i="0" u="none" strike="noStrike" cap="none">
                <a:solidFill>
                  <a:srgbClr val="000000"/>
                </a:solidFill>
                <a:latin typeface="Arial Narrow"/>
                <a:ea typeface="Arial Narrow"/>
                <a:cs typeface="Arial Narrow"/>
                <a:sym typeface="Arial Narrow"/>
              </a:rPr>
              <a:t>15</a:t>
            </a:r>
            <a:endParaRPr sz="1400" b="1" i="0" u="none" strike="noStrike" cap="none">
              <a:solidFill>
                <a:srgbClr val="000000"/>
              </a:solidFill>
              <a:latin typeface="Arial Narrow"/>
              <a:ea typeface="Arial Narrow"/>
              <a:cs typeface="Arial Narrow"/>
              <a:sym typeface="Arial Narrow"/>
            </a:endParaRPr>
          </a:p>
        </p:txBody>
      </p:sp>
      <p:sp>
        <p:nvSpPr>
          <p:cNvPr id="691" name="Google Shape;691;p39"/>
          <p:cNvSpPr/>
          <p:nvPr/>
        </p:nvSpPr>
        <p:spPr>
          <a:xfrm>
            <a:off x="50801" y="63817"/>
            <a:ext cx="2352674" cy="69249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92D050"/>
              </a:buClr>
              <a:buSzPts val="1300"/>
              <a:buFont typeface="Arial Narrow"/>
              <a:buNone/>
            </a:pPr>
            <a:r>
              <a:rPr lang="ru-RU" sz="1300" b="1" i="0" u="none" strike="noStrike" cap="none">
                <a:solidFill>
                  <a:srgbClr val="92D050"/>
                </a:solidFill>
                <a:latin typeface="Arial Narrow"/>
                <a:ea typeface="Arial Narrow"/>
                <a:cs typeface="Arial Narrow"/>
                <a:sym typeface="Arial Narrow"/>
              </a:rPr>
              <a:t>Q</a:t>
            </a:r>
            <a:r>
              <a:rPr lang="ru-RU" sz="1300" b="1" i="0" u="none" strike="noStrike" cap="none" baseline="30000">
                <a:solidFill>
                  <a:srgbClr val="92D050"/>
                </a:solidFill>
                <a:latin typeface="Arial Narrow"/>
                <a:ea typeface="Arial Narrow"/>
                <a:cs typeface="Arial Narrow"/>
                <a:sym typeface="Arial Narrow"/>
              </a:rPr>
              <a:t>A</a:t>
            </a:r>
            <a:r>
              <a:rPr lang="ru-RU" sz="1300" b="1" i="0" u="none" strike="noStrike" cap="none">
                <a:solidFill>
                  <a:srgbClr val="92D050"/>
                </a:solidFill>
                <a:latin typeface="Arial Narrow"/>
                <a:ea typeface="Arial Narrow"/>
                <a:cs typeface="Arial Narrow"/>
                <a:sym typeface="Arial Narrow"/>
              </a:rPr>
              <a:t>.1.A.  </a:t>
            </a:r>
            <a:r>
              <a:rPr lang="ru-RU" sz="1300" b="0" i="0" u="none" strike="noStrike" cap="none">
                <a:solidFill>
                  <a:srgbClr val="000000"/>
                </a:solidFill>
                <a:latin typeface="Arial Narrow"/>
                <a:ea typeface="Arial Narrow"/>
                <a:cs typeface="Arial Narrow"/>
                <a:sym typeface="Arial Narrow"/>
              </a:rPr>
              <a:t>Как часто Вы сталкивались за последний год с понятием: «зеленая экономика»</a:t>
            </a:r>
            <a:endParaRPr sz="1300" b="0" i="0" u="none" strike="noStrike" cap="none">
              <a:solidFill>
                <a:srgbClr val="000000"/>
              </a:solidFill>
              <a:latin typeface="Arial Narrow"/>
              <a:ea typeface="Arial Narrow"/>
              <a:cs typeface="Arial Narrow"/>
              <a:sym typeface="Arial Narrow"/>
            </a:endParaRPr>
          </a:p>
        </p:txBody>
      </p:sp>
      <p:sp>
        <p:nvSpPr>
          <p:cNvPr id="692" name="Google Shape;692;p39"/>
          <p:cNvSpPr/>
          <p:nvPr/>
        </p:nvSpPr>
        <p:spPr>
          <a:xfrm>
            <a:off x="2300288" y="6619875"/>
            <a:ext cx="179388" cy="133350"/>
          </a:xfrm>
          <a:prstGeom prst="rect">
            <a:avLst/>
          </a:prstGeom>
          <a:solidFill>
            <a:srgbClr val="9DB1C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Narrow"/>
              <a:buNone/>
            </a:pPr>
            <a:endParaRPr sz="1800" b="0" i="0" u="none" strike="noStrike" cap="none">
              <a:solidFill>
                <a:srgbClr val="FFFFFF"/>
              </a:solidFill>
              <a:latin typeface="Arial Narrow"/>
              <a:ea typeface="Arial Narrow"/>
              <a:cs typeface="Arial Narrow"/>
              <a:sym typeface="Arial Narrow"/>
            </a:endParaRPr>
          </a:p>
        </p:txBody>
      </p:sp>
      <p:sp>
        <p:nvSpPr>
          <p:cNvPr id="693" name="Google Shape;693;p39"/>
          <p:cNvSpPr/>
          <p:nvPr/>
        </p:nvSpPr>
        <p:spPr>
          <a:xfrm>
            <a:off x="1516063" y="6619875"/>
            <a:ext cx="179388" cy="133350"/>
          </a:xfrm>
          <a:prstGeom prst="rect">
            <a:avLst/>
          </a:prstGeom>
          <a:solidFill>
            <a:srgbClr val="C3CFE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Narrow"/>
              <a:buNone/>
            </a:pPr>
            <a:endParaRPr sz="1800" b="0" i="0" u="none" strike="noStrike" cap="none">
              <a:solidFill>
                <a:srgbClr val="FFFFFF"/>
              </a:solidFill>
              <a:latin typeface="Arial Narrow"/>
              <a:ea typeface="Arial Narrow"/>
              <a:cs typeface="Arial Narrow"/>
              <a:sym typeface="Arial Narrow"/>
            </a:endParaRPr>
          </a:p>
        </p:txBody>
      </p:sp>
      <p:sp>
        <p:nvSpPr>
          <p:cNvPr id="694" name="Google Shape;694;p39"/>
          <p:cNvSpPr/>
          <p:nvPr/>
        </p:nvSpPr>
        <p:spPr>
          <a:xfrm>
            <a:off x="346075" y="6619875"/>
            <a:ext cx="179388" cy="133350"/>
          </a:xfrm>
          <a:prstGeom prst="rect">
            <a:avLst/>
          </a:prstGeom>
          <a:solidFill>
            <a:srgbClr val="DFE5E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Narrow"/>
              <a:buNone/>
            </a:pPr>
            <a:endParaRPr sz="1800" b="0" i="0" u="none" strike="noStrike" cap="none">
              <a:solidFill>
                <a:srgbClr val="FFFFFF"/>
              </a:solidFill>
              <a:latin typeface="Arial Narrow"/>
              <a:ea typeface="Arial Narrow"/>
              <a:cs typeface="Arial Narrow"/>
              <a:sym typeface="Arial Narrow"/>
            </a:endParaRPr>
          </a:p>
        </p:txBody>
      </p:sp>
      <p:sp>
        <p:nvSpPr>
          <p:cNvPr id="695" name="Google Shape;695;p39"/>
          <p:cNvSpPr/>
          <p:nvPr/>
        </p:nvSpPr>
        <p:spPr>
          <a:xfrm>
            <a:off x="3378200" y="6619875"/>
            <a:ext cx="179388" cy="133350"/>
          </a:xfrm>
          <a:prstGeom prst="rect">
            <a:avLst/>
          </a:prstGeom>
          <a:solidFill>
            <a:srgbClr val="6F8DB9"/>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Narrow"/>
              <a:buNone/>
            </a:pPr>
            <a:endParaRPr sz="1800" b="0" i="0" u="none" strike="noStrike" cap="none">
              <a:solidFill>
                <a:srgbClr val="FFFFFF"/>
              </a:solidFill>
              <a:latin typeface="Arial Narrow"/>
              <a:ea typeface="Arial Narrow"/>
              <a:cs typeface="Arial Narrow"/>
              <a:sym typeface="Arial Narrow"/>
            </a:endParaRPr>
          </a:p>
        </p:txBody>
      </p:sp>
      <p:sp>
        <p:nvSpPr>
          <p:cNvPr id="696" name="Google Shape;696;p39"/>
          <p:cNvSpPr/>
          <p:nvPr/>
        </p:nvSpPr>
        <p:spPr>
          <a:xfrm>
            <a:off x="4148138" y="6619875"/>
            <a:ext cx="179388" cy="133350"/>
          </a:xfrm>
          <a:prstGeom prst="rect">
            <a:avLst/>
          </a:prstGeom>
          <a:solidFill>
            <a:srgbClr val="4C6C9C"/>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Narrow"/>
              <a:buNone/>
            </a:pPr>
            <a:endParaRPr sz="1800" b="0" i="0" u="none" strike="noStrike" cap="none">
              <a:solidFill>
                <a:srgbClr val="FFFFFF"/>
              </a:solidFill>
              <a:latin typeface="Arial Narrow"/>
              <a:ea typeface="Arial Narrow"/>
              <a:cs typeface="Arial Narrow"/>
              <a:sym typeface="Arial Narrow"/>
            </a:endParaRPr>
          </a:p>
        </p:txBody>
      </p:sp>
      <p:sp>
        <p:nvSpPr>
          <p:cNvPr id="697" name="Google Shape;697;p39"/>
          <p:cNvSpPr/>
          <p:nvPr/>
        </p:nvSpPr>
        <p:spPr>
          <a:xfrm>
            <a:off x="576263" y="6627814"/>
            <a:ext cx="838200" cy="1365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00000"/>
              </a:buClr>
              <a:buSzPts val="1000"/>
              <a:buFont typeface="Arial"/>
              <a:buNone/>
            </a:pPr>
            <a:r>
              <a:rPr lang="ru-RU" sz="1000" b="1" i="0" u="none" strike="noStrike" cap="none">
                <a:solidFill>
                  <a:srgbClr val="000000"/>
                </a:solidFill>
                <a:latin typeface="Arial Narrow"/>
                <a:ea typeface="Arial Narrow"/>
                <a:cs typeface="Arial Narrow"/>
                <a:sym typeface="Arial Narrow"/>
              </a:rPr>
              <a:t>1 - крайне редко</a:t>
            </a:r>
            <a:endParaRPr sz="1000" b="1" i="0" u="none" strike="noStrike" cap="none">
              <a:solidFill>
                <a:srgbClr val="000000"/>
              </a:solidFill>
              <a:latin typeface="Arial Narrow"/>
              <a:ea typeface="Arial Narrow"/>
              <a:cs typeface="Arial Narrow"/>
              <a:sym typeface="Arial Narrow"/>
            </a:endParaRPr>
          </a:p>
        </p:txBody>
      </p:sp>
      <p:sp>
        <p:nvSpPr>
          <p:cNvPr id="698" name="Google Shape;698;p39"/>
          <p:cNvSpPr/>
          <p:nvPr/>
        </p:nvSpPr>
        <p:spPr>
          <a:xfrm>
            <a:off x="3608387" y="6627814"/>
            <a:ext cx="438150" cy="1365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00000"/>
              </a:buClr>
              <a:buSzPts val="1000"/>
              <a:buFont typeface="Arial"/>
              <a:buNone/>
            </a:pPr>
            <a:r>
              <a:rPr lang="ru-RU" sz="1000" b="1" i="0" u="none" strike="noStrike" cap="none">
                <a:solidFill>
                  <a:srgbClr val="000000"/>
                </a:solidFill>
                <a:latin typeface="Arial Narrow"/>
                <a:ea typeface="Arial Narrow"/>
                <a:cs typeface="Arial Narrow"/>
                <a:sym typeface="Arial Narrow"/>
              </a:rPr>
              <a:t>4 - часто</a:t>
            </a:r>
            <a:endParaRPr sz="1000" b="1" i="0" u="none" strike="noStrike" cap="none">
              <a:solidFill>
                <a:srgbClr val="000000"/>
              </a:solidFill>
              <a:latin typeface="Arial Narrow"/>
              <a:ea typeface="Arial Narrow"/>
              <a:cs typeface="Arial Narrow"/>
              <a:sym typeface="Arial Narrow"/>
            </a:endParaRPr>
          </a:p>
        </p:txBody>
      </p:sp>
      <p:sp>
        <p:nvSpPr>
          <p:cNvPr id="699" name="Google Shape;699;p39"/>
          <p:cNvSpPr/>
          <p:nvPr/>
        </p:nvSpPr>
        <p:spPr>
          <a:xfrm>
            <a:off x="1746250" y="6627814"/>
            <a:ext cx="452438" cy="1365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00000"/>
              </a:buClr>
              <a:buSzPts val="1000"/>
              <a:buFont typeface="Arial"/>
              <a:buNone/>
            </a:pPr>
            <a:r>
              <a:rPr lang="ru-RU" sz="1000" b="1" i="0" u="none" strike="noStrike" cap="none">
                <a:solidFill>
                  <a:srgbClr val="000000"/>
                </a:solidFill>
                <a:latin typeface="Arial Narrow"/>
                <a:ea typeface="Arial Narrow"/>
                <a:cs typeface="Arial Narrow"/>
                <a:sym typeface="Arial Narrow"/>
              </a:rPr>
              <a:t>2 - редко</a:t>
            </a:r>
            <a:endParaRPr sz="1000" b="1" i="0" u="none" strike="noStrike" cap="none">
              <a:solidFill>
                <a:srgbClr val="000000"/>
              </a:solidFill>
              <a:latin typeface="Arial Narrow"/>
              <a:ea typeface="Arial Narrow"/>
              <a:cs typeface="Arial Narrow"/>
              <a:sym typeface="Arial Narrow"/>
            </a:endParaRPr>
          </a:p>
        </p:txBody>
      </p:sp>
      <p:sp>
        <p:nvSpPr>
          <p:cNvPr id="700" name="Google Shape;700;p39"/>
          <p:cNvSpPr/>
          <p:nvPr/>
        </p:nvSpPr>
        <p:spPr>
          <a:xfrm>
            <a:off x="2530475" y="6627814"/>
            <a:ext cx="746125" cy="1365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00000"/>
              </a:buClr>
              <a:buSzPts val="1000"/>
              <a:buFont typeface="Arial"/>
              <a:buNone/>
            </a:pPr>
            <a:r>
              <a:rPr lang="ru-RU" sz="1000" b="1" i="0" u="none" strike="noStrike" cap="none">
                <a:solidFill>
                  <a:srgbClr val="000000"/>
                </a:solidFill>
                <a:latin typeface="Arial Narrow"/>
                <a:ea typeface="Arial Narrow"/>
                <a:cs typeface="Arial Narrow"/>
                <a:sym typeface="Arial Narrow"/>
              </a:rPr>
              <a:t>3 - достаточно</a:t>
            </a:r>
            <a:endParaRPr sz="1000" b="1" i="0" u="none" strike="noStrike" cap="none">
              <a:solidFill>
                <a:srgbClr val="000000"/>
              </a:solidFill>
              <a:latin typeface="Arial Narrow"/>
              <a:ea typeface="Arial Narrow"/>
              <a:cs typeface="Arial Narrow"/>
              <a:sym typeface="Arial Narrow"/>
            </a:endParaRPr>
          </a:p>
        </p:txBody>
      </p:sp>
      <p:sp>
        <p:nvSpPr>
          <p:cNvPr id="701" name="Google Shape;701;p39"/>
          <p:cNvSpPr/>
          <p:nvPr/>
        </p:nvSpPr>
        <p:spPr>
          <a:xfrm>
            <a:off x="4378325" y="6627814"/>
            <a:ext cx="823913" cy="1365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00000"/>
              </a:buClr>
              <a:buSzPts val="1000"/>
              <a:buFont typeface="Arial"/>
              <a:buNone/>
            </a:pPr>
            <a:r>
              <a:rPr lang="ru-RU" sz="1000" b="1" i="0" u="none" strike="noStrike" cap="none">
                <a:solidFill>
                  <a:srgbClr val="000000"/>
                </a:solidFill>
                <a:latin typeface="Arial Narrow"/>
                <a:ea typeface="Arial Narrow"/>
                <a:cs typeface="Arial Narrow"/>
                <a:sym typeface="Arial Narrow"/>
              </a:rPr>
              <a:t>5 - крайне часто</a:t>
            </a:r>
            <a:endParaRPr sz="1000" b="1" i="0" u="none" strike="noStrike" cap="none">
              <a:solidFill>
                <a:srgbClr val="000000"/>
              </a:solidFill>
              <a:latin typeface="Arial Narrow"/>
              <a:ea typeface="Arial Narrow"/>
              <a:cs typeface="Arial Narrow"/>
              <a:sym typeface="Arial Narrow"/>
            </a:endParaRPr>
          </a:p>
        </p:txBody>
      </p:sp>
      <p:sp>
        <p:nvSpPr>
          <p:cNvPr id="702" name="Google Shape;702;p39"/>
          <p:cNvSpPr/>
          <p:nvPr/>
        </p:nvSpPr>
        <p:spPr>
          <a:xfrm>
            <a:off x="7242175" y="6619875"/>
            <a:ext cx="179388" cy="133350"/>
          </a:xfrm>
          <a:prstGeom prst="rect">
            <a:avLst/>
          </a:prstGeom>
          <a:solidFill>
            <a:srgbClr val="DFE5E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Narrow"/>
              <a:buNone/>
            </a:pPr>
            <a:endParaRPr sz="1800" b="0" i="0" u="none" strike="noStrike" cap="none">
              <a:solidFill>
                <a:srgbClr val="FFFFFF"/>
              </a:solidFill>
              <a:latin typeface="Arial Narrow"/>
              <a:ea typeface="Arial Narrow"/>
              <a:cs typeface="Arial Narrow"/>
              <a:sym typeface="Arial Narrow"/>
            </a:endParaRPr>
          </a:p>
        </p:txBody>
      </p:sp>
      <p:sp>
        <p:nvSpPr>
          <p:cNvPr id="703" name="Google Shape;703;p39"/>
          <p:cNvSpPr/>
          <p:nvPr/>
        </p:nvSpPr>
        <p:spPr>
          <a:xfrm>
            <a:off x="8374063" y="6619875"/>
            <a:ext cx="179388" cy="133350"/>
          </a:xfrm>
          <a:prstGeom prst="rect">
            <a:avLst/>
          </a:prstGeom>
          <a:solidFill>
            <a:srgbClr val="C3CFE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Narrow"/>
              <a:buNone/>
            </a:pPr>
            <a:endParaRPr sz="1800" b="0" i="0" u="none" strike="noStrike" cap="none">
              <a:solidFill>
                <a:srgbClr val="FFFFFF"/>
              </a:solidFill>
              <a:latin typeface="Arial Narrow"/>
              <a:ea typeface="Arial Narrow"/>
              <a:cs typeface="Arial Narrow"/>
              <a:sym typeface="Arial Narrow"/>
            </a:endParaRPr>
          </a:p>
        </p:txBody>
      </p:sp>
      <p:sp>
        <p:nvSpPr>
          <p:cNvPr id="704" name="Google Shape;704;p39"/>
          <p:cNvSpPr/>
          <p:nvPr/>
        </p:nvSpPr>
        <p:spPr>
          <a:xfrm>
            <a:off x="10198100" y="6619875"/>
            <a:ext cx="179388" cy="133350"/>
          </a:xfrm>
          <a:prstGeom prst="rect">
            <a:avLst/>
          </a:prstGeom>
          <a:solidFill>
            <a:srgbClr val="6F8DB9"/>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Narrow"/>
              <a:buNone/>
            </a:pPr>
            <a:endParaRPr sz="1800" b="0" i="0" u="none" strike="noStrike" cap="none">
              <a:solidFill>
                <a:srgbClr val="FFFFFF"/>
              </a:solidFill>
              <a:latin typeface="Arial Narrow"/>
              <a:ea typeface="Arial Narrow"/>
              <a:cs typeface="Arial Narrow"/>
              <a:sym typeface="Arial Narrow"/>
            </a:endParaRPr>
          </a:p>
        </p:txBody>
      </p:sp>
      <p:sp>
        <p:nvSpPr>
          <p:cNvPr id="705" name="Google Shape;705;p39"/>
          <p:cNvSpPr/>
          <p:nvPr/>
        </p:nvSpPr>
        <p:spPr>
          <a:xfrm>
            <a:off x="9120188" y="6619875"/>
            <a:ext cx="179388" cy="133350"/>
          </a:xfrm>
          <a:prstGeom prst="rect">
            <a:avLst/>
          </a:prstGeom>
          <a:solidFill>
            <a:srgbClr val="9DB1C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Narrow"/>
              <a:buNone/>
            </a:pPr>
            <a:endParaRPr sz="1800" b="0" i="0" u="none" strike="noStrike" cap="none">
              <a:solidFill>
                <a:srgbClr val="FFFFFF"/>
              </a:solidFill>
              <a:latin typeface="Arial Narrow"/>
              <a:ea typeface="Arial Narrow"/>
              <a:cs typeface="Arial Narrow"/>
              <a:sym typeface="Arial Narrow"/>
            </a:endParaRPr>
          </a:p>
        </p:txBody>
      </p:sp>
      <p:sp>
        <p:nvSpPr>
          <p:cNvPr id="706" name="Google Shape;706;p39"/>
          <p:cNvSpPr/>
          <p:nvPr/>
        </p:nvSpPr>
        <p:spPr>
          <a:xfrm>
            <a:off x="10990263" y="6619875"/>
            <a:ext cx="179388" cy="133350"/>
          </a:xfrm>
          <a:prstGeom prst="rect">
            <a:avLst/>
          </a:prstGeom>
          <a:solidFill>
            <a:srgbClr val="4C6C9C"/>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Narrow"/>
              <a:buNone/>
            </a:pPr>
            <a:endParaRPr sz="1800" b="0" i="0" u="none" strike="noStrike" cap="none">
              <a:solidFill>
                <a:srgbClr val="FFFFFF"/>
              </a:solidFill>
              <a:latin typeface="Arial Narrow"/>
              <a:ea typeface="Arial Narrow"/>
              <a:cs typeface="Arial Narrow"/>
              <a:sym typeface="Arial Narrow"/>
            </a:endParaRPr>
          </a:p>
        </p:txBody>
      </p:sp>
      <p:sp>
        <p:nvSpPr>
          <p:cNvPr id="707" name="Google Shape;707;p39"/>
          <p:cNvSpPr/>
          <p:nvPr/>
        </p:nvSpPr>
        <p:spPr>
          <a:xfrm>
            <a:off x="11220450" y="6627814"/>
            <a:ext cx="796925" cy="1365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00000"/>
              </a:buClr>
              <a:buSzPts val="1000"/>
              <a:buFont typeface="Arial"/>
              <a:buNone/>
            </a:pPr>
            <a:r>
              <a:rPr lang="ru-RU" sz="1000" b="1" i="0" u="none" strike="noStrike" cap="none">
                <a:solidFill>
                  <a:srgbClr val="000000"/>
                </a:solidFill>
                <a:latin typeface="Arial Narrow"/>
                <a:ea typeface="Arial Narrow"/>
                <a:cs typeface="Arial Narrow"/>
                <a:sym typeface="Arial Narrow"/>
              </a:rPr>
              <a:t>5 - очень много</a:t>
            </a:r>
            <a:endParaRPr sz="1000" b="1" i="0" u="none" strike="noStrike" cap="none">
              <a:solidFill>
                <a:srgbClr val="000000"/>
              </a:solidFill>
              <a:latin typeface="Arial Narrow"/>
              <a:ea typeface="Arial Narrow"/>
              <a:cs typeface="Arial Narrow"/>
              <a:sym typeface="Arial Narrow"/>
            </a:endParaRPr>
          </a:p>
        </p:txBody>
      </p:sp>
      <p:sp>
        <p:nvSpPr>
          <p:cNvPr id="708" name="Google Shape;708;p39"/>
          <p:cNvSpPr/>
          <p:nvPr/>
        </p:nvSpPr>
        <p:spPr>
          <a:xfrm>
            <a:off x="7472363" y="6627814"/>
            <a:ext cx="800100" cy="1365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00000"/>
              </a:buClr>
              <a:buSzPts val="1000"/>
              <a:buFont typeface="Arial"/>
              <a:buNone/>
            </a:pPr>
            <a:r>
              <a:rPr lang="ru-RU" sz="1000" b="1" i="0" u="none" strike="noStrike" cap="none">
                <a:solidFill>
                  <a:srgbClr val="000000"/>
                </a:solidFill>
                <a:latin typeface="Arial Narrow"/>
                <a:ea typeface="Arial Narrow"/>
                <a:cs typeface="Arial Narrow"/>
                <a:sym typeface="Arial Narrow"/>
              </a:rPr>
              <a:t>1 - крайне мало</a:t>
            </a:r>
            <a:endParaRPr sz="1000" b="1" i="0" u="none" strike="noStrike" cap="none">
              <a:solidFill>
                <a:srgbClr val="000000"/>
              </a:solidFill>
              <a:latin typeface="Arial Narrow"/>
              <a:ea typeface="Arial Narrow"/>
              <a:cs typeface="Arial Narrow"/>
              <a:sym typeface="Arial Narrow"/>
            </a:endParaRPr>
          </a:p>
        </p:txBody>
      </p:sp>
      <p:sp>
        <p:nvSpPr>
          <p:cNvPr id="709" name="Google Shape;709;p39"/>
          <p:cNvSpPr/>
          <p:nvPr/>
        </p:nvSpPr>
        <p:spPr>
          <a:xfrm>
            <a:off x="9350375" y="6627814"/>
            <a:ext cx="746125" cy="1365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00000"/>
              </a:buClr>
              <a:buSzPts val="1000"/>
              <a:buFont typeface="Arial"/>
              <a:buNone/>
            </a:pPr>
            <a:r>
              <a:rPr lang="ru-RU" sz="1000" b="1" i="0" u="none" strike="noStrike" cap="none">
                <a:solidFill>
                  <a:srgbClr val="000000"/>
                </a:solidFill>
                <a:latin typeface="Arial Narrow"/>
                <a:ea typeface="Arial Narrow"/>
                <a:cs typeface="Arial Narrow"/>
                <a:sym typeface="Arial Narrow"/>
              </a:rPr>
              <a:t>3 - достаточно</a:t>
            </a:r>
            <a:endParaRPr sz="1000" b="1" i="0" u="none" strike="noStrike" cap="none">
              <a:solidFill>
                <a:srgbClr val="000000"/>
              </a:solidFill>
              <a:latin typeface="Arial Narrow"/>
              <a:ea typeface="Arial Narrow"/>
              <a:cs typeface="Arial Narrow"/>
              <a:sym typeface="Arial Narrow"/>
            </a:endParaRPr>
          </a:p>
        </p:txBody>
      </p:sp>
      <p:sp>
        <p:nvSpPr>
          <p:cNvPr id="710" name="Google Shape;710;p39"/>
          <p:cNvSpPr/>
          <p:nvPr/>
        </p:nvSpPr>
        <p:spPr>
          <a:xfrm>
            <a:off x="8604250" y="6627813"/>
            <a:ext cx="414338" cy="1365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00000"/>
              </a:buClr>
              <a:buSzPts val="1000"/>
              <a:buFont typeface="Arial"/>
              <a:buNone/>
            </a:pPr>
            <a:r>
              <a:rPr lang="ru-RU" sz="1000" b="1" i="0" u="none" strike="noStrike" cap="none">
                <a:solidFill>
                  <a:srgbClr val="000000"/>
                </a:solidFill>
                <a:latin typeface="Arial Narrow"/>
                <a:ea typeface="Arial Narrow"/>
                <a:cs typeface="Arial Narrow"/>
                <a:sym typeface="Arial Narrow"/>
              </a:rPr>
              <a:t>2 - мало</a:t>
            </a:r>
            <a:endParaRPr sz="1000" b="1" i="0" u="none" strike="noStrike" cap="none">
              <a:solidFill>
                <a:srgbClr val="000000"/>
              </a:solidFill>
              <a:latin typeface="Arial Narrow"/>
              <a:ea typeface="Arial Narrow"/>
              <a:cs typeface="Arial Narrow"/>
              <a:sym typeface="Arial Narrow"/>
            </a:endParaRPr>
          </a:p>
        </p:txBody>
      </p:sp>
      <p:sp>
        <p:nvSpPr>
          <p:cNvPr id="711" name="Google Shape;711;p39"/>
          <p:cNvSpPr/>
          <p:nvPr/>
        </p:nvSpPr>
        <p:spPr>
          <a:xfrm>
            <a:off x="10428288" y="6627813"/>
            <a:ext cx="460375" cy="1365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00000"/>
              </a:buClr>
              <a:buSzPts val="1000"/>
              <a:buFont typeface="Arial"/>
              <a:buNone/>
            </a:pPr>
            <a:r>
              <a:rPr lang="ru-RU" sz="1000" b="1" i="0" u="none" strike="noStrike" cap="none">
                <a:solidFill>
                  <a:srgbClr val="000000"/>
                </a:solidFill>
                <a:latin typeface="Arial Narrow"/>
                <a:ea typeface="Arial Narrow"/>
                <a:cs typeface="Arial Narrow"/>
                <a:sym typeface="Arial Narrow"/>
              </a:rPr>
              <a:t>4 - много</a:t>
            </a:r>
            <a:endParaRPr sz="1000" b="1" i="0" u="none" strike="noStrike" cap="none">
              <a:solidFill>
                <a:srgbClr val="000000"/>
              </a:solidFill>
              <a:latin typeface="Arial Narrow"/>
              <a:ea typeface="Arial Narrow"/>
              <a:cs typeface="Arial Narrow"/>
              <a:sym typeface="Arial Narrow"/>
            </a:endParaRPr>
          </a:p>
        </p:txBody>
      </p:sp>
      <p:sp>
        <p:nvSpPr>
          <p:cNvPr id="712" name="Google Shape;712;p39"/>
          <p:cNvSpPr/>
          <p:nvPr/>
        </p:nvSpPr>
        <p:spPr>
          <a:xfrm>
            <a:off x="9780587" y="63816"/>
            <a:ext cx="2155825" cy="69249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92D050"/>
              </a:buClr>
              <a:buSzPts val="1300"/>
              <a:buFont typeface="Arial Narrow"/>
              <a:buNone/>
            </a:pPr>
            <a:r>
              <a:rPr lang="ru-RU" sz="1300" b="1" i="0" u="none" strike="noStrike" cap="none">
                <a:solidFill>
                  <a:srgbClr val="92D050"/>
                </a:solidFill>
                <a:latin typeface="Arial Narrow"/>
                <a:ea typeface="Arial Narrow"/>
                <a:cs typeface="Arial Narrow"/>
                <a:sym typeface="Arial Narrow"/>
              </a:rPr>
              <a:t>Q</a:t>
            </a:r>
            <a:r>
              <a:rPr lang="ru-RU" sz="1300" b="1" i="0" u="none" strike="noStrike" cap="none" baseline="30000">
                <a:solidFill>
                  <a:srgbClr val="92D050"/>
                </a:solidFill>
                <a:latin typeface="Arial Narrow"/>
                <a:ea typeface="Arial Narrow"/>
                <a:cs typeface="Arial Narrow"/>
                <a:sym typeface="Arial Narrow"/>
              </a:rPr>
              <a:t>A</a:t>
            </a:r>
            <a:r>
              <a:rPr lang="ru-RU" sz="1300" b="1" i="0" u="none" strike="noStrike" cap="none">
                <a:solidFill>
                  <a:srgbClr val="92D050"/>
                </a:solidFill>
                <a:latin typeface="Arial Narrow"/>
                <a:ea typeface="Arial Narrow"/>
                <a:cs typeface="Arial Narrow"/>
                <a:sym typeface="Arial Narrow"/>
              </a:rPr>
              <a:t>.1.D. </a:t>
            </a:r>
            <a:r>
              <a:rPr lang="ru-RU" sz="1300" b="0" i="0" u="none" strike="noStrike" cap="none">
                <a:solidFill>
                  <a:srgbClr val="000000"/>
                </a:solidFill>
                <a:latin typeface="Arial Narrow"/>
                <a:ea typeface="Arial Narrow"/>
                <a:cs typeface="Arial Narrow"/>
                <a:sym typeface="Arial Narrow"/>
              </a:rPr>
              <a:t>Как Вы думаете насколько много проектов / инициатив такого рода?</a:t>
            </a:r>
            <a:endParaRPr/>
          </a:p>
        </p:txBody>
      </p:sp>
      <p:sp>
        <p:nvSpPr>
          <p:cNvPr id="713" name="Google Shape;713;p39"/>
          <p:cNvSpPr/>
          <p:nvPr/>
        </p:nvSpPr>
        <p:spPr>
          <a:xfrm>
            <a:off x="2706321" y="1415075"/>
            <a:ext cx="1941513" cy="430887"/>
          </a:xfrm>
          <a:prstGeom prst="rect">
            <a:avLst/>
          </a:prstGeom>
          <a:noFill/>
          <a:ln>
            <a:noFill/>
          </a:ln>
        </p:spPr>
        <p:txBody>
          <a:bodyPr spcFirstLastPara="1" wrap="square" lIns="91425" tIns="45700" rIns="91425" bIns="45700" anchor="t" anchorCtr="0">
            <a:noAutofit/>
          </a:bodyPr>
          <a:lstStyle/>
          <a:p>
            <a:pPr marL="171450" marR="0" lvl="0" indent="-171450" algn="just" rtl="0">
              <a:lnSpc>
                <a:spcPct val="100000"/>
              </a:lnSpc>
              <a:spcBef>
                <a:spcPts val="0"/>
              </a:spcBef>
              <a:spcAft>
                <a:spcPts val="0"/>
              </a:spcAft>
              <a:buClr>
                <a:srgbClr val="000000"/>
              </a:buClr>
              <a:buSzPts val="1100"/>
              <a:buFont typeface="Noto Sans Symbols"/>
              <a:buChar char="❑"/>
            </a:pPr>
            <a:r>
              <a:rPr lang="ru-RU" sz="1100" b="0" i="1" u="none" strike="noStrike" cap="none">
                <a:solidFill>
                  <a:srgbClr val="000000"/>
                </a:solidFill>
                <a:latin typeface="Arial Narrow"/>
                <a:ea typeface="Arial Narrow"/>
                <a:cs typeface="Arial Narrow"/>
                <a:sym typeface="Arial Narrow"/>
              </a:rPr>
              <a:t>Строительство малых ГЭС</a:t>
            </a:r>
            <a:endParaRPr sz="1100" b="0" i="1" u="none" strike="noStrike" cap="none">
              <a:solidFill>
                <a:srgbClr val="000000"/>
              </a:solidFill>
              <a:latin typeface="Arial Narrow"/>
              <a:ea typeface="Arial Narrow"/>
              <a:cs typeface="Arial Narrow"/>
              <a:sym typeface="Arial Narrow"/>
            </a:endParaRPr>
          </a:p>
          <a:p>
            <a:pPr marL="171450" marR="0" lvl="0" indent="-171450" algn="just" rtl="0">
              <a:lnSpc>
                <a:spcPct val="100000"/>
              </a:lnSpc>
              <a:spcBef>
                <a:spcPts val="0"/>
              </a:spcBef>
              <a:spcAft>
                <a:spcPts val="0"/>
              </a:spcAft>
              <a:buClr>
                <a:srgbClr val="000000"/>
              </a:buClr>
              <a:buSzPts val="1100"/>
              <a:buFont typeface="Noto Sans Symbols"/>
              <a:buChar char="❑"/>
            </a:pPr>
            <a:r>
              <a:rPr lang="ru-RU" sz="1100" b="0" i="1" u="none" strike="noStrike" cap="none">
                <a:solidFill>
                  <a:srgbClr val="000000"/>
                </a:solidFill>
                <a:latin typeface="Arial Narrow"/>
                <a:ea typeface="Arial Narrow"/>
                <a:cs typeface="Arial Narrow"/>
                <a:sym typeface="Arial Narrow"/>
              </a:rPr>
              <a:t>KyrCEFF</a:t>
            </a:r>
            <a:endParaRPr sz="1100" b="0" i="1" u="none" strike="noStrike" cap="none">
              <a:solidFill>
                <a:srgbClr val="000000"/>
              </a:solidFill>
              <a:latin typeface="Arial Narrow"/>
              <a:ea typeface="Arial Narrow"/>
              <a:cs typeface="Arial Narrow"/>
              <a:sym typeface="Arial Narrow"/>
            </a:endParaRPr>
          </a:p>
        </p:txBody>
      </p:sp>
      <p:sp>
        <p:nvSpPr>
          <p:cNvPr id="714" name="Google Shape;714;p39"/>
          <p:cNvSpPr/>
          <p:nvPr/>
        </p:nvSpPr>
        <p:spPr>
          <a:xfrm>
            <a:off x="2706321" y="2599695"/>
            <a:ext cx="1301750" cy="261610"/>
          </a:xfrm>
          <a:prstGeom prst="rect">
            <a:avLst/>
          </a:prstGeom>
          <a:noFill/>
          <a:ln>
            <a:noFill/>
          </a:ln>
        </p:spPr>
        <p:txBody>
          <a:bodyPr spcFirstLastPara="1" wrap="square" lIns="91425" tIns="45700" rIns="91425" bIns="45700" anchor="t" anchorCtr="0">
            <a:noAutofit/>
          </a:bodyPr>
          <a:lstStyle/>
          <a:p>
            <a:pPr marL="171450" marR="0" lvl="0" indent="-171450" algn="just" rtl="0">
              <a:lnSpc>
                <a:spcPct val="100000"/>
              </a:lnSpc>
              <a:spcBef>
                <a:spcPts val="0"/>
              </a:spcBef>
              <a:spcAft>
                <a:spcPts val="0"/>
              </a:spcAft>
              <a:buClr>
                <a:srgbClr val="000000"/>
              </a:buClr>
              <a:buSzPts val="1100"/>
              <a:buFont typeface="Noto Sans Symbols"/>
              <a:buChar char="❑"/>
            </a:pPr>
            <a:r>
              <a:rPr lang="ru-RU" sz="1100" b="0" i="1" u="none" strike="noStrike" cap="none">
                <a:solidFill>
                  <a:srgbClr val="000000"/>
                </a:solidFill>
                <a:latin typeface="Arial Narrow"/>
                <a:ea typeface="Arial Narrow"/>
                <a:cs typeface="Arial Narrow"/>
                <a:sym typeface="Arial Narrow"/>
              </a:rPr>
              <a:t>Частный сектор</a:t>
            </a:r>
            <a:endParaRPr/>
          </a:p>
        </p:txBody>
      </p:sp>
      <p:sp>
        <p:nvSpPr>
          <p:cNvPr id="715" name="Google Shape;715;p39"/>
          <p:cNvSpPr/>
          <p:nvPr/>
        </p:nvSpPr>
        <p:spPr>
          <a:xfrm>
            <a:off x="2706321" y="3522074"/>
            <a:ext cx="3541713" cy="600164"/>
          </a:xfrm>
          <a:prstGeom prst="rect">
            <a:avLst/>
          </a:prstGeom>
          <a:noFill/>
          <a:ln>
            <a:noFill/>
          </a:ln>
        </p:spPr>
        <p:txBody>
          <a:bodyPr spcFirstLastPara="1" wrap="square" lIns="91425" tIns="45700" rIns="91425" bIns="45700" anchor="t" anchorCtr="0">
            <a:noAutofit/>
          </a:bodyPr>
          <a:lstStyle/>
          <a:p>
            <a:pPr marL="171450" marR="0" lvl="0" indent="-171450" algn="just" rtl="0">
              <a:lnSpc>
                <a:spcPct val="100000"/>
              </a:lnSpc>
              <a:spcBef>
                <a:spcPts val="0"/>
              </a:spcBef>
              <a:spcAft>
                <a:spcPts val="0"/>
              </a:spcAft>
              <a:buClr>
                <a:srgbClr val="000000"/>
              </a:buClr>
              <a:buSzPts val="1100"/>
              <a:buFont typeface="Noto Sans Symbols"/>
              <a:buChar char="❑"/>
            </a:pPr>
            <a:r>
              <a:rPr lang="ru-RU" sz="1100" b="0" i="1" u="none" strike="noStrike" cap="none">
                <a:solidFill>
                  <a:srgbClr val="000000"/>
                </a:solidFill>
                <a:latin typeface="Arial Narrow"/>
                <a:ea typeface="Arial Narrow"/>
                <a:cs typeface="Arial Narrow"/>
                <a:sym typeface="Arial Narrow"/>
              </a:rPr>
              <a:t>Электромобили</a:t>
            </a:r>
            <a:endParaRPr/>
          </a:p>
          <a:p>
            <a:pPr marL="171450" marR="0" lvl="0" indent="-171450" algn="just" rtl="0">
              <a:lnSpc>
                <a:spcPct val="100000"/>
              </a:lnSpc>
              <a:spcBef>
                <a:spcPts val="0"/>
              </a:spcBef>
              <a:spcAft>
                <a:spcPts val="0"/>
              </a:spcAft>
              <a:buClr>
                <a:srgbClr val="000000"/>
              </a:buClr>
              <a:buSzPts val="1100"/>
              <a:buFont typeface="Noto Sans Symbols"/>
              <a:buChar char="❑"/>
            </a:pPr>
            <a:r>
              <a:rPr lang="ru-RU" sz="1100" b="0" i="1" u="none" strike="noStrike" cap="none">
                <a:solidFill>
                  <a:srgbClr val="000000"/>
                </a:solidFill>
                <a:latin typeface="Arial Narrow"/>
                <a:ea typeface="Arial Narrow"/>
                <a:cs typeface="Arial Narrow"/>
                <a:sym typeface="Arial Narrow"/>
              </a:rPr>
              <a:t>Дос-Кредобанк</a:t>
            </a:r>
            <a:endParaRPr sz="1100" b="0" i="1" u="none" strike="noStrike" cap="none">
              <a:solidFill>
                <a:srgbClr val="000000"/>
              </a:solidFill>
              <a:latin typeface="Arial Narrow"/>
              <a:ea typeface="Arial Narrow"/>
              <a:cs typeface="Arial Narrow"/>
              <a:sym typeface="Arial Narrow"/>
            </a:endParaRPr>
          </a:p>
          <a:p>
            <a:pPr marL="171450" marR="0" lvl="0" indent="-171450" algn="just" rtl="0">
              <a:lnSpc>
                <a:spcPct val="100000"/>
              </a:lnSpc>
              <a:spcBef>
                <a:spcPts val="0"/>
              </a:spcBef>
              <a:spcAft>
                <a:spcPts val="0"/>
              </a:spcAft>
              <a:buClr>
                <a:srgbClr val="000000"/>
              </a:buClr>
              <a:buSzPts val="1100"/>
              <a:buFont typeface="Noto Sans Symbols"/>
              <a:buChar char="❑"/>
            </a:pPr>
            <a:r>
              <a:rPr lang="ru-RU" sz="1100" b="0" i="1" u="none" strike="noStrike" cap="none">
                <a:solidFill>
                  <a:srgbClr val="000000"/>
                </a:solidFill>
                <a:latin typeface="Arial Narrow"/>
                <a:ea typeface="Arial Narrow"/>
                <a:cs typeface="Arial Narrow"/>
                <a:sym typeface="Arial Narrow"/>
              </a:rPr>
              <a:t>Строительство зарядных станций для электромобилей</a:t>
            </a:r>
            <a:endParaRPr/>
          </a:p>
        </p:txBody>
      </p:sp>
      <p:sp>
        <p:nvSpPr>
          <p:cNvPr id="716" name="Google Shape;716;p39"/>
          <p:cNvSpPr/>
          <p:nvPr/>
        </p:nvSpPr>
        <p:spPr>
          <a:xfrm>
            <a:off x="2706322" y="4370947"/>
            <a:ext cx="4715242" cy="1107996"/>
          </a:xfrm>
          <a:prstGeom prst="rect">
            <a:avLst/>
          </a:prstGeom>
          <a:noFill/>
          <a:ln>
            <a:noFill/>
          </a:ln>
        </p:spPr>
        <p:txBody>
          <a:bodyPr spcFirstLastPara="1" wrap="square" lIns="91425" tIns="45700" rIns="91425" bIns="45700" anchor="t" anchorCtr="0">
            <a:noAutofit/>
          </a:bodyPr>
          <a:lstStyle/>
          <a:p>
            <a:pPr marL="171450" marR="0" lvl="0" indent="-171450" algn="just" rtl="0">
              <a:lnSpc>
                <a:spcPct val="100000"/>
              </a:lnSpc>
              <a:spcBef>
                <a:spcPts val="0"/>
              </a:spcBef>
              <a:spcAft>
                <a:spcPts val="0"/>
              </a:spcAft>
              <a:buClr>
                <a:srgbClr val="000000"/>
              </a:buClr>
              <a:buSzPts val="1100"/>
              <a:buFont typeface="Noto Sans Symbols"/>
              <a:buChar char="❑"/>
            </a:pPr>
            <a:r>
              <a:rPr lang="ru-RU" sz="1100" b="0" i="1" u="none" strike="noStrike" cap="none">
                <a:solidFill>
                  <a:srgbClr val="000000"/>
                </a:solidFill>
                <a:latin typeface="Arial Narrow"/>
                <a:ea typeface="Arial Narrow"/>
                <a:cs typeface="Arial Narrow"/>
                <a:sym typeface="Arial Narrow"/>
              </a:rPr>
              <a:t>Рынок «Дордой» - установка умных счетчиков</a:t>
            </a:r>
            <a:endParaRPr/>
          </a:p>
          <a:p>
            <a:pPr marL="171450" marR="0" lvl="0" indent="-171450" algn="just" rtl="0">
              <a:lnSpc>
                <a:spcPct val="100000"/>
              </a:lnSpc>
              <a:spcBef>
                <a:spcPts val="0"/>
              </a:spcBef>
              <a:spcAft>
                <a:spcPts val="0"/>
              </a:spcAft>
              <a:buClr>
                <a:srgbClr val="000000"/>
              </a:buClr>
              <a:buSzPts val="1100"/>
              <a:buFont typeface="Noto Sans Symbols"/>
              <a:buChar char="❑"/>
            </a:pPr>
            <a:r>
              <a:rPr lang="ru-RU" sz="1100" b="0" i="1" u="none" strike="noStrike" cap="none">
                <a:solidFill>
                  <a:srgbClr val="000000"/>
                </a:solidFill>
                <a:latin typeface="Arial Narrow"/>
                <a:ea typeface="Arial Narrow"/>
                <a:cs typeface="Arial Narrow"/>
                <a:sym typeface="Arial Narrow"/>
              </a:rPr>
              <a:t>Пилотный проект совместно с IFC «Строительство и эксплуатация солнечной электростанции мощностью 100 МВт</a:t>
            </a:r>
            <a:endParaRPr/>
          </a:p>
          <a:p>
            <a:pPr marL="171450" marR="0" lvl="0" indent="-171450" algn="just" rtl="0">
              <a:lnSpc>
                <a:spcPct val="100000"/>
              </a:lnSpc>
              <a:spcBef>
                <a:spcPts val="0"/>
              </a:spcBef>
              <a:spcAft>
                <a:spcPts val="0"/>
              </a:spcAft>
              <a:buClr>
                <a:srgbClr val="000000"/>
              </a:buClr>
              <a:buSzPts val="1100"/>
              <a:buFont typeface="Noto Sans Symbols"/>
              <a:buChar char="❑"/>
            </a:pPr>
            <a:r>
              <a:rPr lang="ru-RU" sz="1100" b="0" i="1" u="none" strike="noStrike" cap="none">
                <a:solidFill>
                  <a:srgbClr val="000000"/>
                </a:solidFill>
                <a:latin typeface="Arial Narrow"/>
                <a:ea typeface="Arial Narrow"/>
                <a:cs typeface="Arial Narrow"/>
                <a:sym typeface="Arial Narrow"/>
              </a:rPr>
              <a:t>Чакан ГЭС ведет работу по увеличению мощности по зеленой энергетике, в частности это солнечные электростанции, малые ГЭС</a:t>
            </a:r>
            <a:endParaRPr/>
          </a:p>
          <a:p>
            <a:pPr marL="171450" marR="0" lvl="0" indent="-171450" algn="just" rtl="0">
              <a:lnSpc>
                <a:spcPct val="100000"/>
              </a:lnSpc>
              <a:spcBef>
                <a:spcPts val="0"/>
              </a:spcBef>
              <a:spcAft>
                <a:spcPts val="0"/>
              </a:spcAft>
              <a:buClr>
                <a:srgbClr val="000000"/>
              </a:buClr>
              <a:buSzPts val="1100"/>
              <a:buFont typeface="Noto Sans Symbols"/>
              <a:buChar char="❑"/>
            </a:pPr>
            <a:r>
              <a:rPr lang="ru-RU" sz="1100" b="0" i="1" u="none" strike="noStrike" cap="none">
                <a:solidFill>
                  <a:srgbClr val="000000"/>
                </a:solidFill>
                <a:latin typeface="Arial Narrow"/>
                <a:ea typeface="Arial Narrow"/>
                <a:cs typeface="Arial Narrow"/>
                <a:sym typeface="Arial Narrow"/>
              </a:rPr>
              <a:t>KyrCEFF, Номадик, NTEK, Римон, Биаст, NTEK</a:t>
            </a:r>
            <a:endParaRPr sz="1100" b="0" i="1" u="none" strike="noStrike" cap="none">
              <a:solidFill>
                <a:srgbClr val="000000"/>
              </a:solidFill>
              <a:latin typeface="Arial Narrow"/>
              <a:ea typeface="Arial Narrow"/>
              <a:cs typeface="Arial Narrow"/>
              <a:sym typeface="Arial Narrow"/>
            </a:endParaRPr>
          </a:p>
        </p:txBody>
      </p:sp>
      <p:sp>
        <p:nvSpPr>
          <p:cNvPr id="717" name="Google Shape;717;p39"/>
          <p:cNvSpPr/>
          <p:nvPr/>
        </p:nvSpPr>
        <p:spPr>
          <a:xfrm>
            <a:off x="2706322" y="5519817"/>
            <a:ext cx="4715242" cy="1107996"/>
          </a:xfrm>
          <a:prstGeom prst="rect">
            <a:avLst/>
          </a:prstGeom>
          <a:noFill/>
          <a:ln>
            <a:noFill/>
          </a:ln>
        </p:spPr>
        <p:txBody>
          <a:bodyPr spcFirstLastPara="1" wrap="square" lIns="91425" tIns="45700" rIns="91425" bIns="45700" anchor="t" anchorCtr="0">
            <a:noAutofit/>
          </a:bodyPr>
          <a:lstStyle/>
          <a:p>
            <a:pPr marL="171450" marR="0" lvl="0" indent="-171450" algn="just" rtl="0">
              <a:lnSpc>
                <a:spcPct val="100000"/>
              </a:lnSpc>
              <a:spcBef>
                <a:spcPts val="0"/>
              </a:spcBef>
              <a:spcAft>
                <a:spcPts val="0"/>
              </a:spcAft>
              <a:buClr>
                <a:srgbClr val="000000"/>
              </a:buClr>
              <a:buSzPts val="1100"/>
              <a:buFont typeface="Noto Sans Symbols"/>
              <a:buChar char="❑"/>
            </a:pPr>
            <a:r>
              <a:rPr lang="ru-RU" sz="1100" b="0" i="1" u="none" strike="noStrike" cap="none">
                <a:solidFill>
                  <a:srgbClr val="000000"/>
                </a:solidFill>
                <a:latin typeface="Arial Narrow"/>
                <a:ea typeface="Arial Narrow"/>
                <a:cs typeface="Arial Narrow"/>
                <a:sym typeface="Arial Narrow"/>
              </a:rPr>
              <a:t>Приобретение муниципалитетом автобусов на газомоторных двигателях</a:t>
            </a:r>
            <a:endParaRPr/>
          </a:p>
          <a:p>
            <a:pPr marL="171450" marR="0" lvl="0" indent="-171450" algn="just" rtl="0">
              <a:lnSpc>
                <a:spcPct val="100000"/>
              </a:lnSpc>
              <a:spcBef>
                <a:spcPts val="0"/>
              </a:spcBef>
              <a:spcAft>
                <a:spcPts val="0"/>
              </a:spcAft>
              <a:buClr>
                <a:srgbClr val="000000"/>
              </a:buClr>
              <a:buSzPts val="1100"/>
              <a:buFont typeface="Noto Sans Symbols"/>
              <a:buChar char="❑"/>
            </a:pPr>
            <a:r>
              <a:rPr lang="ru-RU" sz="1100" b="0" i="1" u="none" strike="noStrike" cap="none">
                <a:solidFill>
                  <a:srgbClr val="000000"/>
                </a:solidFill>
                <a:latin typeface="Arial Narrow"/>
                <a:ea typeface="Arial Narrow"/>
                <a:cs typeface="Arial Narrow"/>
                <a:sym typeface="Arial Narrow"/>
              </a:rPr>
              <a:t>Строительство ветряных станций, строительство малых ГЭС</a:t>
            </a:r>
            <a:endParaRPr/>
          </a:p>
          <a:p>
            <a:pPr marL="171450" marR="0" lvl="0" indent="-171450" algn="just" rtl="0">
              <a:lnSpc>
                <a:spcPct val="100000"/>
              </a:lnSpc>
              <a:spcBef>
                <a:spcPts val="0"/>
              </a:spcBef>
              <a:spcAft>
                <a:spcPts val="0"/>
              </a:spcAft>
              <a:buClr>
                <a:srgbClr val="000000"/>
              </a:buClr>
              <a:buSzPts val="1100"/>
              <a:buFont typeface="Noto Sans Symbols"/>
              <a:buChar char="❑"/>
            </a:pPr>
            <a:r>
              <a:rPr lang="ru-RU" sz="1100" b="0" i="1" u="none" strike="noStrike" cap="none">
                <a:solidFill>
                  <a:srgbClr val="000000"/>
                </a:solidFill>
                <a:latin typeface="Arial Narrow"/>
                <a:ea typeface="Arial Narrow"/>
                <a:cs typeface="Arial Narrow"/>
                <a:sym typeface="Arial Narrow"/>
              </a:rPr>
              <a:t>Эко Байк, KyrCEFF, Бейс Нет, «Зеленый туризм», Тепловые насосы, Гелиоустановки, Трикона, Газторг</a:t>
            </a:r>
            <a:endParaRPr sz="1100" b="0" i="1" u="none" strike="noStrike" cap="none">
              <a:solidFill>
                <a:srgbClr val="000000"/>
              </a:solidFill>
              <a:latin typeface="Arial Narrow"/>
              <a:ea typeface="Arial Narrow"/>
              <a:cs typeface="Arial Narrow"/>
              <a:sym typeface="Arial Narrow"/>
            </a:endParaRPr>
          </a:p>
          <a:p>
            <a:pPr marL="171450" marR="0" lvl="0" indent="-171450" algn="just" rtl="0">
              <a:lnSpc>
                <a:spcPct val="100000"/>
              </a:lnSpc>
              <a:spcBef>
                <a:spcPts val="0"/>
              </a:spcBef>
              <a:spcAft>
                <a:spcPts val="0"/>
              </a:spcAft>
              <a:buClr>
                <a:srgbClr val="000000"/>
              </a:buClr>
              <a:buSzPts val="1100"/>
              <a:buFont typeface="Noto Sans Symbols"/>
              <a:buChar char="❑"/>
            </a:pPr>
            <a:r>
              <a:rPr lang="ru-RU" sz="1100" b="0" i="1" u="none" strike="noStrike" cap="none">
                <a:solidFill>
                  <a:srgbClr val="000000"/>
                </a:solidFill>
                <a:latin typeface="Arial Narrow"/>
                <a:ea typeface="Arial Narrow"/>
                <a:cs typeface="Arial Narrow"/>
                <a:sym typeface="Arial Narrow"/>
              </a:rPr>
              <a:t>Проекты PAGE (UNDP), GIZ «Зеленая экономика», Pereto, Switch Asia, «Зеленый альянс»</a:t>
            </a:r>
            <a:endParaRPr sz="1100" b="0" i="1" u="none" strike="noStrike" cap="none">
              <a:solidFill>
                <a:srgbClr val="000000"/>
              </a:solidFill>
              <a:latin typeface="Arial Narrow"/>
              <a:ea typeface="Arial Narrow"/>
              <a:cs typeface="Arial Narrow"/>
              <a:sym typeface="Arial Narrow"/>
            </a:endParaRPr>
          </a:p>
        </p:txBody>
      </p:sp>
      <p:sp>
        <p:nvSpPr>
          <p:cNvPr id="718" name="Google Shape;718;p39"/>
          <p:cNvSpPr/>
          <p:nvPr/>
        </p:nvSpPr>
        <p:spPr>
          <a:xfrm>
            <a:off x="2862410" y="63817"/>
            <a:ext cx="2520312" cy="69249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92D050"/>
              </a:buClr>
              <a:buSzPts val="1300"/>
              <a:buFont typeface="Arial Narrow"/>
              <a:buNone/>
            </a:pPr>
            <a:r>
              <a:rPr lang="ru-RU" sz="1300" b="1" i="0" u="none" strike="noStrike" cap="none">
                <a:solidFill>
                  <a:srgbClr val="92D050"/>
                </a:solidFill>
                <a:latin typeface="Arial Narrow"/>
                <a:ea typeface="Arial Narrow"/>
                <a:cs typeface="Arial Narrow"/>
                <a:sym typeface="Arial Narrow"/>
              </a:rPr>
              <a:t>Q</a:t>
            </a:r>
            <a:r>
              <a:rPr lang="ru-RU" sz="1300" b="1" i="0" u="none" strike="noStrike" cap="none" baseline="30000">
                <a:solidFill>
                  <a:srgbClr val="92D050"/>
                </a:solidFill>
                <a:latin typeface="Arial Narrow"/>
                <a:ea typeface="Arial Narrow"/>
                <a:cs typeface="Arial Narrow"/>
                <a:sym typeface="Arial Narrow"/>
              </a:rPr>
              <a:t>A</a:t>
            </a:r>
            <a:r>
              <a:rPr lang="ru-RU" sz="1300" b="1" i="0" u="none" strike="noStrike" cap="none">
                <a:solidFill>
                  <a:srgbClr val="92D050"/>
                </a:solidFill>
                <a:latin typeface="Arial Narrow"/>
                <a:ea typeface="Arial Narrow"/>
                <a:cs typeface="Arial Narrow"/>
                <a:sym typeface="Arial Narrow"/>
              </a:rPr>
              <a:t>.1.B. </a:t>
            </a:r>
            <a:r>
              <a:rPr lang="ru-RU" sz="1300" b="0" i="0" u="none" strike="noStrike" cap="none">
                <a:solidFill>
                  <a:srgbClr val="000000"/>
                </a:solidFill>
                <a:latin typeface="Arial Narrow"/>
                <a:ea typeface="Arial Narrow"/>
                <a:cs typeface="Arial Narrow"/>
                <a:sym typeface="Arial Narrow"/>
              </a:rPr>
              <a:t>Какие проекты «зеленой экономики» в Кыргызстане Вам знакомы или известны?</a:t>
            </a:r>
            <a:endParaRPr/>
          </a:p>
        </p:txBody>
      </p:sp>
      <p:sp>
        <p:nvSpPr>
          <p:cNvPr id="719" name="Google Shape;719;p39"/>
          <p:cNvSpPr/>
          <p:nvPr/>
        </p:nvSpPr>
        <p:spPr>
          <a:xfrm>
            <a:off x="7427764" y="65701"/>
            <a:ext cx="1893888" cy="69249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92D050"/>
              </a:buClr>
              <a:buSzPts val="1300"/>
              <a:buFont typeface="Arial Narrow"/>
              <a:buNone/>
            </a:pPr>
            <a:r>
              <a:rPr lang="ru-RU" sz="1300" b="1" i="0" u="none" strike="noStrike" cap="none">
                <a:solidFill>
                  <a:srgbClr val="92D050"/>
                </a:solidFill>
                <a:latin typeface="Arial Narrow"/>
                <a:ea typeface="Arial Narrow"/>
                <a:cs typeface="Arial Narrow"/>
                <a:sym typeface="Arial Narrow"/>
              </a:rPr>
              <a:t>Q</a:t>
            </a:r>
            <a:r>
              <a:rPr lang="ru-RU" sz="1300" b="1" i="0" u="none" strike="noStrike" cap="none" baseline="30000">
                <a:solidFill>
                  <a:srgbClr val="92D050"/>
                </a:solidFill>
                <a:latin typeface="Arial Narrow"/>
                <a:ea typeface="Arial Narrow"/>
                <a:cs typeface="Arial Narrow"/>
                <a:sym typeface="Arial Narrow"/>
              </a:rPr>
              <a:t>A</a:t>
            </a:r>
            <a:r>
              <a:rPr lang="ru-RU" sz="1300" b="1" i="0" u="none" strike="noStrike" cap="none">
                <a:solidFill>
                  <a:srgbClr val="92D050"/>
                </a:solidFill>
                <a:latin typeface="Arial Narrow"/>
                <a:ea typeface="Arial Narrow"/>
                <a:cs typeface="Arial Narrow"/>
                <a:sym typeface="Arial Narrow"/>
              </a:rPr>
              <a:t>.1.C. </a:t>
            </a:r>
            <a:r>
              <a:rPr lang="ru-RU" sz="1300" b="0" i="0" u="none" strike="noStrike" cap="none">
                <a:solidFill>
                  <a:srgbClr val="000000"/>
                </a:solidFill>
                <a:latin typeface="Arial Narrow"/>
                <a:ea typeface="Arial Narrow"/>
                <a:cs typeface="Arial Narrow"/>
                <a:sym typeface="Arial Narrow"/>
              </a:rPr>
              <a:t>Какова на Ваш взгляд оценочная стоимость проекта (ов)?</a:t>
            </a:r>
            <a:endParaRPr/>
          </a:p>
        </p:txBody>
      </p:sp>
      <p:sp>
        <p:nvSpPr>
          <p:cNvPr id="720" name="Google Shape;720;p39"/>
          <p:cNvSpPr txBox="1"/>
          <p:nvPr/>
        </p:nvSpPr>
        <p:spPr>
          <a:xfrm>
            <a:off x="7896764" y="1484324"/>
            <a:ext cx="931665" cy="2923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B050"/>
              </a:buClr>
              <a:buSzPts val="1300"/>
              <a:buFont typeface="Arial Narrow"/>
              <a:buNone/>
            </a:pPr>
            <a:r>
              <a:rPr lang="ru-RU" sz="1300" b="0" i="1" u="none" strike="noStrike" cap="none">
                <a:solidFill>
                  <a:srgbClr val="00B050"/>
                </a:solidFill>
                <a:latin typeface="Arial Narrow"/>
                <a:ea typeface="Arial Narrow"/>
                <a:cs typeface="Arial Narrow"/>
                <a:sym typeface="Arial Narrow"/>
              </a:rPr>
              <a:t>нет оценки</a:t>
            </a:r>
            <a:endParaRPr sz="1300" b="0" i="1" u="none" strike="noStrike" cap="none">
              <a:solidFill>
                <a:srgbClr val="00B050"/>
              </a:solidFill>
              <a:latin typeface="Arial Narrow"/>
              <a:ea typeface="Arial Narrow"/>
              <a:cs typeface="Arial Narrow"/>
              <a:sym typeface="Arial Narrow"/>
            </a:endParaRPr>
          </a:p>
        </p:txBody>
      </p:sp>
      <p:sp>
        <p:nvSpPr>
          <p:cNvPr id="721" name="Google Shape;721;p39"/>
          <p:cNvSpPr txBox="1"/>
          <p:nvPr/>
        </p:nvSpPr>
        <p:spPr>
          <a:xfrm>
            <a:off x="7896852" y="2580474"/>
            <a:ext cx="955711" cy="2923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B050"/>
              </a:buClr>
              <a:buSzPts val="1300"/>
              <a:buFont typeface="Arial Narrow"/>
              <a:buNone/>
            </a:pPr>
            <a:r>
              <a:rPr lang="ru-RU" sz="1300" b="0" i="1" u="none" strike="noStrike" cap="none">
                <a:solidFill>
                  <a:srgbClr val="00B050"/>
                </a:solidFill>
                <a:latin typeface="Arial Narrow"/>
                <a:ea typeface="Arial Narrow"/>
                <a:cs typeface="Arial Narrow"/>
                <a:sym typeface="Arial Narrow"/>
              </a:rPr>
              <a:t>нет оценки</a:t>
            </a:r>
            <a:endParaRPr/>
          </a:p>
        </p:txBody>
      </p:sp>
      <p:sp>
        <p:nvSpPr>
          <p:cNvPr id="722" name="Google Shape;722;p39"/>
          <p:cNvSpPr txBox="1"/>
          <p:nvPr/>
        </p:nvSpPr>
        <p:spPr>
          <a:xfrm>
            <a:off x="7976689" y="3675962"/>
            <a:ext cx="1061509" cy="2923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B050"/>
              </a:buClr>
              <a:buSzPts val="1300"/>
              <a:buFont typeface="Arial Narrow"/>
              <a:buNone/>
            </a:pPr>
            <a:r>
              <a:rPr lang="ru-RU" sz="1300" b="0" i="1" u="none" strike="noStrike" cap="none">
                <a:solidFill>
                  <a:srgbClr val="00B050"/>
                </a:solidFill>
                <a:latin typeface="Arial Narrow"/>
                <a:ea typeface="Arial Narrow"/>
                <a:cs typeface="Arial Narrow"/>
                <a:sym typeface="Arial Narrow"/>
              </a:rPr>
              <a:t>62.5 млн USD</a:t>
            </a:r>
            <a:endParaRPr sz="1300" b="0" i="1" u="none" strike="noStrike" cap="none">
              <a:solidFill>
                <a:srgbClr val="00B050"/>
              </a:solidFill>
              <a:latin typeface="Arial Narrow"/>
              <a:ea typeface="Arial Narrow"/>
              <a:cs typeface="Arial Narrow"/>
              <a:sym typeface="Arial Narrow"/>
            </a:endParaRPr>
          </a:p>
        </p:txBody>
      </p:sp>
      <p:sp>
        <p:nvSpPr>
          <p:cNvPr id="723" name="Google Shape;723;p39"/>
          <p:cNvSpPr txBox="1"/>
          <p:nvPr/>
        </p:nvSpPr>
        <p:spPr>
          <a:xfrm>
            <a:off x="8007616" y="4776643"/>
            <a:ext cx="1061509" cy="2923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B050"/>
              </a:buClr>
              <a:buSzPts val="1300"/>
              <a:buFont typeface="Arial Narrow"/>
              <a:buNone/>
            </a:pPr>
            <a:r>
              <a:rPr lang="ru-RU" sz="1300" b="0" i="1" u="none" strike="noStrike" cap="none">
                <a:solidFill>
                  <a:srgbClr val="00B050"/>
                </a:solidFill>
                <a:latin typeface="Arial Narrow"/>
                <a:ea typeface="Arial Narrow"/>
                <a:cs typeface="Arial Narrow"/>
                <a:sym typeface="Arial Narrow"/>
              </a:rPr>
              <a:t>32.5 млн USD</a:t>
            </a:r>
            <a:endParaRPr sz="1300" b="0" i="1" u="none" strike="noStrike" cap="none">
              <a:solidFill>
                <a:srgbClr val="00B050"/>
              </a:solidFill>
              <a:latin typeface="Arial Narrow"/>
              <a:ea typeface="Arial Narrow"/>
              <a:cs typeface="Arial Narrow"/>
              <a:sym typeface="Arial Narrow"/>
            </a:endParaRPr>
          </a:p>
        </p:txBody>
      </p:sp>
      <p:sp>
        <p:nvSpPr>
          <p:cNvPr id="724" name="Google Shape;724;p39"/>
          <p:cNvSpPr txBox="1"/>
          <p:nvPr/>
        </p:nvSpPr>
        <p:spPr>
          <a:xfrm>
            <a:off x="8008663" y="5872515"/>
            <a:ext cx="1061509" cy="2923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B050"/>
              </a:buClr>
              <a:buSzPts val="1300"/>
              <a:buFont typeface="Arial Narrow"/>
              <a:buNone/>
            </a:pPr>
            <a:r>
              <a:rPr lang="ru-RU" sz="1300" b="0" i="1" u="none" strike="noStrike" cap="none">
                <a:solidFill>
                  <a:srgbClr val="00B050"/>
                </a:solidFill>
                <a:latin typeface="Arial Narrow"/>
                <a:ea typeface="Arial Narrow"/>
                <a:cs typeface="Arial Narrow"/>
                <a:sym typeface="Arial Narrow"/>
              </a:rPr>
              <a:t>55.2 млн USD</a:t>
            </a:r>
            <a:endParaRPr sz="1300" b="0" i="1" u="none" strike="noStrike" cap="none">
              <a:solidFill>
                <a:srgbClr val="00B050"/>
              </a:solidFill>
              <a:latin typeface="Arial Narrow"/>
              <a:ea typeface="Arial Narrow"/>
              <a:cs typeface="Arial Narrow"/>
              <a:sym typeface="Arial Narrow"/>
            </a:endParaRPr>
          </a:p>
        </p:txBody>
      </p:sp>
      <p:cxnSp>
        <p:nvCxnSpPr>
          <p:cNvPr id="725" name="Google Shape;725;p39"/>
          <p:cNvCxnSpPr>
            <a:stCxn id="691" idx="3"/>
            <a:endCxn id="718" idx="1"/>
          </p:cNvCxnSpPr>
          <p:nvPr/>
        </p:nvCxnSpPr>
        <p:spPr>
          <a:xfrm>
            <a:off x="2403475" y="410066"/>
            <a:ext cx="459000" cy="0"/>
          </a:xfrm>
          <a:prstGeom prst="straightConnector1">
            <a:avLst/>
          </a:prstGeom>
          <a:noFill/>
          <a:ln w="57150" cap="flat" cmpd="sng">
            <a:solidFill>
              <a:srgbClr val="BFBFBF"/>
            </a:solidFill>
            <a:prstDash val="solid"/>
            <a:miter lim="800000"/>
            <a:headEnd type="none" w="sm" len="sm"/>
            <a:tailEnd type="triangle" w="med" len="med"/>
          </a:ln>
        </p:spPr>
      </p:cxnSp>
      <p:cxnSp>
        <p:nvCxnSpPr>
          <p:cNvPr id="726" name="Google Shape;726;p39"/>
          <p:cNvCxnSpPr>
            <a:stCxn id="718" idx="3"/>
            <a:endCxn id="719" idx="1"/>
          </p:cNvCxnSpPr>
          <p:nvPr/>
        </p:nvCxnSpPr>
        <p:spPr>
          <a:xfrm>
            <a:off x="5382722" y="410066"/>
            <a:ext cx="2045100" cy="1800"/>
          </a:xfrm>
          <a:prstGeom prst="straightConnector1">
            <a:avLst/>
          </a:prstGeom>
          <a:noFill/>
          <a:ln w="57150" cap="flat" cmpd="sng">
            <a:solidFill>
              <a:srgbClr val="BFBFBF"/>
            </a:solidFill>
            <a:prstDash val="solid"/>
            <a:miter lim="800000"/>
            <a:headEnd type="none" w="sm" len="sm"/>
            <a:tailEnd type="triangle" w="med" len="med"/>
          </a:ln>
        </p:spPr>
      </p:cxnSp>
      <p:sp>
        <p:nvSpPr>
          <p:cNvPr id="727" name="Google Shape;727;p39"/>
          <p:cNvSpPr/>
          <p:nvPr/>
        </p:nvSpPr>
        <p:spPr>
          <a:xfrm>
            <a:off x="281379" y="1082507"/>
            <a:ext cx="11786797" cy="5486567"/>
          </a:xfrm>
          <a:prstGeom prst="rect">
            <a:avLst/>
          </a:prstGeom>
          <a:noFill/>
          <a:ln w="9525" cap="flat" cmpd="sng">
            <a:solidFill>
              <a:srgbClr val="7F7F7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Narrow"/>
              <a:buNone/>
            </a:pPr>
            <a:endParaRPr sz="1800" b="0" i="0" u="none" strike="noStrike" cap="none">
              <a:solidFill>
                <a:srgbClr val="FFFFFF"/>
              </a:solidFill>
              <a:latin typeface="Arial Narrow"/>
              <a:ea typeface="Arial Narrow"/>
              <a:cs typeface="Arial Narrow"/>
              <a:sym typeface="Arial Narrow"/>
            </a:endParaRPr>
          </a:p>
        </p:txBody>
      </p:sp>
      <p:sp>
        <p:nvSpPr>
          <p:cNvPr id="728" name="Google Shape;728;p39"/>
          <p:cNvSpPr/>
          <p:nvPr/>
        </p:nvSpPr>
        <p:spPr>
          <a:xfrm>
            <a:off x="281379" y="2178529"/>
            <a:ext cx="11786797" cy="1112214"/>
          </a:xfrm>
          <a:prstGeom prst="rect">
            <a:avLst/>
          </a:prstGeom>
          <a:noFill/>
          <a:ln w="9525" cap="flat" cmpd="sng">
            <a:solidFill>
              <a:srgbClr val="7F7F7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Narrow"/>
              <a:buNone/>
            </a:pPr>
            <a:endParaRPr sz="1800" b="0" i="0" u="none" strike="noStrike" cap="none">
              <a:solidFill>
                <a:srgbClr val="FFFFFF"/>
              </a:solidFill>
              <a:latin typeface="Arial Narrow"/>
              <a:ea typeface="Arial Narrow"/>
              <a:cs typeface="Arial Narrow"/>
              <a:sym typeface="Arial Narrow"/>
            </a:endParaRPr>
          </a:p>
        </p:txBody>
      </p:sp>
      <p:sp>
        <p:nvSpPr>
          <p:cNvPr id="729" name="Google Shape;729;p39"/>
          <p:cNvSpPr/>
          <p:nvPr/>
        </p:nvSpPr>
        <p:spPr>
          <a:xfrm>
            <a:off x="281379" y="4366730"/>
            <a:ext cx="11786797" cy="1112214"/>
          </a:xfrm>
          <a:prstGeom prst="rect">
            <a:avLst/>
          </a:prstGeom>
          <a:noFill/>
          <a:ln w="9525" cap="flat" cmpd="sng">
            <a:solidFill>
              <a:srgbClr val="7F7F7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Narrow"/>
              <a:buNone/>
            </a:pPr>
            <a:endParaRPr sz="1800" b="0" i="0" u="none" strike="noStrike" cap="none">
              <a:solidFill>
                <a:srgbClr val="FFFFFF"/>
              </a:solidFill>
              <a:latin typeface="Arial Narrow"/>
              <a:ea typeface="Arial Narrow"/>
              <a:cs typeface="Arial Narrow"/>
              <a:sym typeface="Arial Narrow"/>
            </a:endParaRPr>
          </a:p>
        </p:txBody>
      </p:sp>
      <p:cxnSp>
        <p:nvCxnSpPr>
          <p:cNvPr id="730" name="Google Shape;730;p39"/>
          <p:cNvCxnSpPr>
            <a:stCxn id="719" idx="3"/>
            <a:endCxn id="712" idx="1"/>
          </p:cNvCxnSpPr>
          <p:nvPr/>
        </p:nvCxnSpPr>
        <p:spPr>
          <a:xfrm rot="10800000" flipH="1">
            <a:off x="9321652" y="410150"/>
            <a:ext cx="459000" cy="1800"/>
          </a:xfrm>
          <a:prstGeom prst="straightConnector1">
            <a:avLst/>
          </a:prstGeom>
          <a:noFill/>
          <a:ln w="57150" cap="flat" cmpd="sng">
            <a:solidFill>
              <a:srgbClr val="BFBFBF"/>
            </a:solidFill>
            <a:prstDash val="solid"/>
            <a:miter lim="800000"/>
            <a:headEnd type="none" w="sm" len="sm"/>
            <a:tailEnd type="triangle" w="med" len="med"/>
          </a:ln>
        </p:spPr>
      </p:cxnSp>
      <p:sp>
        <p:nvSpPr>
          <p:cNvPr id="731" name="Google Shape;731;p39"/>
          <p:cNvSpPr/>
          <p:nvPr/>
        </p:nvSpPr>
        <p:spPr>
          <a:xfrm>
            <a:off x="51330" y="59224"/>
            <a:ext cx="2709479" cy="6509849"/>
          </a:xfrm>
          <a:prstGeom prst="rect">
            <a:avLst/>
          </a:prstGeom>
          <a:solidFill>
            <a:srgbClr val="BFBFBF">
              <a:alpha val="5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Narrow"/>
              <a:ea typeface="Arial Narrow"/>
              <a:cs typeface="Arial Narrow"/>
              <a:sym typeface="Arial Narrow"/>
            </a:endParaRPr>
          </a:p>
        </p:txBody>
      </p:sp>
      <p:sp>
        <p:nvSpPr>
          <p:cNvPr id="732" name="Google Shape;732;p39"/>
          <p:cNvSpPr/>
          <p:nvPr/>
        </p:nvSpPr>
        <p:spPr>
          <a:xfrm>
            <a:off x="9459464" y="59224"/>
            <a:ext cx="2709479" cy="6509849"/>
          </a:xfrm>
          <a:prstGeom prst="rect">
            <a:avLst/>
          </a:prstGeom>
          <a:solidFill>
            <a:srgbClr val="BFBFBF">
              <a:alpha val="5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Narrow"/>
              <a:ea typeface="Arial Narrow"/>
              <a:cs typeface="Arial Narrow"/>
              <a:sym typeface="Arial Narrow"/>
            </a:endParaRPr>
          </a:p>
        </p:txBody>
      </p:sp>
      <p:sp>
        <p:nvSpPr>
          <p:cNvPr id="733" name="Google Shape;733;p39"/>
          <p:cNvSpPr/>
          <p:nvPr/>
        </p:nvSpPr>
        <p:spPr>
          <a:xfrm>
            <a:off x="4344013" y="824698"/>
            <a:ext cx="3503974" cy="1666287"/>
          </a:xfrm>
          <a:prstGeom prst="rect">
            <a:avLst/>
          </a:prstGeom>
          <a:solidFill>
            <a:srgbClr val="92D05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1800" dirty="0">
                <a:solidFill>
                  <a:schemeClr val="dk1"/>
                </a:solidFill>
                <a:latin typeface="Arial Narrow"/>
                <a:ea typeface="Arial Narrow"/>
                <a:cs typeface="Arial Narrow"/>
                <a:sym typeface="Arial Narrow"/>
              </a:rPr>
              <a:t>Неоднородные группы, к примеру из 30 респондентов дали оценку по частоте сталкивания с понятием «зеленая экономика» 50% или 15 респондентов </a:t>
            </a:r>
            <a:r>
              <a:rPr lang="ru-RU" sz="1800" b="1" dirty="0">
                <a:solidFill>
                  <a:schemeClr val="dk1"/>
                </a:solidFill>
                <a:latin typeface="Arial Narrow"/>
                <a:ea typeface="Arial Narrow"/>
                <a:cs typeface="Arial Narrow"/>
                <a:sym typeface="Arial Narrow"/>
              </a:rPr>
              <a:t>крайне часто</a:t>
            </a:r>
            <a:endParaRPr sz="1800" b="1" dirty="0">
              <a:solidFill>
                <a:schemeClr val="dk1"/>
              </a:solidFill>
              <a:latin typeface="Arial Narrow"/>
              <a:ea typeface="Arial Narrow"/>
              <a:cs typeface="Arial Narrow"/>
              <a:sym typeface="Arial Narrow"/>
            </a:endParaRPr>
          </a:p>
        </p:txBody>
      </p:sp>
      <p:sp>
        <p:nvSpPr>
          <p:cNvPr id="734" name="Google Shape;734;p39"/>
          <p:cNvSpPr/>
          <p:nvPr/>
        </p:nvSpPr>
        <p:spPr>
          <a:xfrm rot="10800000">
            <a:off x="3080438" y="1398220"/>
            <a:ext cx="978408" cy="484632"/>
          </a:xfrm>
          <a:prstGeom prst="rightArrow">
            <a:avLst>
              <a:gd name="adj1" fmla="val 50000"/>
              <a:gd name="adj2" fmla="val 50000"/>
            </a:avLst>
          </a:prstGeom>
          <a:solidFill>
            <a:srgbClr val="92D05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Narrow"/>
              <a:ea typeface="Arial Narrow"/>
              <a:cs typeface="Arial Narrow"/>
              <a:sym typeface="Arial Narrow"/>
            </a:endParaRPr>
          </a:p>
        </p:txBody>
      </p:sp>
      <p:sp>
        <p:nvSpPr>
          <p:cNvPr id="735" name="Google Shape;735;p39"/>
          <p:cNvSpPr/>
          <p:nvPr/>
        </p:nvSpPr>
        <p:spPr>
          <a:xfrm>
            <a:off x="4344013" y="3994443"/>
            <a:ext cx="3503974" cy="1666287"/>
          </a:xfrm>
          <a:prstGeom prst="rect">
            <a:avLst/>
          </a:prstGeom>
          <a:solidFill>
            <a:srgbClr val="92D05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1800" dirty="0">
                <a:solidFill>
                  <a:schemeClr val="dk1"/>
                </a:solidFill>
                <a:latin typeface="Arial Narrow"/>
                <a:ea typeface="Arial Narrow"/>
                <a:cs typeface="Arial Narrow"/>
                <a:sym typeface="Arial Narrow"/>
              </a:rPr>
              <a:t>Неоднородные группы, к примеру из 30 респондентов считают, что проектов «зеленая экономика» 23% или 7 респондентов </a:t>
            </a:r>
            <a:r>
              <a:rPr lang="ru-RU" sz="1800" b="1" dirty="0">
                <a:solidFill>
                  <a:schemeClr val="dk1"/>
                </a:solidFill>
                <a:latin typeface="Arial Narrow"/>
                <a:ea typeface="Arial Narrow"/>
                <a:cs typeface="Arial Narrow"/>
                <a:sym typeface="Arial Narrow"/>
              </a:rPr>
              <a:t>много</a:t>
            </a:r>
            <a:endParaRPr sz="1800" b="1" dirty="0">
              <a:solidFill>
                <a:schemeClr val="dk1"/>
              </a:solidFill>
              <a:latin typeface="Arial Narrow"/>
              <a:ea typeface="Arial Narrow"/>
              <a:cs typeface="Arial Narrow"/>
              <a:sym typeface="Arial Narrow"/>
            </a:endParaRPr>
          </a:p>
        </p:txBody>
      </p:sp>
      <p:sp>
        <p:nvSpPr>
          <p:cNvPr id="736" name="Google Shape;736;p39"/>
          <p:cNvSpPr/>
          <p:nvPr/>
        </p:nvSpPr>
        <p:spPr>
          <a:xfrm>
            <a:off x="8355987" y="4567965"/>
            <a:ext cx="978408" cy="484632"/>
          </a:xfrm>
          <a:prstGeom prst="rightArrow">
            <a:avLst>
              <a:gd name="adj1" fmla="val 50000"/>
              <a:gd name="adj2" fmla="val 50000"/>
            </a:avLst>
          </a:prstGeom>
          <a:solidFill>
            <a:srgbClr val="92D05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Narrow"/>
              <a:ea typeface="Arial Narrow"/>
              <a:cs typeface="Arial Narrow"/>
              <a:sym typeface="Arial Narrow"/>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40"/>
          <p:cNvSpPr/>
          <p:nvPr/>
        </p:nvSpPr>
        <p:spPr>
          <a:xfrm>
            <a:off x="281379" y="4353568"/>
            <a:ext cx="9408663" cy="1102601"/>
          </a:xfrm>
          <a:prstGeom prst="rect">
            <a:avLst/>
          </a:prstGeom>
          <a:solidFill>
            <a:srgbClr val="B3C6E7">
              <a:alpha val="5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Narrow"/>
              <a:ea typeface="Arial Narrow"/>
              <a:cs typeface="Arial Narrow"/>
              <a:sym typeface="Arial Narrow"/>
            </a:endParaRPr>
          </a:p>
        </p:txBody>
      </p:sp>
      <p:pic>
        <p:nvPicPr>
          <p:cNvPr id="743" name="Google Shape;743;p40"/>
          <p:cNvPicPr preferRelativeResize="0"/>
          <p:nvPr/>
        </p:nvPicPr>
        <p:blipFill rotWithShape="1">
          <a:blip r:embed="rId3">
            <a:alphaModFix/>
          </a:blip>
          <a:srcRect/>
          <a:stretch/>
        </p:blipFill>
        <p:spPr>
          <a:xfrm>
            <a:off x="9921875" y="1003300"/>
            <a:ext cx="1873250" cy="5648325"/>
          </a:xfrm>
          <a:prstGeom prst="rect">
            <a:avLst/>
          </a:prstGeom>
          <a:noFill/>
          <a:ln>
            <a:noFill/>
          </a:ln>
        </p:spPr>
      </p:pic>
      <p:sp>
        <p:nvSpPr>
          <p:cNvPr id="744" name="Google Shape;744;p40"/>
          <p:cNvSpPr/>
          <p:nvPr/>
        </p:nvSpPr>
        <p:spPr>
          <a:xfrm>
            <a:off x="10147300" y="860426"/>
            <a:ext cx="57150" cy="136525"/>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rgbClr val="000000"/>
              </a:buClr>
              <a:buSzPts val="1000"/>
              <a:buFont typeface="Arial"/>
              <a:buNone/>
            </a:pPr>
            <a:r>
              <a:rPr lang="ru-RU" sz="1000" b="1" i="0" u="none" strike="noStrike" cap="none">
                <a:solidFill>
                  <a:srgbClr val="000000"/>
                </a:solidFill>
                <a:latin typeface="Arial Narrow"/>
                <a:ea typeface="Arial Narrow"/>
                <a:cs typeface="Arial Narrow"/>
                <a:sym typeface="Arial Narrow"/>
              </a:rPr>
              <a:t>1</a:t>
            </a:r>
            <a:endParaRPr sz="1000" b="1" i="0" u="none" strike="noStrike" cap="none">
              <a:solidFill>
                <a:srgbClr val="000000"/>
              </a:solidFill>
              <a:latin typeface="Arial Narrow"/>
              <a:ea typeface="Arial Narrow"/>
              <a:cs typeface="Arial Narrow"/>
              <a:sym typeface="Arial Narrow"/>
            </a:endParaRPr>
          </a:p>
        </p:txBody>
      </p:sp>
      <p:sp>
        <p:nvSpPr>
          <p:cNvPr id="745" name="Google Shape;745;p40"/>
          <p:cNvSpPr/>
          <p:nvPr/>
        </p:nvSpPr>
        <p:spPr>
          <a:xfrm>
            <a:off x="10317163" y="860426"/>
            <a:ext cx="57150" cy="136525"/>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rgbClr val="000000"/>
              </a:buClr>
              <a:buSzPts val="1000"/>
              <a:buFont typeface="Arial"/>
              <a:buNone/>
            </a:pPr>
            <a:r>
              <a:rPr lang="ru-RU" sz="1000" b="1" i="0" u="none" strike="noStrike" cap="none">
                <a:solidFill>
                  <a:srgbClr val="000000"/>
                </a:solidFill>
                <a:latin typeface="Arial Narrow"/>
                <a:ea typeface="Arial Narrow"/>
                <a:cs typeface="Arial Narrow"/>
                <a:sym typeface="Arial Narrow"/>
              </a:rPr>
              <a:t>2</a:t>
            </a:r>
            <a:endParaRPr sz="1000" b="1" i="0" u="none" strike="noStrike" cap="none">
              <a:solidFill>
                <a:srgbClr val="000000"/>
              </a:solidFill>
              <a:latin typeface="Arial Narrow"/>
              <a:ea typeface="Arial Narrow"/>
              <a:cs typeface="Arial Narrow"/>
              <a:sym typeface="Arial Narrow"/>
            </a:endParaRPr>
          </a:p>
        </p:txBody>
      </p:sp>
      <p:sp>
        <p:nvSpPr>
          <p:cNvPr id="746" name="Google Shape;746;p40"/>
          <p:cNvSpPr/>
          <p:nvPr/>
        </p:nvSpPr>
        <p:spPr>
          <a:xfrm>
            <a:off x="10488613" y="860426"/>
            <a:ext cx="57150" cy="136525"/>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rgbClr val="000000"/>
              </a:buClr>
              <a:buSzPts val="1000"/>
              <a:buFont typeface="Arial"/>
              <a:buNone/>
            </a:pPr>
            <a:r>
              <a:rPr lang="ru-RU" sz="1000" b="1" i="0" u="none" strike="noStrike" cap="none">
                <a:solidFill>
                  <a:srgbClr val="000000"/>
                </a:solidFill>
                <a:latin typeface="Arial Narrow"/>
                <a:ea typeface="Arial Narrow"/>
                <a:cs typeface="Arial Narrow"/>
                <a:sym typeface="Arial Narrow"/>
              </a:rPr>
              <a:t>3</a:t>
            </a:r>
            <a:endParaRPr sz="1000" b="1" i="0" u="none" strike="noStrike" cap="none">
              <a:solidFill>
                <a:srgbClr val="000000"/>
              </a:solidFill>
              <a:latin typeface="Arial Narrow"/>
              <a:ea typeface="Arial Narrow"/>
              <a:cs typeface="Arial Narrow"/>
              <a:sym typeface="Arial Narrow"/>
            </a:endParaRPr>
          </a:p>
        </p:txBody>
      </p:sp>
      <p:sp>
        <p:nvSpPr>
          <p:cNvPr id="747" name="Google Shape;747;p40"/>
          <p:cNvSpPr/>
          <p:nvPr/>
        </p:nvSpPr>
        <p:spPr>
          <a:xfrm>
            <a:off x="11001375" y="860426"/>
            <a:ext cx="57150" cy="136525"/>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rgbClr val="000000"/>
              </a:buClr>
              <a:buSzPts val="1000"/>
              <a:buFont typeface="Arial"/>
              <a:buNone/>
            </a:pPr>
            <a:r>
              <a:rPr lang="ru-RU" sz="1000" b="1" i="0" u="none" strike="noStrike" cap="none">
                <a:solidFill>
                  <a:srgbClr val="000000"/>
                </a:solidFill>
                <a:latin typeface="Arial Narrow"/>
                <a:ea typeface="Arial Narrow"/>
                <a:cs typeface="Arial Narrow"/>
                <a:sym typeface="Arial Narrow"/>
              </a:rPr>
              <a:t>6</a:t>
            </a:r>
            <a:endParaRPr sz="1000" b="1" i="0" u="none" strike="noStrike" cap="none">
              <a:solidFill>
                <a:srgbClr val="000000"/>
              </a:solidFill>
              <a:latin typeface="Arial Narrow"/>
              <a:ea typeface="Arial Narrow"/>
              <a:cs typeface="Arial Narrow"/>
              <a:sym typeface="Arial Narrow"/>
            </a:endParaRPr>
          </a:p>
        </p:txBody>
      </p:sp>
      <p:sp>
        <p:nvSpPr>
          <p:cNvPr id="748" name="Google Shape;748;p40"/>
          <p:cNvSpPr/>
          <p:nvPr/>
        </p:nvSpPr>
        <p:spPr>
          <a:xfrm>
            <a:off x="10658475" y="860426"/>
            <a:ext cx="57150" cy="136525"/>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rgbClr val="000000"/>
              </a:buClr>
              <a:buSzPts val="1000"/>
              <a:buFont typeface="Arial"/>
              <a:buNone/>
            </a:pPr>
            <a:r>
              <a:rPr lang="ru-RU" sz="1000" b="1" i="0" u="none" strike="noStrike" cap="none">
                <a:solidFill>
                  <a:srgbClr val="000000"/>
                </a:solidFill>
                <a:latin typeface="Arial Narrow"/>
                <a:ea typeface="Arial Narrow"/>
                <a:cs typeface="Arial Narrow"/>
                <a:sym typeface="Arial Narrow"/>
              </a:rPr>
              <a:t>4</a:t>
            </a:r>
            <a:endParaRPr sz="1000" b="1" i="0" u="none" strike="noStrike" cap="none">
              <a:solidFill>
                <a:srgbClr val="000000"/>
              </a:solidFill>
              <a:latin typeface="Arial Narrow"/>
              <a:ea typeface="Arial Narrow"/>
              <a:cs typeface="Arial Narrow"/>
              <a:sym typeface="Arial Narrow"/>
            </a:endParaRPr>
          </a:p>
        </p:txBody>
      </p:sp>
      <p:sp>
        <p:nvSpPr>
          <p:cNvPr id="749" name="Google Shape;749;p40"/>
          <p:cNvSpPr/>
          <p:nvPr/>
        </p:nvSpPr>
        <p:spPr>
          <a:xfrm>
            <a:off x="11342688" y="860426"/>
            <a:ext cx="57150" cy="136525"/>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rgbClr val="000000"/>
              </a:buClr>
              <a:buSzPts val="1000"/>
              <a:buFont typeface="Arial"/>
              <a:buNone/>
            </a:pPr>
            <a:r>
              <a:rPr lang="ru-RU" sz="1000" b="1" i="0" u="none" strike="noStrike" cap="none">
                <a:solidFill>
                  <a:srgbClr val="000000"/>
                </a:solidFill>
                <a:latin typeface="Arial Narrow"/>
                <a:ea typeface="Arial Narrow"/>
                <a:cs typeface="Arial Narrow"/>
                <a:sym typeface="Arial Narrow"/>
              </a:rPr>
              <a:t>8</a:t>
            </a:r>
            <a:endParaRPr sz="1000" b="1" i="0" u="none" strike="noStrike" cap="none">
              <a:solidFill>
                <a:srgbClr val="000000"/>
              </a:solidFill>
              <a:latin typeface="Arial Narrow"/>
              <a:ea typeface="Arial Narrow"/>
              <a:cs typeface="Arial Narrow"/>
              <a:sym typeface="Arial Narrow"/>
            </a:endParaRPr>
          </a:p>
        </p:txBody>
      </p:sp>
      <p:sp>
        <p:nvSpPr>
          <p:cNvPr id="750" name="Google Shape;750;p40"/>
          <p:cNvSpPr/>
          <p:nvPr/>
        </p:nvSpPr>
        <p:spPr>
          <a:xfrm>
            <a:off x="10829925" y="860426"/>
            <a:ext cx="57150" cy="136525"/>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rgbClr val="000000"/>
              </a:buClr>
              <a:buSzPts val="1000"/>
              <a:buFont typeface="Arial"/>
              <a:buNone/>
            </a:pPr>
            <a:r>
              <a:rPr lang="ru-RU" sz="1000" b="1" i="0" u="none" strike="noStrike" cap="none">
                <a:solidFill>
                  <a:srgbClr val="000000"/>
                </a:solidFill>
                <a:latin typeface="Arial Narrow"/>
                <a:ea typeface="Arial Narrow"/>
                <a:cs typeface="Arial Narrow"/>
                <a:sym typeface="Arial Narrow"/>
              </a:rPr>
              <a:t>5</a:t>
            </a:r>
            <a:endParaRPr sz="1000" b="1" i="0" u="none" strike="noStrike" cap="none">
              <a:solidFill>
                <a:srgbClr val="000000"/>
              </a:solidFill>
              <a:latin typeface="Arial Narrow"/>
              <a:ea typeface="Arial Narrow"/>
              <a:cs typeface="Arial Narrow"/>
              <a:sym typeface="Arial Narrow"/>
            </a:endParaRPr>
          </a:p>
        </p:txBody>
      </p:sp>
      <p:sp>
        <p:nvSpPr>
          <p:cNvPr id="751" name="Google Shape;751;p40"/>
          <p:cNvSpPr/>
          <p:nvPr/>
        </p:nvSpPr>
        <p:spPr>
          <a:xfrm>
            <a:off x="11171238" y="860426"/>
            <a:ext cx="57150" cy="136525"/>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rgbClr val="000000"/>
              </a:buClr>
              <a:buSzPts val="1000"/>
              <a:buFont typeface="Arial"/>
              <a:buNone/>
            </a:pPr>
            <a:r>
              <a:rPr lang="ru-RU" sz="1000" b="1" i="0" u="none" strike="noStrike" cap="none">
                <a:solidFill>
                  <a:srgbClr val="000000"/>
                </a:solidFill>
                <a:latin typeface="Arial Narrow"/>
                <a:ea typeface="Arial Narrow"/>
                <a:cs typeface="Arial Narrow"/>
                <a:sym typeface="Arial Narrow"/>
              </a:rPr>
              <a:t>7</a:t>
            </a:r>
            <a:endParaRPr sz="1000" b="1" i="0" u="none" strike="noStrike" cap="none">
              <a:solidFill>
                <a:srgbClr val="000000"/>
              </a:solidFill>
              <a:latin typeface="Arial Narrow"/>
              <a:ea typeface="Arial Narrow"/>
              <a:cs typeface="Arial Narrow"/>
              <a:sym typeface="Arial Narrow"/>
            </a:endParaRPr>
          </a:p>
        </p:txBody>
      </p:sp>
      <p:sp>
        <p:nvSpPr>
          <p:cNvPr id="752" name="Google Shape;752;p40"/>
          <p:cNvSpPr/>
          <p:nvPr/>
        </p:nvSpPr>
        <p:spPr>
          <a:xfrm>
            <a:off x="11512550" y="860426"/>
            <a:ext cx="57150" cy="136525"/>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rgbClr val="000000"/>
              </a:buClr>
              <a:buSzPts val="1000"/>
              <a:buFont typeface="Arial"/>
              <a:buNone/>
            </a:pPr>
            <a:r>
              <a:rPr lang="ru-RU" sz="1000" b="1" i="0" u="none" strike="noStrike" cap="none">
                <a:solidFill>
                  <a:srgbClr val="000000"/>
                </a:solidFill>
                <a:latin typeface="Arial Narrow"/>
                <a:ea typeface="Arial Narrow"/>
                <a:cs typeface="Arial Narrow"/>
                <a:sym typeface="Arial Narrow"/>
              </a:rPr>
              <a:t>9</a:t>
            </a:r>
            <a:endParaRPr sz="1000" b="1" i="0" u="none" strike="noStrike" cap="none">
              <a:solidFill>
                <a:srgbClr val="000000"/>
              </a:solidFill>
              <a:latin typeface="Arial Narrow"/>
              <a:ea typeface="Arial Narrow"/>
              <a:cs typeface="Arial Narrow"/>
              <a:sym typeface="Arial Narrow"/>
            </a:endParaRPr>
          </a:p>
        </p:txBody>
      </p:sp>
      <p:sp>
        <p:nvSpPr>
          <p:cNvPr id="753" name="Google Shape;753;p40"/>
          <p:cNvSpPr/>
          <p:nvPr/>
        </p:nvSpPr>
        <p:spPr>
          <a:xfrm>
            <a:off x="11655425" y="860426"/>
            <a:ext cx="114300" cy="136525"/>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rgbClr val="000000"/>
              </a:buClr>
              <a:buSzPts val="1000"/>
              <a:buFont typeface="Arial"/>
              <a:buNone/>
            </a:pPr>
            <a:r>
              <a:rPr lang="ru-RU" sz="1000" b="1" i="0" u="none" strike="noStrike" cap="none">
                <a:solidFill>
                  <a:srgbClr val="000000"/>
                </a:solidFill>
                <a:latin typeface="Arial Narrow"/>
                <a:ea typeface="Arial Narrow"/>
                <a:cs typeface="Arial Narrow"/>
                <a:sym typeface="Arial Narrow"/>
              </a:rPr>
              <a:t>10</a:t>
            </a:r>
            <a:endParaRPr sz="1000" b="1" i="0" u="none" strike="noStrike" cap="none">
              <a:solidFill>
                <a:srgbClr val="000000"/>
              </a:solidFill>
              <a:latin typeface="Arial Narrow"/>
              <a:ea typeface="Arial Narrow"/>
              <a:cs typeface="Arial Narrow"/>
              <a:sym typeface="Arial Narrow"/>
            </a:endParaRPr>
          </a:p>
        </p:txBody>
      </p:sp>
      <p:sp>
        <p:nvSpPr>
          <p:cNvPr id="754" name="Google Shape;754;p40"/>
          <p:cNvSpPr/>
          <p:nvPr/>
        </p:nvSpPr>
        <p:spPr>
          <a:xfrm>
            <a:off x="11871325" y="860426"/>
            <a:ext cx="249238" cy="136525"/>
          </a:xfrm>
          <a:prstGeom prst="rect">
            <a:avLst/>
          </a:prstGeom>
          <a:noFill/>
          <a:ln>
            <a:noFill/>
          </a:ln>
        </p:spPr>
        <p:txBody>
          <a:bodyPr spcFirstLastPara="1" wrap="square" lIns="0" tIns="0" rIns="0" bIns="0" anchor="b" anchorCtr="0">
            <a:noAutofit/>
          </a:bodyPr>
          <a:lstStyle/>
          <a:p>
            <a:pPr marL="0" marR="0" lvl="0" indent="0" algn="l" rtl="0">
              <a:lnSpc>
                <a:spcPct val="90000"/>
              </a:lnSpc>
              <a:spcBef>
                <a:spcPts val="0"/>
              </a:spcBef>
              <a:spcAft>
                <a:spcPts val="0"/>
              </a:spcAft>
              <a:buClr>
                <a:srgbClr val="000000"/>
              </a:buClr>
              <a:buSzPts val="1000"/>
              <a:buFont typeface="Arial"/>
              <a:buNone/>
            </a:pPr>
            <a:r>
              <a:rPr lang="ru-RU" sz="1000" b="1" i="0" u="none" strike="noStrike" cap="none">
                <a:solidFill>
                  <a:srgbClr val="000000"/>
                </a:solidFill>
                <a:latin typeface="Arial Narrow"/>
                <a:ea typeface="Arial Narrow"/>
                <a:cs typeface="Arial Narrow"/>
                <a:sym typeface="Arial Narrow"/>
              </a:rPr>
              <a:t>N=30</a:t>
            </a:r>
            <a:endParaRPr sz="1000" b="1" i="0" u="none" strike="noStrike" cap="none">
              <a:solidFill>
                <a:srgbClr val="000000"/>
              </a:solidFill>
              <a:latin typeface="Arial Narrow"/>
              <a:ea typeface="Arial Narrow"/>
              <a:cs typeface="Arial Narrow"/>
              <a:sym typeface="Arial Narrow"/>
            </a:endParaRPr>
          </a:p>
        </p:txBody>
      </p:sp>
      <p:sp>
        <p:nvSpPr>
          <p:cNvPr id="755" name="Google Shape;755;p40"/>
          <p:cNvSpPr/>
          <p:nvPr/>
        </p:nvSpPr>
        <p:spPr>
          <a:xfrm>
            <a:off x="10260013" y="1538287"/>
            <a:ext cx="342900" cy="192088"/>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ru-RU" sz="1400" b="1" i="0" u="none" strike="noStrike" cap="none">
                <a:solidFill>
                  <a:srgbClr val="000000"/>
                </a:solidFill>
                <a:latin typeface="Arial Narrow"/>
                <a:ea typeface="Arial Narrow"/>
                <a:cs typeface="Arial Narrow"/>
                <a:sym typeface="Arial Narrow"/>
              </a:rPr>
              <a:t>17%</a:t>
            </a:r>
            <a:endParaRPr sz="1400" b="1" i="0" u="none" strike="noStrike" cap="none">
              <a:solidFill>
                <a:srgbClr val="000000"/>
              </a:solidFill>
              <a:latin typeface="Arial Narrow"/>
              <a:ea typeface="Arial Narrow"/>
              <a:cs typeface="Arial Narrow"/>
              <a:sym typeface="Arial Narrow"/>
            </a:endParaRPr>
          </a:p>
        </p:txBody>
      </p:sp>
      <p:sp>
        <p:nvSpPr>
          <p:cNvPr id="756" name="Google Shape;756;p40"/>
          <p:cNvSpPr/>
          <p:nvPr/>
        </p:nvSpPr>
        <p:spPr>
          <a:xfrm>
            <a:off x="11737975" y="2635249"/>
            <a:ext cx="212725" cy="192088"/>
          </a:xfrm>
          <a:prstGeom prst="rect">
            <a:avLst/>
          </a:prstGeom>
          <a:noFill/>
          <a:ln>
            <a:noFill/>
          </a:ln>
        </p:spPr>
        <p:txBody>
          <a:bodyPr spcFirstLastPara="1" wrap="square" lIns="25400" tIns="0" rIns="25400" bIns="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ru-RU" sz="1400" b="1" i="0" u="none" strike="noStrike" cap="none">
                <a:solidFill>
                  <a:srgbClr val="000000"/>
                </a:solidFill>
                <a:latin typeface="Arial Narrow"/>
                <a:ea typeface="Arial Narrow"/>
                <a:cs typeface="Arial Narrow"/>
                <a:sym typeface="Arial Narrow"/>
              </a:rPr>
              <a:t>10</a:t>
            </a:r>
            <a:endParaRPr sz="1400" b="1" i="0" u="none" strike="noStrike" cap="none">
              <a:solidFill>
                <a:srgbClr val="000000"/>
              </a:solidFill>
              <a:latin typeface="Arial Narrow"/>
              <a:ea typeface="Arial Narrow"/>
              <a:cs typeface="Arial Narrow"/>
              <a:sym typeface="Arial Narrow"/>
            </a:endParaRPr>
          </a:p>
        </p:txBody>
      </p:sp>
      <p:sp>
        <p:nvSpPr>
          <p:cNvPr id="757" name="Google Shape;757;p40"/>
          <p:cNvSpPr/>
          <p:nvPr/>
        </p:nvSpPr>
        <p:spPr>
          <a:xfrm>
            <a:off x="10687050" y="2635249"/>
            <a:ext cx="342900" cy="192088"/>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ru-RU" sz="1400" b="1" i="0" u="none" strike="noStrike" cap="none">
                <a:solidFill>
                  <a:srgbClr val="000000"/>
                </a:solidFill>
                <a:latin typeface="Arial Narrow"/>
                <a:ea typeface="Arial Narrow"/>
                <a:cs typeface="Arial Narrow"/>
                <a:sym typeface="Arial Narrow"/>
              </a:rPr>
              <a:t>33%</a:t>
            </a:r>
            <a:endParaRPr sz="1400" b="1" i="0" u="none" strike="noStrike" cap="none">
              <a:solidFill>
                <a:srgbClr val="000000"/>
              </a:solidFill>
              <a:latin typeface="Arial Narrow"/>
              <a:ea typeface="Arial Narrow"/>
              <a:cs typeface="Arial Narrow"/>
              <a:sym typeface="Arial Narrow"/>
            </a:endParaRPr>
          </a:p>
        </p:txBody>
      </p:sp>
      <p:sp>
        <p:nvSpPr>
          <p:cNvPr id="758" name="Google Shape;758;p40"/>
          <p:cNvSpPr/>
          <p:nvPr/>
        </p:nvSpPr>
        <p:spPr>
          <a:xfrm>
            <a:off x="10429875" y="3732212"/>
            <a:ext cx="342900" cy="192088"/>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ru-RU" sz="1400" b="1" i="0" u="none" strike="noStrike" cap="none">
                <a:solidFill>
                  <a:srgbClr val="000000"/>
                </a:solidFill>
                <a:latin typeface="Arial Narrow"/>
                <a:ea typeface="Arial Narrow"/>
                <a:cs typeface="Arial Narrow"/>
                <a:sym typeface="Arial Narrow"/>
              </a:rPr>
              <a:t>23%</a:t>
            </a:r>
            <a:endParaRPr sz="1400" b="1" i="0" u="none" strike="noStrike" cap="none">
              <a:solidFill>
                <a:srgbClr val="000000"/>
              </a:solidFill>
              <a:latin typeface="Arial Narrow"/>
              <a:ea typeface="Arial Narrow"/>
              <a:cs typeface="Arial Narrow"/>
              <a:sym typeface="Arial Narrow"/>
            </a:endParaRPr>
          </a:p>
        </p:txBody>
      </p:sp>
      <p:sp>
        <p:nvSpPr>
          <p:cNvPr id="759" name="Google Shape;759;p40"/>
          <p:cNvSpPr/>
          <p:nvPr/>
        </p:nvSpPr>
        <p:spPr>
          <a:xfrm>
            <a:off x="10883900" y="1538287"/>
            <a:ext cx="131763" cy="192088"/>
          </a:xfrm>
          <a:prstGeom prst="rect">
            <a:avLst/>
          </a:prstGeom>
          <a:noFill/>
          <a:ln>
            <a:noFill/>
          </a:ln>
        </p:spPr>
        <p:txBody>
          <a:bodyPr spcFirstLastPara="1" wrap="square" lIns="25400" tIns="0" rIns="25400" bIns="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ru-RU" sz="1400" b="1" i="0" u="none" strike="noStrike" cap="none">
                <a:solidFill>
                  <a:srgbClr val="000000"/>
                </a:solidFill>
                <a:latin typeface="Arial Narrow"/>
                <a:ea typeface="Arial Narrow"/>
                <a:cs typeface="Arial Narrow"/>
                <a:sym typeface="Arial Narrow"/>
              </a:rPr>
              <a:t>5</a:t>
            </a:r>
            <a:endParaRPr sz="1400" b="1" i="0" u="none" strike="noStrike" cap="none">
              <a:solidFill>
                <a:srgbClr val="000000"/>
              </a:solidFill>
              <a:latin typeface="Arial Narrow"/>
              <a:ea typeface="Arial Narrow"/>
              <a:cs typeface="Arial Narrow"/>
              <a:sym typeface="Arial Narrow"/>
            </a:endParaRPr>
          </a:p>
        </p:txBody>
      </p:sp>
      <p:sp>
        <p:nvSpPr>
          <p:cNvPr id="760" name="Google Shape;760;p40"/>
          <p:cNvSpPr/>
          <p:nvPr/>
        </p:nvSpPr>
        <p:spPr>
          <a:xfrm>
            <a:off x="10429875" y="4827587"/>
            <a:ext cx="342900" cy="192088"/>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rgbClr val="FFFFFF"/>
              </a:buClr>
              <a:buSzPts val="1400"/>
              <a:buFont typeface="Arial"/>
              <a:buNone/>
            </a:pPr>
            <a:r>
              <a:rPr lang="ru-RU" sz="1400" b="1" i="0" u="none" strike="noStrike" cap="none">
                <a:solidFill>
                  <a:srgbClr val="FFFFFF"/>
                </a:solidFill>
                <a:latin typeface="Arial Narrow"/>
                <a:ea typeface="Arial Narrow"/>
                <a:cs typeface="Arial Narrow"/>
                <a:sym typeface="Arial Narrow"/>
              </a:rPr>
              <a:t>23%</a:t>
            </a:r>
            <a:endParaRPr sz="1400" b="1" i="0" u="none" strike="noStrike" cap="none">
              <a:solidFill>
                <a:srgbClr val="FFFFFF"/>
              </a:solidFill>
              <a:latin typeface="Arial Narrow"/>
              <a:ea typeface="Arial Narrow"/>
              <a:cs typeface="Arial Narrow"/>
              <a:sym typeface="Arial Narrow"/>
            </a:endParaRPr>
          </a:p>
        </p:txBody>
      </p:sp>
      <p:sp>
        <p:nvSpPr>
          <p:cNvPr id="761" name="Google Shape;761;p40"/>
          <p:cNvSpPr/>
          <p:nvPr/>
        </p:nvSpPr>
        <p:spPr>
          <a:xfrm>
            <a:off x="9959975" y="5924549"/>
            <a:ext cx="261938" cy="192088"/>
          </a:xfrm>
          <a:prstGeom prst="rect">
            <a:avLst/>
          </a:prstGeom>
          <a:solidFill>
            <a:srgbClr val="4C6C9C"/>
          </a:solid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rgbClr val="FFFFFF"/>
              </a:buClr>
              <a:buSzPts val="1400"/>
              <a:buFont typeface="Arial"/>
              <a:buNone/>
            </a:pPr>
            <a:r>
              <a:rPr lang="ru-RU" sz="1400" b="1" i="0" u="none" strike="noStrike" cap="none">
                <a:solidFill>
                  <a:srgbClr val="FFFFFF"/>
                </a:solidFill>
                <a:latin typeface="Arial Narrow"/>
                <a:ea typeface="Arial Narrow"/>
                <a:cs typeface="Arial Narrow"/>
                <a:sym typeface="Arial Narrow"/>
              </a:rPr>
              <a:t>3%</a:t>
            </a:r>
            <a:endParaRPr sz="1400" b="1" i="0" u="none" strike="noStrike" cap="none">
              <a:solidFill>
                <a:srgbClr val="FFFFFF"/>
              </a:solidFill>
              <a:latin typeface="Arial Narrow"/>
              <a:ea typeface="Arial Narrow"/>
              <a:cs typeface="Arial Narrow"/>
              <a:sym typeface="Arial Narrow"/>
            </a:endParaRPr>
          </a:p>
        </p:txBody>
      </p:sp>
      <p:sp>
        <p:nvSpPr>
          <p:cNvPr id="762" name="Google Shape;762;p40"/>
          <p:cNvSpPr/>
          <p:nvPr/>
        </p:nvSpPr>
        <p:spPr>
          <a:xfrm>
            <a:off x="11225213" y="3732212"/>
            <a:ext cx="131763" cy="192088"/>
          </a:xfrm>
          <a:prstGeom prst="rect">
            <a:avLst/>
          </a:prstGeom>
          <a:noFill/>
          <a:ln>
            <a:noFill/>
          </a:ln>
        </p:spPr>
        <p:txBody>
          <a:bodyPr spcFirstLastPara="1" wrap="square" lIns="25400" tIns="0" rIns="25400" bIns="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ru-RU" sz="1400" b="1" i="0" u="none" strike="noStrike" cap="none">
                <a:solidFill>
                  <a:srgbClr val="000000"/>
                </a:solidFill>
                <a:latin typeface="Arial Narrow"/>
                <a:ea typeface="Arial Narrow"/>
                <a:cs typeface="Arial Narrow"/>
                <a:sym typeface="Arial Narrow"/>
              </a:rPr>
              <a:t>7</a:t>
            </a:r>
            <a:endParaRPr sz="1400" b="1" i="0" u="none" strike="noStrike" cap="none">
              <a:solidFill>
                <a:srgbClr val="000000"/>
              </a:solidFill>
              <a:latin typeface="Arial Narrow"/>
              <a:ea typeface="Arial Narrow"/>
              <a:cs typeface="Arial Narrow"/>
              <a:sym typeface="Arial Narrow"/>
            </a:endParaRPr>
          </a:p>
        </p:txBody>
      </p:sp>
      <p:sp>
        <p:nvSpPr>
          <p:cNvPr id="763" name="Google Shape;763;p40"/>
          <p:cNvSpPr/>
          <p:nvPr/>
        </p:nvSpPr>
        <p:spPr>
          <a:xfrm>
            <a:off x="11225213" y="4827587"/>
            <a:ext cx="131763" cy="192088"/>
          </a:xfrm>
          <a:prstGeom prst="rect">
            <a:avLst/>
          </a:prstGeom>
          <a:noFill/>
          <a:ln>
            <a:noFill/>
          </a:ln>
        </p:spPr>
        <p:txBody>
          <a:bodyPr spcFirstLastPara="1" wrap="square" lIns="25400" tIns="0" rIns="25400" bIns="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ru-RU" sz="1400" b="1" i="0" u="none" strike="noStrike" cap="none">
                <a:solidFill>
                  <a:srgbClr val="000000"/>
                </a:solidFill>
                <a:latin typeface="Arial Narrow"/>
                <a:ea typeface="Arial Narrow"/>
                <a:cs typeface="Arial Narrow"/>
                <a:sym typeface="Arial Narrow"/>
              </a:rPr>
              <a:t>7</a:t>
            </a:r>
            <a:endParaRPr sz="1400" b="1" i="0" u="none" strike="noStrike" cap="none">
              <a:solidFill>
                <a:srgbClr val="000000"/>
              </a:solidFill>
              <a:latin typeface="Arial Narrow"/>
              <a:ea typeface="Arial Narrow"/>
              <a:cs typeface="Arial Narrow"/>
              <a:sym typeface="Arial Narrow"/>
            </a:endParaRPr>
          </a:p>
        </p:txBody>
      </p:sp>
      <p:sp>
        <p:nvSpPr>
          <p:cNvPr id="764" name="Google Shape;764;p40"/>
          <p:cNvSpPr/>
          <p:nvPr/>
        </p:nvSpPr>
        <p:spPr>
          <a:xfrm>
            <a:off x="10240963" y="5924549"/>
            <a:ext cx="131763" cy="192088"/>
          </a:xfrm>
          <a:prstGeom prst="rect">
            <a:avLst/>
          </a:prstGeom>
          <a:noFill/>
          <a:ln>
            <a:noFill/>
          </a:ln>
        </p:spPr>
        <p:txBody>
          <a:bodyPr spcFirstLastPara="1" wrap="square" lIns="25400" tIns="0" rIns="25400" bIns="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ru-RU" sz="1400" b="1" i="0" u="none" strike="noStrike" cap="none">
                <a:solidFill>
                  <a:srgbClr val="000000"/>
                </a:solidFill>
                <a:latin typeface="Arial Narrow"/>
                <a:ea typeface="Arial Narrow"/>
                <a:cs typeface="Arial Narrow"/>
                <a:sym typeface="Arial Narrow"/>
              </a:rPr>
              <a:t>1</a:t>
            </a:r>
            <a:endParaRPr sz="1400" b="1" i="0" u="none" strike="noStrike" cap="none">
              <a:solidFill>
                <a:srgbClr val="000000"/>
              </a:solidFill>
              <a:latin typeface="Arial Narrow"/>
              <a:ea typeface="Arial Narrow"/>
              <a:cs typeface="Arial Narrow"/>
              <a:sym typeface="Arial Narrow"/>
            </a:endParaRPr>
          </a:p>
        </p:txBody>
      </p:sp>
      <p:pic>
        <p:nvPicPr>
          <p:cNvPr id="765" name="Google Shape;765;p40"/>
          <p:cNvPicPr preferRelativeResize="0"/>
          <p:nvPr/>
        </p:nvPicPr>
        <p:blipFill rotWithShape="1">
          <a:blip r:embed="rId4">
            <a:alphaModFix/>
          </a:blip>
          <a:srcRect/>
          <a:stretch/>
        </p:blipFill>
        <p:spPr>
          <a:xfrm>
            <a:off x="212725" y="1003300"/>
            <a:ext cx="1873250" cy="5648325"/>
          </a:xfrm>
          <a:prstGeom prst="rect">
            <a:avLst/>
          </a:prstGeom>
          <a:noFill/>
          <a:ln>
            <a:noFill/>
          </a:ln>
        </p:spPr>
      </p:pic>
      <p:sp>
        <p:nvSpPr>
          <p:cNvPr id="766" name="Google Shape;766;p40"/>
          <p:cNvSpPr/>
          <p:nvPr/>
        </p:nvSpPr>
        <p:spPr>
          <a:xfrm>
            <a:off x="836613" y="860426"/>
            <a:ext cx="57150" cy="136525"/>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rgbClr val="000000"/>
              </a:buClr>
              <a:buSzPts val="1000"/>
              <a:buFont typeface="Arial"/>
              <a:buNone/>
            </a:pPr>
            <a:r>
              <a:rPr lang="ru-RU" sz="1000" b="1" i="0" u="none" strike="noStrike" cap="none">
                <a:solidFill>
                  <a:srgbClr val="000000"/>
                </a:solidFill>
                <a:latin typeface="Arial Narrow"/>
                <a:ea typeface="Arial Narrow"/>
                <a:cs typeface="Arial Narrow"/>
                <a:sym typeface="Arial Narrow"/>
              </a:rPr>
              <a:t>5</a:t>
            </a:r>
            <a:endParaRPr sz="1000" b="1" i="0" u="none" strike="noStrike" cap="none">
              <a:solidFill>
                <a:srgbClr val="000000"/>
              </a:solidFill>
              <a:latin typeface="Arial Narrow"/>
              <a:ea typeface="Arial Narrow"/>
              <a:cs typeface="Arial Narrow"/>
              <a:sym typeface="Arial Narrow"/>
            </a:endParaRPr>
          </a:p>
        </p:txBody>
      </p:sp>
      <p:sp>
        <p:nvSpPr>
          <p:cNvPr id="767" name="Google Shape;767;p40"/>
          <p:cNvSpPr/>
          <p:nvPr/>
        </p:nvSpPr>
        <p:spPr>
          <a:xfrm>
            <a:off x="1376363" y="860426"/>
            <a:ext cx="114300" cy="136525"/>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rgbClr val="000000"/>
              </a:buClr>
              <a:buSzPts val="1000"/>
              <a:buFont typeface="Arial"/>
              <a:buNone/>
            </a:pPr>
            <a:r>
              <a:rPr lang="ru-RU" sz="1000" b="1" i="0" u="none" strike="noStrike" cap="none">
                <a:solidFill>
                  <a:srgbClr val="000000"/>
                </a:solidFill>
                <a:latin typeface="Arial Narrow"/>
                <a:ea typeface="Arial Narrow"/>
                <a:cs typeface="Arial Narrow"/>
                <a:sym typeface="Arial Narrow"/>
              </a:rPr>
              <a:t>10</a:t>
            </a:r>
            <a:endParaRPr sz="1000" b="1" i="0" u="none" strike="noStrike" cap="none">
              <a:solidFill>
                <a:srgbClr val="000000"/>
              </a:solidFill>
              <a:latin typeface="Arial Narrow"/>
              <a:ea typeface="Arial Narrow"/>
              <a:cs typeface="Arial Narrow"/>
              <a:sym typeface="Arial Narrow"/>
            </a:endParaRPr>
          </a:p>
        </p:txBody>
      </p:sp>
      <p:sp>
        <p:nvSpPr>
          <p:cNvPr id="768" name="Google Shape;768;p40"/>
          <p:cNvSpPr/>
          <p:nvPr/>
        </p:nvSpPr>
        <p:spPr>
          <a:xfrm>
            <a:off x="1946275" y="860426"/>
            <a:ext cx="114300" cy="136525"/>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rgbClr val="000000"/>
              </a:buClr>
              <a:buSzPts val="1000"/>
              <a:buFont typeface="Arial"/>
              <a:buNone/>
            </a:pPr>
            <a:r>
              <a:rPr lang="ru-RU" sz="1000" b="1" i="0" u="none" strike="noStrike" cap="none">
                <a:solidFill>
                  <a:srgbClr val="000000"/>
                </a:solidFill>
                <a:latin typeface="Arial Narrow"/>
                <a:ea typeface="Arial Narrow"/>
                <a:cs typeface="Arial Narrow"/>
                <a:sym typeface="Arial Narrow"/>
              </a:rPr>
              <a:t>15</a:t>
            </a:r>
            <a:endParaRPr sz="1000" b="1" i="0" u="none" strike="noStrike" cap="none">
              <a:solidFill>
                <a:srgbClr val="000000"/>
              </a:solidFill>
              <a:latin typeface="Arial Narrow"/>
              <a:ea typeface="Arial Narrow"/>
              <a:cs typeface="Arial Narrow"/>
              <a:sym typeface="Arial Narrow"/>
            </a:endParaRPr>
          </a:p>
        </p:txBody>
      </p:sp>
      <p:sp>
        <p:nvSpPr>
          <p:cNvPr id="769" name="Google Shape;769;p40"/>
          <p:cNvSpPr/>
          <p:nvPr/>
        </p:nvSpPr>
        <p:spPr>
          <a:xfrm>
            <a:off x="2162175" y="860426"/>
            <a:ext cx="249238" cy="136525"/>
          </a:xfrm>
          <a:prstGeom prst="rect">
            <a:avLst/>
          </a:prstGeom>
          <a:noFill/>
          <a:ln>
            <a:noFill/>
          </a:ln>
        </p:spPr>
        <p:txBody>
          <a:bodyPr spcFirstLastPara="1" wrap="square" lIns="0" tIns="0" rIns="0" bIns="0" anchor="b" anchorCtr="0">
            <a:noAutofit/>
          </a:bodyPr>
          <a:lstStyle/>
          <a:p>
            <a:pPr marL="0" marR="0" lvl="0" indent="0" algn="l" rtl="0">
              <a:lnSpc>
                <a:spcPct val="90000"/>
              </a:lnSpc>
              <a:spcBef>
                <a:spcPts val="0"/>
              </a:spcBef>
              <a:spcAft>
                <a:spcPts val="0"/>
              </a:spcAft>
              <a:buClr>
                <a:srgbClr val="000000"/>
              </a:buClr>
              <a:buSzPts val="1000"/>
              <a:buFont typeface="Arial"/>
              <a:buNone/>
            </a:pPr>
            <a:r>
              <a:rPr lang="ru-RU" sz="1000" b="1" i="0" u="none" strike="noStrike" cap="none">
                <a:solidFill>
                  <a:srgbClr val="000000"/>
                </a:solidFill>
                <a:latin typeface="Arial Narrow"/>
                <a:ea typeface="Arial Narrow"/>
                <a:cs typeface="Arial Narrow"/>
                <a:sym typeface="Arial Narrow"/>
              </a:rPr>
              <a:t>N=30</a:t>
            </a:r>
            <a:endParaRPr sz="1000" b="1" i="0" u="none" strike="noStrike" cap="none">
              <a:solidFill>
                <a:srgbClr val="000000"/>
              </a:solidFill>
              <a:latin typeface="Arial Narrow"/>
              <a:ea typeface="Arial Narrow"/>
              <a:cs typeface="Arial Narrow"/>
              <a:sym typeface="Arial Narrow"/>
            </a:endParaRPr>
          </a:p>
        </p:txBody>
      </p:sp>
      <p:sp>
        <p:nvSpPr>
          <p:cNvPr id="770" name="Google Shape;770;p40"/>
          <p:cNvSpPr/>
          <p:nvPr/>
        </p:nvSpPr>
        <p:spPr>
          <a:xfrm>
            <a:off x="222250" y="1538287"/>
            <a:ext cx="261938" cy="192088"/>
          </a:xfrm>
          <a:prstGeom prst="rect">
            <a:avLst/>
          </a:prstGeom>
          <a:solidFill>
            <a:srgbClr val="DFE5EF"/>
          </a:solid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ru-RU" sz="1400" b="1" i="0" u="none" strike="noStrike" cap="none">
                <a:solidFill>
                  <a:srgbClr val="000000"/>
                </a:solidFill>
                <a:latin typeface="Arial Narrow"/>
                <a:ea typeface="Arial Narrow"/>
                <a:cs typeface="Arial Narrow"/>
                <a:sym typeface="Arial Narrow"/>
              </a:rPr>
              <a:t>3%</a:t>
            </a:r>
            <a:endParaRPr sz="1400" b="1" i="0" u="none" strike="noStrike" cap="none">
              <a:solidFill>
                <a:srgbClr val="000000"/>
              </a:solidFill>
              <a:latin typeface="Arial Narrow"/>
              <a:ea typeface="Arial Narrow"/>
              <a:cs typeface="Arial Narrow"/>
              <a:sym typeface="Arial Narrow"/>
            </a:endParaRPr>
          </a:p>
        </p:txBody>
      </p:sp>
      <p:sp>
        <p:nvSpPr>
          <p:cNvPr id="771" name="Google Shape;771;p40"/>
          <p:cNvSpPr/>
          <p:nvPr/>
        </p:nvSpPr>
        <p:spPr>
          <a:xfrm>
            <a:off x="222250" y="2635249"/>
            <a:ext cx="261938" cy="192088"/>
          </a:xfrm>
          <a:prstGeom prst="rect">
            <a:avLst/>
          </a:prstGeom>
          <a:solidFill>
            <a:srgbClr val="C3CFE1"/>
          </a:solid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ru-RU" sz="1400" b="1" i="0" u="none" strike="noStrike" cap="none">
                <a:solidFill>
                  <a:srgbClr val="000000"/>
                </a:solidFill>
                <a:latin typeface="Arial Narrow"/>
                <a:ea typeface="Arial Narrow"/>
                <a:cs typeface="Arial Narrow"/>
                <a:sym typeface="Arial Narrow"/>
              </a:rPr>
              <a:t>3%</a:t>
            </a:r>
            <a:endParaRPr sz="1400" b="1" i="0" u="none" strike="noStrike" cap="none">
              <a:solidFill>
                <a:srgbClr val="000000"/>
              </a:solidFill>
              <a:latin typeface="Arial Narrow"/>
              <a:ea typeface="Arial Narrow"/>
              <a:cs typeface="Arial Narrow"/>
              <a:sym typeface="Arial Narrow"/>
            </a:endParaRPr>
          </a:p>
        </p:txBody>
      </p:sp>
      <p:sp>
        <p:nvSpPr>
          <p:cNvPr id="772" name="Google Shape;772;p40"/>
          <p:cNvSpPr/>
          <p:nvPr/>
        </p:nvSpPr>
        <p:spPr>
          <a:xfrm>
            <a:off x="350838" y="3732212"/>
            <a:ext cx="342900" cy="192088"/>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ru-RU" sz="1400" b="1" i="0" u="none" strike="noStrike" cap="none">
                <a:solidFill>
                  <a:srgbClr val="000000"/>
                </a:solidFill>
                <a:latin typeface="Arial Narrow"/>
                <a:ea typeface="Arial Narrow"/>
                <a:cs typeface="Arial Narrow"/>
                <a:sym typeface="Arial Narrow"/>
              </a:rPr>
              <a:t>13%</a:t>
            </a:r>
            <a:endParaRPr sz="1400" b="1" i="0" u="none" strike="noStrike" cap="none">
              <a:solidFill>
                <a:srgbClr val="000000"/>
              </a:solidFill>
              <a:latin typeface="Arial Narrow"/>
              <a:ea typeface="Arial Narrow"/>
              <a:cs typeface="Arial Narrow"/>
              <a:sym typeface="Arial Narrow"/>
            </a:endParaRPr>
          </a:p>
        </p:txBody>
      </p:sp>
      <p:sp>
        <p:nvSpPr>
          <p:cNvPr id="773" name="Google Shape;773;p40"/>
          <p:cNvSpPr/>
          <p:nvPr/>
        </p:nvSpPr>
        <p:spPr>
          <a:xfrm>
            <a:off x="636588" y="4827587"/>
            <a:ext cx="342900" cy="192088"/>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rgbClr val="FFFFFF"/>
              </a:buClr>
              <a:buSzPts val="1400"/>
              <a:buFont typeface="Arial"/>
              <a:buNone/>
            </a:pPr>
            <a:r>
              <a:rPr lang="ru-RU" sz="1400" b="1" i="0" u="none" strike="noStrike" cap="none">
                <a:solidFill>
                  <a:srgbClr val="FFFFFF"/>
                </a:solidFill>
                <a:latin typeface="Arial Narrow"/>
                <a:ea typeface="Arial Narrow"/>
                <a:cs typeface="Arial Narrow"/>
                <a:sym typeface="Arial Narrow"/>
              </a:rPr>
              <a:t>30%</a:t>
            </a:r>
            <a:endParaRPr sz="1400" b="1" i="0" u="none" strike="noStrike" cap="none">
              <a:solidFill>
                <a:srgbClr val="FFFFFF"/>
              </a:solidFill>
              <a:latin typeface="Arial Narrow"/>
              <a:ea typeface="Arial Narrow"/>
              <a:cs typeface="Arial Narrow"/>
              <a:sym typeface="Arial Narrow"/>
            </a:endParaRPr>
          </a:p>
        </p:txBody>
      </p:sp>
      <p:sp>
        <p:nvSpPr>
          <p:cNvPr id="774" name="Google Shape;774;p40"/>
          <p:cNvSpPr/>
          <p:nvPr/>
        </p:nvSpPr>
        <p:spPr>
          <a:xfrm>
            <a:off x="977900" y="5924549"/>
            <a:ext cx="342900" cy="192088"/>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rgbClr val="FFFFFF"/>
              </a:buClr>
              <a:buSzPts val="1400"/>
              <a:buFont typeface="Arial"/>
              <a:buNone/>
            </a:pPr>
            <a:r>
              <a:rPr lang="ru-RU" sz="1400" b="1" i="0" u="none" strike="noStrike" cap="none">
                <a:solidFill>
                  <a:srgbClr val="FFFFFF"/>
                </a:solidFill>
                <a:latin typeface="Arial Narrow"/>
                <a:ea typeface="Arial Narrow"/>
                <a:cs typeface="Arial Narrow"/>
                <a:sym typeface="Arial Narrow"/>
              </a:rPr>
              <a:t>50%</a:t>
            </a:r>
            <a:endParaRPr sz="1400" b="1" i="0" u="none" strike="noStrike" cap="none">
              <a:solidFill>
                <a:srgbClr val="FFFFFF"/>
              </a:solidFill>
              <a:latin typeface="Arial Narrow"/>
              <a:ea typeface="Arial Narrow"/>
              <a:cs typeface="Arial Narrow"/>
              <a:sym typeface="Arial Narrow"/>
            </a:endParaRPr>
          </a:p>
        </p:txBody>
      </p:sp>
      <p:sp>
        <p:nvSpPr>
          <p:cNvPr id="775" name="Google Shape;775;p40"/>
          <p:cNvSpPr/>
          <p:nvPr/>
        </p:nvSpPr>
        <p:spPr>
          <a:xfrm>
            <a:off x="503238" y="1538287"/>
            <a:ext cx="131763" cy="192088"/>
          </a:xfrm>
          <a:prstGeom prst="rect">
            <a:avLst/>
          </a:prstGeom>
          <a:noFill/>
          <a:ln>
            <a:noFill/>
          </a:ln>
        </p:spPr>
        <p:txBody>
          <a:bodyPr spcFirstLastPara="1" wrap="square" lIns="25400" tIns="0" rIns="25400" bIns="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ru-RU" sz="1400" b="1" i="0" u="none" strike="noStrike" cap="none">
                <a:solidFill>
                  <a:srgbClr val="000000"/>
                </a:solidFill>
                <a:latin typeface="Arial Narrow"/>
                <a:ea typeface="Arial Narrow"/>
                <a:cs typeface="Arial Narrow"/>
                <a:sym typeface="Arial Narrow"/>
              </a:rPr>
              <a:t>1</a:t>
            </a:r>
            <a:endParaRPr sz="1400" b="1" i="0" u="none" strike="noStrike" cap="none">
              <a:solidFill>
                <a:srgbClr val="000000"/>
              </a:solidFill>
              <a:latin typeface="Arial Narrow"/>
              <a:ea typeface="Arial Narrow"/>
              <a:cs typeface="Arial Narrow"/>
              <a:sym typeface="Arial Narrow"/>
            </a:endParaRPr>
          </a:p>
        </p:txBody>
      </p:sp>
      <p:sp>
        <p:nvSpPr>
          <p:cNvPr id="776" name="Google Shape;776;p40"/>
          <p:cNvSpPr/>
          <p:nvPr/>
        </p:nvSpPr>
        <p:spPr>
          <a:xfrm>
            <a:off x="503238" y="2635249"/>
            <a:ext cx="131763" cy="192088"/>
          </a:xfrm>
          <a:prstGeom prst="rect">
            <a:avLst/>
          </a:prstGeom>
          <a:noFill/>
          <a:ln>
            <a:noFill/>
          </a:ln>
        </p:spPr>
        <p:txBody>
          <a:bodyPr spcFirstLastPara="1" wrap="square" lIns="25400" tIns="0" rIns="25400" bIns="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ru-RU" sz="1400" b="1" i="0" u="none" strike="noStrike" cap="none">
                <a:solidFill>
                  <a:srgbClr val="000000"/>
                </a:solidFill>
                <a:latin typeface="Arial Narrow"/>
                <a:ea typeface="Arial Narrow"/>
                <a:cs typeface="Arial Narrow"/>
                <a:sym typeface="Arial Narrow"/>
              </a:rPr>
              <a:t>1</a:t>
            </a:r>
            <a:endParaRPr sz="1400" b="1" i="0" u="none" strike="noStrike" cap="none">
              <a:solidFill>
                <a:srgbClr val="000000"/>
              </a:solidFill>
              <a:latin typeface="Arial Narrow"/>
              <a:ea typeface="Arial Narrow"/>
              <a:cs typeface="Arial Narrow"/>
              <a:sym typeface="Arial Narrow"/>
            </a:endParaRPr>
          </a:p>
        </p:txBody>
      </p:sp>
      <p:sp>
        <p:nvSpPr>
          <p:cNvPr id="777" name="Google Shape;777;p40"/>
          <p:cNvSpPr/>
          <p:nvPr/>
        </p:nvSpPr>
        <p:spPr>
          <a:xfrm>
            <a:off x="776288" y="3732212"/>
            <a:ext cx="131763" cy="192088"/>
          </a:xfrm>
          <a:prstGeom prst="rect">
            <a:avLst/>
          </a:prstGeom>
          <a:noFill/>
          <a:ln>
            <a:noFill/>
          </a:ln>
        </p:spPr>
        <p:txBody>
          <a:bodyPr spcFirstLastPara="1" wrap="square" lIns="25400" tIns="0" rIns="25400" bIns="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ru-RU" sz="1400" b="1" i="0" u="none" strike="noStrike" cap="none">
                <a:solidFill>
                  <a:srgbClr val="000000"/>
                </a:solidFill>
                <a:latin typeface="Arial Narrow"/>
                <a:ea typeface="Arial Narrow"/>
                <a:cs typeface="Arial Narrow"/>
                <a:sym typeface="Arial Narrow"/>
              </a:rPr>
              <a:t>4</a:t>
            </a:r>
            <a:endParaRPr sz="1400" b="1" i="0" u="none" strike="noStrike" cap="none">
              <a:solidFill>
                <a:srgbClr val="000000"/>
              </a:solidFill>
              <a:latin typeface="Arial Narrow"/>
              <a:ea typeface="Arial Narrow"/>
              <a:cs typeface="Arial Narrow"/>
              <a:sym typeface="Arial Narrow"/>
            </a:endParaRPr>
          </a:p>
        </p:txBody>
      </p:sp>
      <p:sp>
        <p:nvSpPr>
          <p:cNvPr id="778" name="Google Shape;778;p40"/>
          <p:cNvSpPr/>
          <p:nvPr/>
        </p:nvSpPr>
        <p:spPr>
          <a:xfrm>
            <a:off x="1346200" y="4827587"/>
            <a:ext cx="131763" cy="192088"/>
          </a:xfrm>
          <a:prstGeom prst="rect">
            <a:avLst/>
          </a:prstGeom>
          <a:noFill/>
          <a:ln>
            <a:noFill/>
          </a:ln>
        </p:spPr>
        <p:txBody>
          <a:bodyPr spcFirstLastPara="1" wrap="square" lIns="25400" tIns="0" rIns="25400" bIns="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ru-RU" sz="1400" b="1" i="0" u="none" strike="noStrike" cap="none">
                <a:solidFill>
                  <a:srgbClr val="000000"/>
                </a:solidFill>
                <a:latin typeface="Arial Narrow"/>
                <a:ea typeface="Arial Narrow"/>
                <a:cs typeface="Arial Narrow"/>
                <a:sym typeface="Arial Narrow"/>
              </a:rPr>
              <a:t>9</a:t>
            </a:r>
            <a:endParaRPr sz="1400" b="1" i="0" u="none" strike="noStrike" cap="none">
              <a:solidFill>
                <a:srgbClr val="000000"/>
              </a:solidFill>
              <a:latin typeface="Arial Narrow"/>
              <a:ea typeface="Arial Narrow"/>
              <a:cs typeface="Arial Narrow"/>
              <a:sym typeface="Arial Narrow"/>
            </a:endParaRPr>
          </a:p>
        </p:txBody>
      </p:sp>
      <p:sp>
        <p:nvSpPr>
          <p:cNvPr id="779" name="Google Shape;779;p40"/>
          <p:cNvSpPr/>
          <p:nvPr/>
        </p:nvSpPr>
        <p:spPr>
          <a:xfrm>
            <a:off x="2028825" y="5924549"/>
            <a:ext cx="212725" cy="192088"/>
          </a:xfrm>
          <a:prstGeom prst="rect">
            <a:avLst/>
          </a:prstGeom>
          <a:noFill/>
          <a:ln>
            <a:noFill/>
          </a:ln>
        </p:spPr>
        <p:txBody>
          <a:bodyPr spcFirstLastPara="1" wrap="square" lIns="25400" tIns="0" rIns="25400" bIns="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ru-RU" sz="1400" b="1" i="0" u="none" strike="noStrike" cap="none">
                <a:solidFill>
                  <a:srgbClr val="000000"/>
                </a:solidFill>
                <a:latin typeface="Arial Narrow"/>
                <a:ea typeface="Arial Narrow"/>
                <a:cs typeface="Arial Narrow"/>
                <a:sym typeface="Arial Narrow"/>
              </a:rPr>
              <a:t>15</a:t>
            </a:r>
            <a:endParaRPr sz="1400" b="1" i="0" u="none" strike="noStrike" cap="none">
              <a:solidFill>
                <a:srgbClr val="000000"/>
              </a:solidFill>
              <a:latin typeface="Arial Narrow"/>
              <a:ea typeface="Arial Narrow"/>
              <a:cs typeface="Arial Narrow"/>
              <a:sym typeface="Arial Narrow"/>
            </a:endParaRPr>
          </a:p>
        </p:txBody>
      </p:sp>
      <p:sp>
        <p:nvSpPr>
          <p:cNvPr id="780" name="Google Shape;780;p40"/>
          <p:cNvSpPr/>
          <p:nvPr/>
        </p:nvSpPr>
        <p:spPr>
          <a:xfrm>
            <a:off x="50801" y="63817"/>
            <a:ext cx="2352674" cy="69249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92D050"/>
              </a:buClr>
              <a:buSzPts val="1300"/>
              <a:buFont typeface="Arial Narrow"/>
              <a:buNone/>
            </a:pPr>
            <a:r>
              <a:rPr lang="ru-RU" sz="1300" b="1" i="0" u="none" strike="noStrike" cap="none">
                <a:solidFill>
                  <a:srgbClr val="92D050"/>
                </a:solidFill>
                <a:latin typeface="Arial Narrow"/>
                <a:ea typeface="Arial Narrow"/>
                <a:cs typeface="Arial Narrow"/>
                <a:sym typeface="Arial Narrow"/>
              </a:rPr>
              <a:t>Q</a:t>
            </a:r>
            <a:r>
              <a:rPr lang="ru-RU" sz="1300" b="1" i="0" u="none" strike="noStrike" cap="none" baseline="30000">
                <a:solidFill>
                  <a:srgbClr val="92D050"/>
                </a:solidFill>
                <a:latin typeface="Arial Narrow"/>
                <a:ea typeface="Arial Narrow"/>
                <a:cs typeface="Arial Narrow"/>
                <a:sym typeface="Arial Narrow"/>
              </a:rPr>
              <a:t>A</a:t>
            </a:r>
            <a:r>
              <a:rPr lang="ru-RU" sz="1300" b="1" i="0" u="none" strike="noStrike" cap="none">
                <a:solidFill>
                  <a:srgbClr val="92D050"/>
                </a:solidFill>
                <a:latin typeface="Arial Narrow"/>
                <a:ea typeface="Arial Narrow"/>
                <a:cs typeface="Arial Narrow"/>
                <a:sym typeface="Arial Narrow"/>
              </a:rPr>
              <a:t>.1.A.  </a:t>
            </a:r>
            <a:r>
              <a:rPr lang="ru-RU" sz="1300" b="0" i="0" u="none" strike="noStrike" cap="none">
                <a:solidFill>
                  <a:srgbClr val="000000"/>
                </a:solidFill>
                <a:latin typeface="Arial Narrow"/>
                <a:ea typeface="Arial Narrow"/>
                <a:cs typeface="Arial Narrow"/>
                <a:sym typeface="Arial Narrow"/>
              </a:rPr>
              <a:t>Как часто Вы сталкивались за последний год с понятием: «зеленая экономика»</a:t>
            </a:r>
            <a:endParaRPr sz="1300" b="0" i="0" u="none" strike="noStrike" cap="none">
              <a:solidFill>
                <a:srgbClr val="000000"/>
              </a:solidFill>
              <a:latin typeface="Arial Narrow"/>
              <a:ea typeface="Arial Narrow"/>
              <a:cs typeface="Arial Narrow"/>
              <a:sym typeface="Arial Narrow"/>
            </a:endParaRPr>
          </a:p>
        </p:txBody>
      </p:sp>
      <p:sp>
        <p:nvSpPr>
          <p:cNvPr id="781" name="Google Shape;781;p40"/>
          <p:cNvSpPr/>
          <p:nvPr/>
        </p:nvSpPr>
        <p:spPr>
          <a:xfrm>
            <a:off x="2300288" y="6619875"/>
            <a:ext cx="179388" cy="133350"/>
          </a:xfrm>
          <a:prstGeom prst="rect">
            <a:avLst/>
          </a:prstGeom>
          <a:solidFill>
            <a:srgbClr val="9DB1C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Narrow"/>
              <a:buNone/>
            </a:pPr>
            <a:endParaRPr sz="1800" b="0" i="0" u="none" strike="noStrike" cap="none">
              <a:solidFill>
                <a:srgbClr val="FFFFFF"/>
              </a:solidFill>
              <a:latin typeface="Arial Narrow"/>
              <a:ea typeface="Arial Narrow"/>
              <a:cs typeface="Arial Narrow"/>
              <a:sym typeface="Arial Narrow"/>
            </a:endParaRPr>
          </a:p>
        </p:txBody>
      </p:sp>
      <p:sp>
        <p:nvSpPr>
          <p:cNvPr id="782" name="Google Shape;782;p40"/>
          <p:cNvSpPr/>
          <p:nvPr/>
        </p:nvSpPr>
        <p:spPr>
          <a:xfrm>
            <a:off x="346075" y="6619875"/>
            <a:ext cx="179388" cy="133350"/>
          </a:xfrm>
          <a:prstGeom prst="rect">
            <a:avLst/>
          </a:prstGeom>
          <a:solidFill>
            <a:srgbClr val="DFE5E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Narrow"/>
              <a:buNone/>
            </a:pPr>
            <a:endParaRPr sz="1800" b="0" i="0" u="none" strike="noStrike" cap="none">
              <a:solidFill>
                <a:srgbClr val="FFFFFF"/>
              </a:solidFill>
              <a:latin typeface="Arial Narrow"/>
              <a:ea typeface="Arial Narrow"/>
              <a:cs typeface="Arial Narrow"/>
              <a:sym typeface="Arial Narrow"/>
            </a:endParaRPr>
          </a:p>
        </p:txBody>
      </p:sp>
      <p:sp>
        <p:nvSpPr>
          <p:cNvPr id="783" name="Google Shape;783;p40"/>
          <p:cNvSpPr/>
          <p:nvPr/>
        </p:nvSpPr>
        <p:spPr>
          <a:xfrm>
            <a:off x="1516063" y="6619875"/>
            <a:ext cx="179388" cy="133350"/>
          </a:xfrm>
          <a:prstGeom prst="rect">
            <a:avLst/>
          </a:prstGeom>
          <a:solidFill>
            <a:srgbClr val="C3CFE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Narrow"/>
              <a:buNone/>
            </a:pPr>
            <a:endParaRPr sz="1800" b="0" i="0" u="none" strike="noStrike" cap="none">
              <a:solidFill>
                <a:srgbClr val="FFFFFF"/>
              </a:solidFill>
              <a:latin typeface="Arial Narrow"/>
              <a:ea typeface="Arial Narrow"/>
              <a:cs typeface="Arial Narrow"/>
              <a:sym typeface="Arial Narrow"/>
            </a:endParaRPr>
          </a:p>
        </p:txBody>
      </p:sp>
      <p:sp>
        <p:nvSpPr>
          <p:cNvPr id="784" name="Google Shape;784;p40"/>
          <p:cNvSpPr/>
          <p:nvPr/>
        </p:nvSpPr>
        <p:spPr>
          <a:xfrm>
            <a:off x="3378200" y="6619875"/>
            <a:ext cx="179388" cy="133350"/>
          </a:xfrm>
          <a:prstGeom prst="rect">
            <a:avLst/>
          </a:prstGeom>
          <a:solidFill>
            <a:srgbClr val="6F8DB9"/>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Narrow"/>
              <a:buNone/>
            </a:pPr>
            <a:endParaRPr sz="1800" b="0" i="0" u="none" strike="noStrike" cap="none">
              <a:solidFill>
                <a:srgbClr val="FFFFFF"/>
              </a:solidFill>
              <a:latin typeface="Arial Narrow"/>
              <a:ea typeface="Arial Narrow"/>
              <a:cs typeface="Arial Narrow"/>
              <a:sym typeface="Arial Narrow"/>
            </a:endParaRPr>
          </a:p>
        </p:txBody>
      </p:sp>
      <p:sp>
        <p:nvSpPr>
          <p:cNvPr id="785" name="Google Shape;785;p40"/>
          <p:cNvSpPr/>
          <p:nvPr/>
        </p:nvSpPr>
        <p:spPr>
          <a:xfrm>
            <a:off x="4148138" y="6619875"/>
            <a:ext cx="179388" cy="133350"/>
          </a:xfrm>
          <a:prstGeom prst="rect">
            <a:avLst/>
          </a:prstGeom>
          <a:solidFill>
            <a:srgbClr val="4C6C9C"/>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Narrow"/>
              <a:buNone/>
            </a:pPr>
            <a:endParaRPr sz="1800" b="0" i="0" u="none" strike="noStrike" cap="none">
              <a:solidFill>
                <a:srgbClr val="FFFFFF"/>
              </a:solidFill>
              <a:latin typeface="Arial Narrow"/>
              <a:ea typeface="Arial Narrow"/>
              <a:cs typeface="Arial Narrow"/>
              <a:sym typeface="Arial Narrow"/>
            </a:endParaRPr>
          </a:p>
        </p:txBody>
      </p:sp>
      <p:sp>
        <p:nvSpPr>
          <p:cNvPr id="786" name="Google Shape;786;p40"/>
          <p:cNvSpPr/>
          <p:nvPr/>
        </p:nvSpPr>
        <p:spPr>
          <a:xfrm>
            <a:off x="4378325" y="6627814"/>
            <a:ext cx="823913" cy="1365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00000"/>
              </a:buClr>
              <a:buSzPts val="1000"/>
              <a:buFont typeface="Arial"/>
              <a:buNone/>
            </a:pPr>
            <a:r>
              <a:rPr lang="ru-RU" sz="1000" b="1" i="0" u="none" strike="noStrike" cap="none">
                <a:solidFill>
                  <a:srgbClr val="000000"/>
                </a:solidFill>
                <a:latin typeface="Arial Narrow"/>
                <a:ea typeface="Arial Narrow"/>
                <a:cs typeface="Arial Narrow"/>
                <a:sym typeface="Arial Narrow"/>
              </a:rPr>
              <a:t>5 - крайне часто</a:t>
            </a:r>
            <a:endParaRPr sz="1000" b="1" i="0" u="none" strike="noStrike" cap="none">
              <a:solidFill>
                <a:srgbClr val="000000"/>
              </a:solidFill>
              <a:latin typeface="Arial Narrow"/>
              <a:ea typeface="Arial Narrow"/>
              <a:cs typeface="Arial Narrow"/>
              <a:sym typeface="Arial Narrow"/>
            </a:endParaRPr>
          </a:p>
        </p:txBody>
      </p:sp>
      <p:sp>
        <p:nvSpPr>
          <p:cNvPr id="787" name="Google Shape;787;p40"/>
          <p:cNvSpPr/>
          <p:nvPr/>
        </p:nvSpPr>
        <p:spPr>
          <a:xfrm>
            <a:off x="1746250" y="6627814"/>
            <a:ext cx="452438" cy="1365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00000"/>
              </a:buClr>
              <a:buSzPts val="1000"/>
              <a:buFont typeface="Arial"/>
              <a:buNone/>
            </a:pPr>
            <a:r>
              <a:rPr lang="ru-RU" sz="1000" b="1" i="0" u="none" strike="noStrike" cap="none">
                <a:solidFill>
                  <a:srgbClr val="000000"/>
                </a:solidFill>
                <a:latin typeface="Arial Narrow"/>
                <a:ea typeface="Arial Narrow"/>
                <a:cs typeface="Arial Narrow"/>
                <a:sym typeface="Arial Narrow"/>
              </a:rPr>
              <a:t>2 - редко</a:t>
            </a:r>
            <a:endParaRPr sz="1000" b="1" i="0" u="none" strike="noStrike" cap="none">
              <a:solidFill>
                <a:srgbClr val="000000"/>
              </a:solidFill>
              <a:latin typeface="Arial Narrow"/>
              <a:ea typeface="Arial Narrow"/>
              <a:cs typeface="Arial Narrow"/>
              <a:sym typeface="Arial Narrow"/>
            </a:endParaRPr>
          </a:p>
        </p:txBody>
      </p:sp>
      <p:sp>
        <p:nvSpPr>
          <p:cNvPr id="788" name="Google Shape;788;p40"/>
          <p:cNvSpPr/>
          <p:nvPr/>
        </p:nvSpPr>
        <p:spPr>
          <a:xfrm>
            <a:off x="576263" y="6627814"/>
            <a:ext cx="838200" cy="1365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00000"/>
              </a:buClr>
              <a:buSzPts val="1000"/>
              <a:buFont typeface="Arial"/>
              <a:buNone/>
            </a:pPr>
            <a:r>
              <a:rPr lang="ru-RU" sz="1000" b="1" i="0" u="none" strike="noStrike" cap="none">
                <a:solidFill>
                  <a:srgbClr val="000000"/>
                </a:solidFill>
                <a:latin typeface="Arial Narrow"/>
                <a:ea typeface="Arial Narrow"/>
                <a:cs typeface="Arial Narrow"/>
                <a:sym typeface="Arial Narrow"/>
              </a:rPr>
              <a:t>1 - крайне редко</a:t>
            </a:r>
            <a:endParaRPr sz="1000" b="1" i="0" u="none" strike="noStrike" cap="none">
              <a:solidFill>
                <a:srgbClr val="000000"/>
              </a:solidFill>
              <a:latin typeface="Arial Narrow"/>
              <a:ea typeface="Arial Narrow"/>
              <a:cs typeface="Arial Narrow"/>
              <a:sym typeface="Arial Narrow"/>
            </a:endParaRPr>
          </a:p>
        </p:txBody>
      </p:sp>
      <p:sp>
        <p:nvSpPr>
          <p:cNvPr id="789" name="Google Shape;789;p40"/>
          <p:cNvSpPr/>
          <p:nvPr/>
        </p:nvSpPr>
        <p:spPr>
          <a:xfrm>
            <a:off x="3608387" y="6627814"/>
            <a:ext cx="438150" cy="1365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00000"/>
              </a:buClr>
              <a:buSzPts val="1000"/>
              <a:buFont typeface="Arial"/>
              <a:buNone/>
            </a:pPr>
            <a:r>
              <a:rPr lang="ru-RU" sz="1000" b="1" i="0" u="none" strike="noStrike" cap="none">
                <a:solidFill>
                  <a:srgbClr val="000000"/>
                </a:solidFill>
                <a:latin typeface="Arial Narrow"/>
                <a:ea typeface="Arial Narrow"/>
                <a:cs typeface="Arial Narrow"/>
                <a:sym typeface="Arial Narrow"/>
              </a:rPr>
              <a:t>4 - часто</a:t>
            </a:r>
            <a:endParaRPr sz="1000" b="1" i="0" u="none" strike="noStrike" cap="none">
              <a:solidFill>
                <a:srgbClr val="000000"/>
              </a:solidFill>
              <a:latin typeface="Arial Narrow"/>
              <a:ea typeface="Arial Narrow"/>
              <a:cs typeface="Arial Narrow"/>
              <a:sym typeface="Arial Narrow"/>
            </a:endParaRPr>
          </a:p>
        </p:txBody>
      </p:sp>
      <p:sp>
        <p:nvSpPr>
          <p:cNvPr id="790" name="Google Shape;790;p40"/>
          <p:cNvSpPr/>
          <p:nvPr/>
        </p:nvSpPr>
        <p:spPr>
          <a:xfrm>
            <a:off x="2530475" y="6627814"/>
            <a:ext cx="746125" cy="1365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00000"/>
              </a:buClr>
              <a:buSzPts val="1000"/>
              <a:buFont typeface="Arial"/>
              <a:buNone/>
            </a:pPr>
            <a:r>
              <a:rPr lang="ru-RU" sz="1000" b="1" i="0" u="none" strike="noStrike" cap="none">
                <a:solidFill>
                  <a:srgbClr val="000000"/>
                </a:solidFill>
                <a:latin typeface="Arial Narrow"/>
                <a:ea typeface="Arial Narrow"/>
                <a:cs typeface="Arial Narrow"/>
                <a:sym typeface="Arial Narrow"/>
              </a:rPr>
              <a:t>3 - достаточно</a:t>
            </a:r>
            <a:endParaRPr sz="1000" b="1" i="0" u="none" strike="noStrike" cap="none">
              <a:solidFill>
                <a:srgbClr val="000000"/>
              </a:solidFill>
              <a:latin typeface="Arial Narrow"/>
              <a:ea typeface="Arial Narrow"/>
              <a:cs typeface="Arial Narrow"/>
              <a:sym typeface="Arial Narrow"/>
            </a:endParaRPr>
          </a:p>
        </p:txBody>
      </p:sp>
      <p:sp>
        <p:nvSpPr>
          <p:cNvPr id="791" name="Google Shape;791;p40"/>
          <p:cNvSpPr/>
          <p:nvPr/>
        </p:nvSpPr>
        <p:spPr>
          <a:xfrm>
            <a:off x="7242175" y="6619875"/>
            <a:ext cx="179388" cy="133350"/>
          </a:xfrm>
          <a:prstGeom prst="rect">
            <a:avLst/>
          </a:prstGeom>
          <a:solidFill>
            <a:srgbClr val="DFE5E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Narrow"/>
              <a:buNone/>
            </a:pPr>
            <a:endParaRPr sz="1800" b="0" i="0" u="none" strike="noStrike" cap="none">
              <a:solidFill>
                <a:srgbClr val="FFFFFF"/>
              </a:solidFill>
              <a:latin typeface="Arial Narrow"/>
              <a:ea typeface="Arial Narrow"/>
              <a:cs typeface="Arial Narrow"/>
              <a:sym typeface="Arial Narrow"/>
            </a:endParaRPr>
          </a:p>
        </p:txBody>
      </p:sp>
      <p:sp>
        <p:nvSpPr>
          <p:cNvPr id="792" name="Google Shape;792;p40"/>
          <p:cNvSpPr/>
          <p:nvPr/>
        </p:nvSpPr>
        <p:spPr>
          <a:xfrm>
            <a:off x="10198100" y="6619875"/>
            <a:ext cx="179388" cy="133350"/>
          </a:xfrm>
          <a:prstGeom prst="rect">
            <a:avLst/>
          </a:prstGeom>
          <a:solidFill>
            <a:srgbClr val="6F8DB9"/>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Narrow"/>
              <a:buNone/>
            </a:pPr>
            <a:endParaRPr sz="1800" b="0" i="0" u="none" strike="noStrike" cap="none">
              <a:solidFill>
                <a:srgbClr val="FFFFFF"/>
              </a:solidFill>
              <a:latin typeface="Arial Narrow"/>
              <a:ea typeface="Arial Narrow"/>
              <a:cs typeface="Arial Narrow"/>
              <a:sym typeface="Arial Narrow"/>
            </a:endParaRPr>
          </a:p>
        </p:txBody>
      </p:sp>
      <p:sp>
        <p:nvSpPr>
          <p:cNvPr id="793" name="Google Shape;793;p40"/>
          <p:cNvSpPr/>
          <p:nvPr/>
        </p:nvSpPr>
        <p:spPr>
          <a:xfrm>
            <a:off x="8374063" y="6619875"/>
            <a:ext cx="179388" cy="133350"/>
          </a:xfrm>
          <a:prstGeom prst="rect">
            <a:avLst/>
          </a:prstGeom>
          <a:solidFill>
            <a:srgbClr val="C3CFE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Narrow"/>
              <a:buNone/>
            </a:pPr>
            <a:endParaRPr sz="1800" b="0" i="0" u="none" strike="noStrike" cap="none">
              <a:solidFill>
                <a:srgbClr val="FFFFFF"/>
              </a:solidFill>
              <a:latin typeface="Arial Narrow"/>
              <a:ea typeface="Arial Narrow"/>
              <a:cs typeface="Arial Narrow"/>
              <a:sym typeface="Arial Narrow"/>
            </a:endParaRPr>
          </a:p>
        </p:txBody>
      </p:sp>
      <p:sp>
        <p:nvSpPr>
          <p:cNvPr id="794" name="Google Shape;794;p40"/>
          <p:cNvSpPr/>
          <p:nvPr/>
        </p:nvSpPr>
        <p:spPr>
          <a:xfrm>
            <a:off x="9120188" y="6619875"/>
            <a:ext cx="179388" cy="133350"/>
          </a:xfrm>
          <a:prstGeom prst="rect">
            <a:avLst/>
          </a:prstGeom>
          <a:solidFill>
            <a:srgbClr val="9DB1C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Narrow"/>
              <a:buNone/>
            </a:pPr>
            <a:endParaRPr sz="1800" b="0" i="0" u="none" strike="noStrike" cap="none">
              <a:solidFill>
                <a:srgbClr val="FFFFFF"/>
              </a:solidFill>
              <a:latin typeface="Arial Narrow"/>
              <a:ea typeface="Arial Narrow"/>
              <a:cs typeface="Arial Narrow"/>
              <a:sym typeface="Arial Narrow"/>
            </a:endParaRPr>
          </a:p>
        </p:txBody>
      </p:sp>
      <p:sp>
        <p:nvSpPr>
          <p:cNvPr id="795" name="Google Shape;795;p40"/>
          <p:cNvSpPr/>
          <p:nvPr/>
        </p:nvSpPr>
        <p:spPr>
          <a:xfrm>
            <a:off x="10990263" y="6619875"/>
            <a:ext cx="179388" cy="133350"/>
          </a:xfrm>
          <a:prstGeom prst="rect">
            <a:avLst/>
          </a:prstGeom>
          <a:solidFill>
            <a:srgbClr val="4C6C9C"/>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Narrow"/>
              <a:buNone/>
            </a:pPr>
            <a:endParaRPr sz="1800" b="0" i="0" u="none" strike="noStrike" cap="none">
              <a:solidFill>
                <a:srgbClr val="FFFFFF"/>
              </a:solidFill>
              <a:latin typeface="Arial Narrow"/>
              <a:ea typeface="Arial Narrow"/>
              <a:cs typeface="Arial Narrow"/>
              <a:sym typeface="Arial Narrow"/>
            </a:endParaRPr>
          </a:p>
        </p:txBody>
      </p:sp>
      <p:sp>
        <p:nvSpPr>
          <p:cNvPr id="796" name="Google Shape;796;p40"/>
          <p:cNvSpPr/>
          <p:nvPr/>
        </p:nvSpPr>
        <p:spPr>
          <a:xfrm>
            <a:off x="7472363" y="6627814"/>
            <a:ext cx="800100" cy="1365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00000"/>
              </a:buClr>
              <a:buSzPts val="1000"/>
              <a:buFont typeface="Arial"/>
              <a:buNone/>
            </a:pPr>
            <a:r>
              <a:rPr lang="ru-RU" sz="1000" b="1" i="0" u="none" strike="noStrike" cap="none">
                <a:solidFill>
                  <a:srgbClr val="000000"/>
                </a:solidFill>
                <a:latin typeface="Arial Narrow"/>
                <a:ea typeface="Arial Narrow"/>
                <a:cs typeface="Arial Narrow"/>
                <a:sym typeface="Arial Narrow"/>
              </a:rPr>
              <a:t>1 - крайне мало</a:t>
            </a:r>
            <a:endParaRPr sz="1000" b="1" i="0" u="none" strike="noStrike" cap="none">
              <a:solidFill>
                <a:srgbClr val="000000"/>
              </a:solidFill>
              <a:latin typeface="Arial Narrow"/>
              <a:ea typeface="Arial Narrow"/>
              <a:cs typeface="Arial Narrow"/>
              <a:sym typeface="Arial Narrow"/>
            </a:endParaRPr>
          </a:p>
        </p:txBody>
      </p:sp>
      <p:sp>
        <p:nvSpPr>
          <p:cNvPr id="797" name="Google Shape;797;p40"/>
          <p:cNvSpPr/>
          <p:nvPr/>
        </p:nvSpPr>
        <p:spPr>
          <a:xfrm>
            <a:off x="8604250" y="6627813"/>
            <a:ext cx="414338" cy="1365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00000"/>
              </a:buClr>
              <a:buSzPts val="1000"/>
              <a:buFont typeface="Arial"/>
              <a:buNone/>
            </a:pPr>
            <a:r>
              <a:rPr lang="ru-RU" sz="1000" b="1" i="0" u="none" strike="noStrike" cap="none">
                <a:solidFill>
                  <a:srgbClr val="000000"/>
                </a:solidFill>
                <a:latin typeface="Arial Narrow"/>
                <a:ea typeface="Arial Narrow"/>
                <a:cs typeface="Arial Narrow"/>
                <a:sym typeface="Arial Narrow"/>
              </a:rPr>
              <a:t>2 - мало</a:t>
            </a:r>
            <a:endParaRPr sz="1000" b="1" i="0" u="none" strike="noStrike" cap="none">
              <a:solidFill>
                <a:srgbClr val="000000"/>
              </a:solidFill>
              <a:latin typeface="Arial Narrow"/>
              <a:ea typeface="Arial Narrow"/>
              <a:cs typeface="Arial Narrow"/>
              <a:sym typeface="Arial Narrow"/>
            </a:endParaRPr>
          </a:p>
        </p:txBody>
      </p:sp>
      <p:sp>
        <p:nvSpPr>
          <p:cNvPr id="798" name="Google Shape;798;p40"/>
          <p:cNvSpPr/>
          <p:nvPr/>
        </p:nvSpPr>
        <p:spPr>
          <a:xfrm>
            <a:off x="11220450" y="6627814"/>
            <a:ext cx="796925" cy="1365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00000"/>
              </a:buClr>
              <a:buSzPts val="1000"/>
              <a:buFont typeface="Arial"/>
              <a:buNone/>
            </a:pPr>
            <a:r>
              <a:rPr lang="ru-RU" sz="1000" b="1" i="0" u="none" strike="noStrike" cap="none">
                <a:solidFill>
                  <a:srgbClr val="000000"/>
                </a:solidFill>
                <a:latin typeface="Arial Narrow"/>
                <a:ea typeface="Arial Narrow"/>
                <a:cs typeface="Arial Narrow"/>
                <a:sym typeface="Arial Narrow"/>
              </a:rPr>
              <a:t>5 - очень много</a:t>
            </a:r>
            <a:endParaRPr sz="1000" b="1" i="0" u="none" strike="noStrike" cap="none">
              <a:solidFill>
                <a:srgbClr val="000000"/>
              </a:solidFill>
              <a:latin typeface="Arial Narrow"/>
              <a:ea typeface="Arial Narrow"/>
              <a:cs typeface="Arial Narrow"/>
              <a:sym typeface="Arial Narrow"/>
            </a:endParaRPr>
          </a:p>
        </p:txBody>
      </p:sp>
      <p:sp>
        <p:nvSpPr>
          <p:cNvPr id="799" name="Google Shape;799;p40"/>
          <p:cNvSpPr/>
          <p:nvPr/>
        </p:nvSpPr>
        <p:spPr>
          <a:xfrm>
            <a:off x="9350375" y="6627814"/>
            <a:ext cx="746125" cy="1365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00000"/>
              </a:buClr>
              <a:buSzPts val="1000"/>
              <a:buFont typeface="Arial"/>
              <a:buNone/>
            </a:pPr>
            <a:r>
              <a:rPr lang="ru-RU" sz="1000" b="1" i="0" u="none" strike="noStrike" cap="none">
                <a:solidFill>
                  <a:srgbClr val="000000"/>
                </a:solidFill>
                <a:latin typeface="Arial Narrow"/>
                <a:ea typeface="Arial Narrow"/>
                <a:cs typeface="Arial Narrow"/>
                <a:sym typeface="Arial Narrow"/>
              </a:rPr>
              <a:t>3 - достаточно</a:t>
            </a:r>
            <a:endParaRPr sz="1000" b="1" i="0" u="none" strike="noStrike" cap="none">
              <a:solidFill>
                <a:srgbClr val="000000"/>
              </a:solidFill>
              <a:latin typeface="Arial Narrow"/>
              <a:ea typeface="Arial Narrow"/>
              <a:cs typeface="Arial Narrow"/>
              <a:sym typeface="Arial Narrow"/>
            </a:endParaRPr>
          </a:p>
        </p:txBody>
      </p:sp>
      <p:sp>
        <p:nvSpPr>
          <p:cNvPr id="800" name="Google Shape;800;p40"/>
          <p:cNvSpPr/>
          <p:nvPr/>
        </p:nvSpPr>
        <p:spPr>
          <a:xfrm>
            <a:off x="10428288" y="6627813"/>
            <a:ext cx="460375" cy="1365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00000"/>
              </a:buClr>
              <a:buSzPts val="1000"/>
              <a:buFont typeface="Arial"/>
              <a:buNone/>
            </a:pPr>
            <a:r>
              <a:rPr lang="ru-RU" sz="1000" b="1" i="0" u="none" strike="noStrike" cap="none">
                <a:solidFill>
                  <a:srgbClr val="000000"/>
                </a:solidFill>
                <a:latin typeface="Arial Narrow"/>
                <a:ea typeface="Arial Narrow"/>
                <a:cs typeface="Arial Narrow"/>
                <a:sym typeface="Arial Narrow"/>
              </a:rPr>
              <a:t>4 - много</a:t>
            </a:r>
            <a:endParaRPr sz="1000" b="1" i="0" u="none" strike="noStrike" cap="none">
              <a:solidFill>
                <a:srgbClr val="000000"/>
              </a:solidFill>
              <a:latin typeface="Arial Narrow"/>
              <a:ea typeface="Arial Narrow"/>
              <a:cs typeface="Arial Narrow"/>
              <a:sym typeface="Arial Narrow"/>
            </a:endParaRPr>
          </a:p>
        </p:txBody>
      </p:sp>
      <p:sp>
        <p:nvSpPr>
          <p:cNvPr id="801" name="Google Shape;801;p40"/>
          <p:cNvSpPr/>
          <p:nvPr/>
        </p:nvSpPr>
        <p:spPr>
          <a:xfrm>
            <a:off x="9780587" y="63816"/>
            <a:ext cx="2155825" cy="69249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92D050"/>
              </a:buClr>
              <a:buSzPts val="1300"/>
              <a:buFont typeface="Arial Narrow"/>
              <a:buNone/>
            </a:pPr>
            <a:r>
              <a:rPr lang="ru-RU" sz="1300" b="1" i="0" u="none" strike="noStrike" cap="none">
                <a:solidFill>
                  <a:srgbClr val="92D050"/>
                </a:solidFill>
                <a:latin typeface="Arial Narrow"/>
                <a:ea typeface="Arial Narrow"/>
                <a:cs typeface="Arial Narrow"/>
                <a:sym typeface="Arial Narrow"/>
              </a:rPr>
              <a:t>Q</a:t>
            </a:r>
            <a:r>
              <a:rPr lang="ru-RU" sz="1300" b="1" i="0" u="none" strike="noStrike" cap="none" baseline="30000">
                <a:solidFill>
                  <a:srgbClr val="92D050"/>
                </a:solidFill>
                <a:latin typeface="Arial Narrow"/>
                <a:ea typeface="Arial Narrow"/>
                <a:cs typeface="Arial Narrow"/>
                <a:sym typeface="Arial Narrow"/>
              </a:rPr>
              <a:t>A</a:t>
            </a:r>
            <a:r>
              <a:rPr lang="ru-RU" sz="1300" b="1" i="0" u="none" strike="noStrike" cap="none">
                <a:solidFill>
                  <a:srgbClr val="92D050"/>
                </a:solidFill>
                <a:latin typeface="Arial Narrow"/>
                <a:ea typeface="Arial Narrow"/>
                <a:cs typeface="Arial Narrow"/>
                <a:sym typeface="Arial Narrow"/>
              </a:rPr>
              <a:t>.1.D. </a:t>
            </a:r>
            <a:r>
              <a:rPr lang="ru-RU" sz="1300" b="0" i="0" u="none" strike="noStrike" cap="none">
                <a:solidFill>
                  <a:srgbClr val="000000"/>
                </a:solidFill>
                <a:latin typeface="Arial Narrow"/>
                <a:ea typeface="Arial Narrow"/>
                <a:cs typeface="Arial Narrow"/>
                <a:sym typeface="Arial Narrow"/>
              </a:rPr>
              <a:t>Как Вы думаете насколько много проектов / инициатив такого рода?</a:t>
            </a:r>
            <a:endParaRPr/>
          </a:p>
        </p:txBody>
      </p:sp>
      <p:sp>
        <p:nvSpPr>
          <p:cNvPr id="802" name="Google Shape;802;p40"/>
          <p:cNvSpPr/>
          <p:nvPr/>
        </p:nvSpPr>
        <p:spPr>
          <a:xfrm>
            <a:off x="2706321" y="1415075"/>
            <a:ext cx="1941513" cy="430887"/>
          </a:xfrm>
          <a:prstGeom prst="rect">
            <a:avLst/>
          </a:prstGeom>
          <a:noFill/>
          <a:ln>
            <a:noFill/>
          </a:ln>
        </p:spPr>
        <p:txBody>
          <a:bodyPr spcFirstLastPara="1" wrap="square" lIns="91425" tIns="45700" rIns="91425" bIns="45700" anchor="t" anchorCtr="0">
            <a:noAutofit/>
          </a:bodyPr>
          <a:lstStyle/>
          <a:p>
            <a:pPr marL="171450" marR="0" lvl="0" indent="-171450" algn="just" rtl="0">
              <a:lnSpc>
                <a:spcPct val="100000"/>
              </a:lnSpc>
              <a:spcBef>
                <a:spcPts val="0"/>
              </a:spcBef>
              <a:spcAft>
                <a:spcPts val="0"/>
              </a:spcAft>
              <a:buClr>
                <a:srgbClr val="000000"/>
              </a:buClr>
              <a:buSzPts val="1100"/>
              <a:buFont typeface="Noto Sans Symbols"/>
              <a:buChar char="❑"/>
            </a:pPr>
            <a:r>
              <a:rPr lang="ru-RU" sz="1100" b="0" i="1" u="none" strike="noStrike" cap="none">
                <a:solidFill>
                  <a:srgbClr val="000000"/>
                </a:solidFill>
                <a:latin typeface="Arial Narrow"/>
                <a:ea typeface="Arial Narrow"/>
                <a:cs typeface="Arial Narrow"/>
                <a:sym typeface="Arial Narrow"/>
              </a:rPr>
              <a:t>Строительство малых ГЭС</a:t>
            </a:r>
            <a:endParaRPr sz="1100" b="0" i="1" u="none" strike="noStrike" cap="none">
              <a:solidFill>
                <a:srgbClr val="000000"/>
              </a:solidFill>
              <a:latin typeface="Arial Narrow"/>
              <a:ea typeface="Arial Narrow"/>
              <a:cs typeface="Arial Narrow"/>
              <a:sym typeface="Arial Narrow"/>
            </a:endParaRPr>
          </a:p>
          <a:p>
            <a:pPr marL="171450" marR="0" lvl="0" indent="-171450" algn="just" rtl="0">
              <a:lnSpc>
                <a:spcPct val="100000"/>
              </a:lnSpc>
              <a:spcBef>
                <a:spcPts val="0"/>
              </a:spcBef>
              <a:spcAft>
                <a:spcPts val="0"/>
              </a:spcAft>
              <a:buClr>
                <a:srgbClr val="000000"/>
              </a:buClr>
              <a:buSzPts val="1100"/>
              <a:buFont typeface="Noto Sans Symbols"/>
              <a:buChar char="❑"/>
            </a:pPr>
            <a:r>
              <a:rPr lang="ru-RU" sz="1100" b="0" i="1" u="none" strike="noStrike" cap="none">
                <a:solidFill>
                  <a:srgbClr val="000000"/>
                </a:solidFill>
                <a:latin typeface="Arial Narrow"/>
                <a:ea typeface="Arial Narrow"/>
                <a:cs typeface="Arial Narrow"/>
                <a:sym typeface="Arial Narrow"/>
              </a:rPr>
              <a:t>KyrCEFF</a:t>
            </a:r>
            <a:endParaRPr sz="1100" b="0" i="1" u="none" strike="noStrike" cap="none">
              <a:solidFill>
                <a:srgbClr val="000000"/>
              </a:solidFill>
              <a:latin typeface="Arial Narrow"/>
              <a:ea typeface="Arial Narrow"/>
              <a:cs typeface="Arial Narrow"/>
              <a:sym typeface="Arial Narrow"/>
            </a:endParaRPr>
          </a:p>
        </p:txBody>
      </p:sp>
      <p:sp>
        <p:nvSpPr>
          <p:cNvPr id="803" name="Google Shape;803;p40"/>
          <p:cNvSpPr/>
          <p:nvPr/>
        </p:nvSpPr>
        <p:spPr>
          <a:xfrm>
            <a:off x="2706321" y="2599695"/>
            <a:ext cx="1301750" cy="261610"/>
          </a:xfrm>
          <a:prstGeom prst="rect">
            <a:avLst/>
          </a:prstGeom>
          <a:noFill/>
          <a:ln>
            <a:noFill/>
          </a:ln>
        </p:spPr>
        <p:txBody>
          <a:bodyPr spcFirstLastPara="1" wrap="square" lIns="91425" tIns="45700" rIns="91425" bIns="45700" anchor="t" anchorCtr="0">
            <a:noAutofit/>
          </a:bodyPr>
          <a:lstStyle/>
          <a:p>
            <a:pPr marL="171450" marR="0" lvl="0" indent="-171450" algn="just" rtl="0">
              <a:lnSpc>
                <a:spcPct val="100000"/>
              </a:lnSpc>
              <a:spcBef>
                <a:spcPts val="0"/>
              </a:spcBef>
              <a:spcAft>
                <a:spcPts val="0"/>
              </a:spcAft>
              <a:buClr>
                <a:srgbClr val="000000"/>
              </a:buClr>
              <a:buSzPts val="1100"/>
              <a:buFont typeface="Noto Sans Symbols"/>
              <a:buChar char="❑"/>
            </a:pPr>
            <a:r>
              <a:rPr lang="ru-RU" sz="1100" b="0" i="1" u="none" strike="noStrike" cap="none">
                <a:solidFill>
                  <a:srgbClr val="000000"/>
                </a:solidFill>
                <a:latin typeface="Arial Narrow"/>
                <a:ea typeface="Arial Narrow"/>
                <a:cs typeface="Arial Narrow"/>
                <a:sym typeface="Arial Narrow"/>
              </a:rPr>
              <a:t>Частный сектор</a:t>
            </a:r>
            <a:endParaRPr/>
          </a:p>
        </p:txBody>
      </p:sp>
      <p:sp>
        <p:nvSpPr>
          <p:cNvPr id="804" name="Google Shape;804;p40"/>
          <p:cNvSpPr/>
          <p:nvPr/>
        </p:nvSpPr>
        <p:spPr>
          <a:xfrm>
            <a:off x="2706321" y="3522074"/>
            <a:ext cx="3541713" cy="600164"/>
          </a:xfrm>
          <a:prstGeom prst="rect">
            <a:avLst/>
          </a:prstGeom>
          <a:noFill/>
          <a:ln>
            <a:noFill/>
          </a:ln>
        </p:spPr>
        <p:txBody>
          <a:bodyPr spcFirstLastPara="1" wrap="square" lIns="91425" tIns="45700" rIns="91425" bIns="45700" anchor="t" anchorCtr="0">
            <a:noAutofit/>
          </a:bodyPr>
          <a:lstStyle/>
          <a:p>
            <a:pPr marL="171450" marR="0" lvl="0" indent="-171450" algn="just" rtl="0">
              <a:lnSpc>
                <a:spcPct val="100000"/>
              </a:lnSpc>
              <a:spcBef>
                <a:spcPts val="0"/>
              </a:spcBef>
              <a:spcAft>
                <a:spcPts val="0"/>
              </a:spcAft>
              <a:buClr>
                <a:srgbClr val="000000"/>
              </a:buClr>
              <a:buSzPts val="1100"/>
              <a:buFont typeface="Noto Sans Symbols"/>
              <a:buChar char="❑"/>
            </a:pPr>
            <a:r>
              <a:rPr lang="ru-RU" sz="1100" b="0" i="1" u="none" strike="noStrike" cap="none">
                <a:solidFill>
                  <a:srgbClr val="000000"/>
                </a:solidFill>
                <a:latin typeface="Arial Narrow"/>
                <a:ea typeface="Arial Narrow"/>
                <a:cs typeface="Arial Narrow"/>
                <a:sym typeface="Arial Narrow"/>
              </a:rPr>
              <a:t>Электромобили</a:t>
            </a:r>
            <a:endParaRPr/>
          </a:p>
          <a:p>
            <a:pPr marL="171450" marR="0" lvl="0" indent="-171450" algn="just" rtl="0">
              <a:lnSpc>
                <a:spcPct val="100000"/>
              </a:lnSpc>
              <a:spcBef>
                <a:spcPts val="0"/>
              </a:spcBef>
              <a:spcAft>
                <a:spcPts val="0"/>
              </a:spcAft>
              <a:buClr>
                <a:srgbClr val="000000"/>
              </a:buClr>
              <a:buSzPts val="1100"/>
              <a:buFont typeface="Noto Sans Symbols"/>
              <a:buChar char="❑"/>
            </a:pPr>
            <a:r>
              <a:rPr lang="ru-RU" sz="1100" b="0" i="1" u="none" strike="noStrike" cap="none">
                <a:solidFill>
                  <a:srgbClr val="000000"/>
                </a:solidFill>
                <a:latin typeface="Arial Narrow"/>
                <a:ea typeface="Arial Narrow"/>
                <a:cs typeface="Arial Narrow"/>
                <a:sym typeface="Arial Narrow"/>
              </a:rPr>
              <a:t>Дос-Кредобанк</a:t>
            </a:r>
            <a:endParaRPr sz="1100" b="0" i="1" u="none" strike="noStrike" cap="none">
              <a:solidFill>
                <a:srgbClr val="000000"/>
              </a:solidFill>
              <a:latin typeface="Arial Narrow"/>
              <a:ea typeface="Arial Narrow"/>
              <a:cs typeface="Arial Narrow"/>
              <a:sym typeface="Arial Narrow"/>
            </a:endParaRPr>
          </a:p>
          <a:p>
            <a:pPr marL="171450" marR="0" lvl="0" indent="-171450" algn="just" rtl="0">
              <a:lnSpc>
                <a:spcPct val="100000"/>
              </a:lnSpc>
              <a:spcBef>
                <a:spcPts val="0"/>
              </a:spcBef>
              <a:spcAft>
                <a:spcPts val="0"/>
              </a:spcAft>
              <a:buClr>
                <a:srgbClr val="000000"/>
              </a:buClr>
              <a:buSzPts val="1100"/>
              <a:buFont typeface="Noto Sans Symbols"/>
              <a:buChar char="❑"/>
            </a:pPr>
            <a:r>
              <a:rPr lang="ru-RU" sz="1100" b="0" i="1" u="none" strike="noStrike" cap="none">
                <a:solidFill>
                  <a:srgbClr val="000000"/>
                </a:solidFill>
                <a:latin typeface="Arial Narrow"/>
                <a:ea typeface="Arial Narrow"/>
                <a:cs typeface="Arial Narrow"/>
                <a:sym typeface="Arial Narrow"/>
              </a:rPr>
              <a:t>Строительство зарядных станций для электромобилей</a:t>
            </a:r>
            <a:endParaRPr/>
          </a:p>
        </p:txBody>
      </p:sp>
      <p:sp>
        <p:nvSpPr>
          <p:cNvPr id="805" name="Google Shape;805;p40"/>
          <p:cNvSpPr/>
          <p:nvPr/>
        </p:nvSpPr>
        <p:spPr>
          <a:xfrm>
            <a:off x="2706322" y="4370947"/>
            <a:ext cx="4715242" cy="1107996"/>
          </a:xfrm>
          <a:prstGeom prst="rect">
            <a:avLst/>
          </a:prstGeom>
          <a:noFill/>
          <a:ln>
            <a:noFill/>
          </a:ln>
        </p:spPr>
        <p:txBody>
          <a:bodyPr spcFirstLastPara="1" wrap="square" lIns="91425" tIns="45700" rIns="91425" bIns="45700" anchor="t" anchorCtr="0">
            <a:noAutofit/>
          </a:bodyPr>
          <a:lstStyle/>
          <a:p>
            <a:pPr marL="171450" marR="0" lvl="0" indent="-171450" algn="just" rtl="0">
              <a:lnSpc>
                <a:spcPct val="100000"/>
              </a:lnSpc>
              <a:spcBef>
                <a:spcPts val="0"/>
              </a:spcBef>
              <a:spcAft>
                <a:spcPts val="0"/>
              </a:spcAft>
              <a:buClr>
                <a:srgbClr val="000000"/>
              </a:buClr>
              <a:buSzPts val="1100"/>
              <a:buFont typeface="Noto Sans Symbols"/>
              <a:buChar char="❑"/>
            </a:pPr>
            <a:r>
              <a:rPr lang="ru-RU" sz="1100" b="0" i="1" u="none" strike="noStrike" cap="none">
                <a:solidFill>
                  <a:srgbClr val="000000"/>
                </a:solidFill>
                <a:latin typeface="Arial Narrow"/>
                <a:ea typeface="Arial Narrow"/>
                <a:cs typeface="Arial Narrow"/>
                <a:sym typeface="Arial Narrow"/>
              </a:rPr>
              <a:t>Рынок «Дордой» - установка умных счетчиков</a:t>
            </a:r>
            <a:endParaRPr/>
          </a:p>
          <a:p>
            <a:pPr marL="171450" marR="0" lvl="0" indent="-171450" algn="just" rtl="0">
              <a:lnSpc>
                <a:spcPct val="100000"/>
              </a:lnSpc>
              <a:spcBef>
                <a:spcPts val="0"/>
              </a:spcBef>
              <a:spcAft>
                <a:spcPts val="0"/>
              </a:spcAft>
              <a:buClr>
                <a:srgbClr val="000000"/>
              </a:buClr>
              <a:buSzPts val="1100"/>
              <a:buFont typeface="Noto Sans Symbols"/>
              <a:buChar char="❑"/>
            </a:pPr>
            <a:r>
              <a:rPr lang="ru-RU" sz="1100" b="0" i="1" u="none" strike="noStrike" cap="none">
                <a:solidFill>
                  <a:srgbClr val="000000"/>
                </a:solidFill>
                <a:latin typeface="Arial Narrow"/>
                <a:ea typeface="Arial Narrow"/>
                <a:cs typeface="Arial Narrow"/>
                <a:sym typeface="Arial Narrow"/>
              </a:rPr>
              <a:t>Пилотный проект совместно с IFC «Строительство и эксплуатация солнечной электростанции мощностью 100 МВт</a:t>
            </a:r>
            <a:endParaRPr/>
          </a:p>
          <a:p>
            <a:pPr marL="171450" marR="0" lvl="0" indent="-171450" algn="just" rtl="0">
              <a:lnSpc>
                <a:spcPct val="100000"/>
              </a:lnSpc>
              <a:spcBef>
                <a:spcPts val="0"/>
              </a:spcBef>
              <a:spcAft>
                <a:spcPts val="0"/>
              </a:spcAft>
              <a:buClr>
                <a:srgbClr val="000000"/>
              </a:buClr>
              <a:buSzPts val="1100"/>
              <a:buFont typeface="Noto Sans Symbols"/>
              <a:buChar char="❑"/>
            </a:pPr>
            <a:r>
              <a:rPr lang="ru-RU" sz="1100" b="0" i="1" u="none" strike="noStrike" cap="none">
                <a:solidFill>
                  <a:srgbClr val="000000"/>
                </a:solidFill>
                <a:latin typeface="Arial Narrow"/>
                <a:ea typeface="Arial Narrow"/>
                <a:cs typeface="Arial Narrow"/>
                <a:sym typeface="Arial Narrow"/>
              </a:rPr>
              <a:t>Чакан ГЭС ведет работу по увеличению мощности по зеленой энергетике, в частности это солнечные электростанции, малые ГЭС</a:t>
            </a:r>
            <a:endParaRPr/>
          </a:p>
          <a:p>
            <a:pPr marL="171450" marR="0" lvl="0" indent="-171450" algn="just" rtl="0">
              <a:lnSpc>
                <a:spcPct val="100000"/>
              </a:lnSpc>
              <a:spcBef>
                <a:spcPts val="0"/>
              </a:spcBef>
              <a:spcAft>
                <a:spcPts val="0"/>
              </a:spcAft>
              <a:buClr>
                <a:srgbClr val="000000"/>
              </a:buClr>
              <a:buSzPts val="1100"/>
              <a:buFont typeface="Noto Sans Symbols"/>
              <a:buChar char="❑"/>
            </a:pPr>
            <a:r>
              <a:rPr lang="ru-RU" sz="1100" b="0" i="1" u="none" strike="noStrike" cap="none">
                <a:solidFill>
                  <a:srgbClr val="000000"/>
                </a:solidFill>
                <a:latin typeface="Arial Narrow"/>
                <a:ea typeface="Arial Narrow"/>
                <a:cs typeface="Arial Narrow"/>
                <a:sym typeface="Arial Narrow"/>
              </a:rPr>
              <a:t>KyrCEFF, Номадик, NTEK, Римон, Биаст, NTEK</a:t>
            </a:r>
            <a:endParaRPr sz="1100" b="0" i="1" u="none" strike="noStrike" cap="none">
              <a:solidFill>
                <a:srgbClr val="000000"/>
              </a:solidFill>
              <a:latin typeface="Arial Narrow"/>
              <a:ea typeface="Arial Narrow"/>
              <a:cs typeface="Arial Narrow"/>
              <a:sym typeface="Arial Narrow"/>
            </a:endParaRPr>
          </a:p>
        </p:txBody>
      </p:sp>
      <p:sp>
        <p:nvSpPr>
          <p:cNvPr id="806" name="Google Shape;806;p40"/>
          <p:cNvSpPr/>
          <p:nvPr/>
        </p:nvSpPr>
        <p:spPr>
          <a:xfrm>
            <a:off x="2706322" y="5519817"/>
            <a:ext cx="4715242" cy="1107996"/>
          </a:xfrm>
          <a:prstGeom prst="rect">
            <a:avLst/>
          </a:prstGeom>
          <a:noFill/>
          <a:ln>
            <a:noFill/>
          </a:ln>
        </p:spPr>
        <p:txBody>
          <a:bodyPr spcFirstLastPara="1" wrap="square" lIns="91425" tIns="45700" rIns="91425" bIns="45700" anchor="t" anchorCtr="0">
            <a:noAutofit/>
          </a:bodyPr>
          <a:lstStyle/>
          <a:p>
            <a:pPr marL="171450" marR="0" lvl="0" indent="-171450" algn="just" rtl="0">
              <a:lnSpc>
                <a:spcPct val="100000"/>
              </a:lnSpc>
              <a:spcBef>
                <a:spcPts val="0"/>
              </a:spcBef>
              <a:spcAft>
                <a:spcPts val="0"/>
              </a:spcAft>
              <a:buClr>
                <a:srgbClr val="000000"/>
              </a:buClr>
              <a:buSzPts val="1100"/>
              <a:buFont typeface="Noto Sans Symbols"/>
              <a:buChar char="❑"/>
            </a:pPr>
            <a:r>
              <a:rPr lang="ru-RU" sz="1100" b="0" i="1" u="none" strike="noStrike" cap="none">
                <a:solidFill>
                  <a:srgbClr val="000000"/>
                </a:solidFill>
                <a:latin typeface="Arial Narrow"/>
                <a:ea typeface="Arial Narrow"/>
                <a:cs typeface="Arial Narrow"/>
                <a:sym typeface="Arial Narrow"/>
              </a:rPr>
              <a:t>Приобретение муниципалитетом автобусов на газомоторных двигателях</a:t>
            </a:r>
            <a:endParaRPr/>
          </a:p>
          <a:p>
            <a:pPr marL="171450" marR="0" lvl="0" indent="-171450" algn="just" rtl="0">
              <a:lnSpc>
                <a:spcPct val="100000"/>
              </a:lnSpc>
              <a:spcBef>
                <a:spcPts val="0"/>
              </a:spcBef>
              <a:spcAft>
                <a:spcPts val="0"/>
              </a:spcAft>
              <a:buClr>
                <a:srgbClr val="000000"/>
              </a:buClr>
              <a:buSzPts val="1100"/>
              <a:buFont typeface="Noto Sans Symbols"/>
              <a:buChar char="❑"/>
            </a:pPr>
            <a:r>
              <a:rPr lang="ru-RU" sz="1100" b="0" i="1" u="none" strike="noStrike" cap="none">
                <a:solidFill>
                  <a:srgbClr val="000000"/>
                </a:solidFill>
                <a:latin typeface="Arial Narrow"/>
                <a:ea typeface="Arial Narrow"/>
                <a:cs typeface="Arial Narrow"/>
                <a:sym typeface="Arial Narrow"/>
              </a:rPr>
              <a:t>Строительство ветряных станций, строительство малых ГЭС</a:t>
            </a:r>
            <a:endParaRPr/>
          </a:p>
          <a:p>
            <a:pPr marL="171450" marR="0" lvl="0" indent="-171450" algn="just" rtl="0">
              <a:lnSpc>
                <a:spcPct val="100000"/>
              </a:lnSpc>
              <a:spcBef>
                <a:spcPts val="0"/>
              </a:spcBef>
              <a:spcAft>
                <a:spcPts val="0"/>
              </a:spcAft>
              <a:buClr>
                <a:srgbClr val="000000"/>
              </a:buClr>
              <a:buSzPts val="1100"/>
              <a:buFont typeface="Noto Sans Symbols"/>
              <a:buChar char="❑"/>
            </a:pPr>
            <a:r>
              <a:rPr lang="ru-RU" sz="1100" b="0" i="1" u="none" strike="noStrike" cap="none">
                <a:solidFill>
                  <a:srgbClr val="000000"/>
                </a:solidFill>
                <a:latin typeface="Arial Narrow"/>
                <a:ea typeface="Arial Narrow"/>
                <a:cs typeface="Arial Narrow"/>
                <a:sym typeface="Arial Narrow"/>
              </a:rPr>
              <a:t>Эко Байк, KyrCEFF, Бейс Нет, «Зеленый туризм», Тепловые насосы, Гелиоустановки, Трикона, Газторг</a:t>
            </a:r>
            <a:endParaRPr sz="1100" b="0" i="1" u="none" strike="noStrike" cap="none">
              <a:solidFill>
                <a:srgbClr val="000000"/>
              </a:solidFill>
              <a:latin typeface="Arial Narrow"/>
              <a:ea typeface="Arial Narrow"/>
              <a:cs typeface="Arial Narrow"/>
              <a:sym typeface="Arial Narrow"/>
            </a:endParaRPr>
          </a:p>
          <a:p>
            <a:pPr marL="171450" marR="0" lvl="0" indent="-171450" algn="just" rtl="0">
              <a:lnSpc>
                <a:spcPct val="100000"/>
              </a:lnSpc>
              <a:spcBef>
                <a:spcPts val="0"/>
              </a:spcBef>
              <a:spcAft>
                <a:spcPts val="0"/>
              </a:spcAft>
              <a:buClr>
                <a:srgbClr val="000000"/>
              </a:buClr>
              <a:buSzPts val="1100"/>
              <a:buFont typeface="Noto Sans Symbols"/>
              <a:buChar char="❑"/>
            </a:pPr>
            <a:r>
              <a:rPr lang="ru-RU" sz="1100" b="0" i="1" u="none" strike="noStrike" cap="none">
                <a:solidFill>
                  <a:srgbClr val="000000"/>
                </a:solidFill>
                <a:latin typeface="Arial Narrow"/>
                <a:ea typeface="Arial Narrow"/>
                <a:cs typeface="Arial Narrow"/>
                <a:sym typeface="Arial Narrow"/>
              </a:rPr>
              <a:t>Проекты PAGE (UNDP), GIZ «Зеленая экономика», Pereto, Switch Asia, «Зеленый альянс»</a:t>
            </a:r>
            <a:endParaRPr sz="1100" b="0" i="1" u="none" strike="noStrike" cap="none">
              <a:solidFill>
                <a:srgbClr val="000000"/>
              </a:solidFill>
              <a:latin typeface="Arial Narrow"/>
              <a:ea typeface="Arial Narrow"/>
              <a:cs typeface="Arial Narrow"/>
              <a:sym typeface="Arial Narrow"/>
            </a:endParaRPr>
          </a:p>
        </p:txBody>
      </p:sp>
      <p:sp>
        <p:nvSpPr>
          <p:cNvPr id="807" name="Google Shape;807;p40"/>
          <p:cNvSpPr/>
          <p:nvPr/>
        </p:nvSpPr>
        <p:spPr>
          <a:xfrm>
            <a:off x="2862410" y="63817"/>
            <a:ext cx="2520312" cy="69249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92D050"/>
              </a:buClr>
              <a:buSzPts val="1300"/>
              <a:buFont typeface="Arial Narrow"/>
              <a:buNone/>
            </a:pPr>
            <a:r>
              <a:rPr lang="ru-RU" sz="1300" b="1" i="0" u="none" strike="noStrike" cap="none">
                <a:solidFill>
                  <a:srgbClr val="92D050"/>
                </a:solidFill>
                <a:latin typeface="Arial Narrow"/>
                <a:ea typeface="Arial Narrow"/>
                <a:cs typeface="Arial Narrow"/>
                <a:sym typeface="Arial Narrow"/>
              </a:rPr>
              <a:t>Q</a:t>
            </a:r>
            <a:r>
              <a:rPr lang="ru-RU" sz="1300" b="1" i="0" u="none" strike="noStrike" cap="none" baseline="30000">
                <a:solidFill>
                  <a:srgbClr val="92D050"/>
                </a:solidFill>
                <a:latin typeface="Arial Narrow"/>
                <a:ea typeface="Arial Narrow"/>
                <a:cs typeface="Arial Narrow"/>
                <a:sym typeface="Arial Narrow"/>
              </a:rPr>
              <a:t>A</a:t>
            </a:r>
            <a:r>
              <a:rPr lang="ru-RU" sz="1300" b="1" i="0" u="none" strike="noStrike" cap="none">
                <a:solidFill>
                  <a:srgbClr val="92D050"/>
                </a:solidFill>
                <a:latin typeface="Arial Narrow"/>
                <a:ea typeface="Arial Narrow"/>
                <a:cs typeface="Arial Narrow"/>
                <a:sym typeface="Arial Narrow"/>
              </a:rPr>
              <a:t>.1.B. </a:t>
            </a:r>
            <a:r>
              <a:rPr lang="ru-RU" sz="1300" b="0" i="0" u="none" strike="noStrike" cap="none">
                <a:solidFill>
                  <a:srgbClr val="000000"/>
                </a:solidFill>
                <a:latin typeface="Arial Narrow"/>
                <a:ea typeface="Arial Narrow"/>
                <a:cs typeface="Arial Narrow"/>
                <a:sym typeface="Arial Narrow"/>
              </a:rPr>
              <a:t>Какие проекты «зеленой экономики» в Кыргызстане Вам знакомы или известны?</a:t>
            </a:r>
            <a:endParaRPr/>
          </a:p>
        </p:txBody>
      </p:sp>
      <p:sp>
        <p:nvSpPr>
          <p:cNvPr id="808" name="Google Shape;808;p40"/>
          <p:cNvSpPr/>
          <p:nvPr/>
        </p:nvSpPr>
        <p:spPr>
          <a:xfrm>
            <a:off x="7427764" y="65701"/>
            <a:ext cx="1893888" cy="69249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92D050"/>
              </a:buClr>
              <a:buSzPts val="1300"/>
              <a:buFont typeface="Arial Narrow"/>
              <a:buNone/>
            </a:pPr>
            <a:r>
              <a:rPr lang="ru-RU" sz="1300" b="1" i="0" u="none" strike="noStrike" cap="none">
                <a:solidFill>
                  <a:srgbClr val="92D050"/>
                </a:solidFill>
                <a:latin typeface="Arial Narrow"/>
                <a:ea typeface="Arial Narrow"/>
                <a:cs typeface="Arial Narrow"/>
                <a:sym typeface="Arial Narrow"/>
              </a:rPr>
              <a:t>Q</a:t>
            </a:r>
            <a:r>
              <a:rPr lang="ru-RU" sz="1300" b="1" i="0" u="none" strike="noStrike" cap="none" baseline="30000">
                <a:solidFill>
                  <a:srgbClr val="92D050"/>
                </a:solidFill>
                <a:latin typeface="Arial Narrow"/>
                <a:ea typeface="Arial Narrow"/>
                <a:cs typeface="Arial Narrow"/>
                <a:sym typeface="Arial Narrow"/>
              </a:rPr>
              <a:t>A</a:t>
            </a:r>
            <a:r>
              <a:rPr lang="ru-RU" sz="1300" b="1" i="0" u="none" strike="noStrike" cap="none">
                <a:solidFill>
                  <a:srgbClr val="92D050"/>
                </a:solidFill>
                <a:latin typeface="Arial Narrow"/>
                <a:ea typeface="Arial Narrow"/>
                <a:cs typeface="Arial Narrow"/>
                <a:sym typeface="Arial Narrow"/>
              </a:rPr>
              <a:t>.1.C. </a:t>
            </a:r>
            <a:r>
              <a:rPr lang="ru-RU" sz="1300" b="0" i="0" u="none" strike="noStrike" cap="none">
                <a:solidFill>
                  <a:srgbClr val="000000"/>
                </a:solidFill>
                <a:latin typeface="Arial Narrow"/>
                <a:ea typeface="Arial Narrow"/>
                <a:cs typeface="Arial Narrow"/>
                <a:sym typeface="Arial Narrow"/>
              </a:rPr>
              <a:t>Какова на Ваш взгляд оценочная стоимость проекта (ов)?</a:t>
            </a:r>
            <a:endParaRPr/>
          </a:p>
        </p:txBody>
      </p:sp>
      <p:sp>
        <p:nvSpPr>
          <p:cNvPr id="809" name="Google Shape;809;p40"/>
          <p:cNvSpPr txBox="1"/>
          <p:nvPr/>
        </p:nvSpPr>
        <p:spPr>
          <a:xfrm>
            <a:off x="7896764" y="1484324"/>
            <a:ext cx="931665" cy="2923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B050"/>
              </a:buClr>
              <a:buSzPts val="1300"/>
              <a:buFont typeface="Arial Narrow"/>
              <a:buNone/>
            </a:pPr>
            <a:r>
              <a:rPr lang="ru-RU" sz="1300" b="0" i="1" u="none" strike="noStrike" cap="none">
                <a:solidFill>
                  <a:srgbClr val="00B050"/>
                </a:solidFill>
                <a:latin typeface="Arial Narrow"/>
                <a:ea typeface="Arial Narrow"/>
                <a:cs typeface="Arial Narrow"/>
                <a:sym typeface="Arial Narrow"/>
              </a:rPr>
              <a:t>нет оценки</a:t>
            </a:r>
            <a:endParaRPr sz="1300" b="0" i="1" u="none" strike="noStrike" cap="none">
              <a:solidFill>
                <a:srgbClr val="00B050"/>
              </a:solidFill>
              <a:latin typeface="Arial Narrow"/>
              <a:ea typeface="Arial Narrow"/>
              <a:cs typeface="Arial Narrow"/>
              <a:sym typeface="Arial Narrow"/>
            </a:endParaRPr>
          </a:p>
        </p:txBody>
      </p:sp>
      <p:sp>
        <p:nvSpPr>
          <p:cNvPr id="810" name="Google Shape;810;p40"/>
          <p:cNvSpPr txBox="1"/>
          <p:nvPr/>
        </p:nvSpPr>
        <p:spPr>
          <a:xfrm>
            <a:off x="7896852" y="2580474"/>
            <a:ext cx="955711" cy="2923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B050"/>
              </a:buClr>
              <a:buSzPts val="1300"/>
              <a:buFont typeface="Arial Narrow"/>
              <a:buNone/>
            </a:pPr>
            <a:r>
              <a:rPr lang="ru-RU" sz="1300" b="0" i="1" u="none" strike="noStrike" cap="none">
                <a:solidFill>
                  <a:srgbClr val="00B050"/>
                </a:solidFill>
                <a:latin typeface="Arial Narrow"/>
                <a:ea typeface="Arial Narrow"/>
                <a:cs typeface="Arial Narrow"/>
                <a:sym typeface="Arial Narrow"/>
              </a:rPr>
              <a:t>нет оценки</a:t>
            </a:r>
            <a:endParaRPr/>
          </a:p>
        </p:txBody>
      </p:sp>
      <p:sp>
        <p:nvSpPr>
          <p:cNvPr id="811" name="Google Shape;811;p40"/>
          <p:cNvSpPr txBox="1"/>
          <p:nvPr/>
        </p:nvSpPr>
        <p:spPr>
          <a:xfrm>
            <a:off x="7976689" y="3675962"/>
            <a:ext cx="1061509" cy="2923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B050"/>
              </a:buClr>
              <a:buSzPts val="1300"/>
              <a:buFont typeface="Arial Narrow"/>
              <a:buNone/>
            </a:pPr>
            <a:r>
              <a:rPr lang="ru-RU" sz="1300" b="0" i="1" u="none" strike="noStrike" cap="none">
                <a:solidFill>
                  <a:srgbClr val="00B050"/>
                </a:solidFill>
                <a:latin typeface="Arial Narrow"/>
                <a:ea typeface="Arial Narrow"/>
                <a:cs typeface="Arial Narrow"/>
                <a:sym typeface="Arial Narrow"/>
              </a:rPr>
              <a:t>62.5 млн USD</a:t>
            </a:r>
            <a:endParaRPr sz="1300" b="0" i="1" u="none" strike="noStrike" cap="none">
              <a:solidFill>
                <a:srgbClr val="00B050"/>
              </a:solidFill>
              <a:latin typeface="Arial Narrow"/>
              <a:ea typeface="Arial Narrow"/>
              <a:cs typeface="Arial Narrow"/>
              <a:sym typeface="Arial Narrow"/>
            </a:endParaRPr>
          </a:p>
        </p:txBody>
      </p:sp>
      <p:sp>
        <p:nvSpPr>
          <p:cNvPr id="812" name="Google Shape;812;p40"/>
          <p:cNvSpPr txBox="1"/>
          <p:nvPr/>
        </p:nvSpPr>
        <p:spPr>
          <a:xfrm>
            <a:off x="8007616" y="4776643"/>
            <a:ext cx="1061509" cy="2923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B050"/>
              </a:buClr>
              <a:buSzPts val="1300"/>
              <a:buFont typeface="Arial Narrow"/>
              <a:buNone/>
            </a:pPr>
            <a:r>
              <a:rPr lang="ru-RU" sz="1300" b="0" i="1" u="none" strike="noStrike" cap="none">
                <a:solidFill>
                  <a:srgbClr val="00B050"/>
                </a:solidFill>
                <a:latin typeface="Arial Narrow"/>
                <a:ea typeface="Arial Narrow"/>
                <a:cs typeface="Arial Narrow"/>
                <a:sym typeface="Arial Narrow"/>
              </a:rPr>
              <a:t>32.5 млн USD</a:t>
            </a:r>
            <a:endParaRPr sz="1300" b="0" i="1" u="none" strike="noStrike" cap="none">
              <a:solidFill>
                <a:srgbClr val="00B050"/>
              </a:solidFill>
              <a:latin typeface="Arial Narrow"/>
              <a:ea typeface="Arial Narrow"/>
              <a:cs typeface="Arial Narrow"/>
              <a:sym typeface="Arial Narrow"/>
            </a:endParaRPr>
          </a:p>
        </p:txBody>
      </p:sp>
      <p:sp>
        <p:nvSpPr>
          <p:cNvPr id="813" name="Google Shape;813;p40"/>
          <p:cNvSpPr txBox="1"/>
          <p:nvPr/>
        </p:nvSpPr>
        <p:spPr>
          <a:xfrm>
            <a:off x="8008663" y="5872515"/>
            <a:ext cx="1061509" cy="2923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B050"/>
              </a:buClr>
              <a:buSzPts val="1300"/>
              <a:buFont typeface="Arial Narrow"/>
              <a:buNone/>
            </a:pPr>
            <a:r>
              <a:rPr lang="ru-RU" sz="1300" b="0" i="1" u="none" strike="noStrike" cap="none">
                <a:solidFill>
                  <a:srgbClr val="00B050"/>
                </a:solidFill>
                <a:latin typeface="Arial Narrow"/>
                <a:ea typeface="Arial Narrow"/>
                <a:cs typeface="Arial Narrow"/>
                <a:sym typeface="Arial Narrow"/>
              </a:rPr>
              <a:t>55.2 млн USD</a:t>
            </a:r>
            <a:endParaRPr sz="1300" b="0" i="1" u="none" strike="noStrike" cap="none">
              <a:solidFill>
                <a:srgbClr val="00B050"/>
              </a:solidFill>
              <a:latin typeface="Arial Narrow"/>
              <a:ea typeface="Arial Narrow"/>
              <a:cs typeface="Arial Narrow"/>
              <a:sym typeface="Arial Narrow"/>
            </a:endParaRPr>
          </a:p>
        </p:txBody>
      </p:sp>
      <p:cxnSp>
        <p:nvCxnSpPr>
          <p:cNvPr id="814" name="Google Shape;814;p40"/>
          <p:cNvCxnSpPr>
            <a:stCxn id="780" idx="3"/>
            <a:endCxn id="807" idx="1"/>
          </p:cNvCxnSpPr>
          <p:nvPr/>
        </p:nvCxnSpPr>
        <p:spPr>
          <a:xfrm>
            <a:off x="2403475" y="410066"/>
            <a:ext cx="459000" cy="0"/>
          </a:xfrm>
          <a:prstGeom prst="straightConnector1">
            <a:avLst/>
          </a:prstGeom>
          <a:noFill/>
          <a:ln w="57150" cap="flat" cmpd="sng">
            <a:solidFill>
              <a:srgbClr val="BFBFBF"/>
            </a:solidFill>
            <a:prstDash val="solid"/>
            <a:miter lim="800000"/>
            <a:headEnd type="none" w="sm" len="sm"/>
            <a:tailEnd type="triangle" w="med" len="med"/>
          </a:ln>
        </p:spPr>
      </p:cxnSp>
      <p:cxnSp>
        <p:nvCxnSpPr>
          <p:cNvPr id="815" name="Google Shape;815;p40"/>
          <p:cNvCxnSpPr>
            <a:stCxn id="807" idx="3"/>
            <a:endCxn id="808" idx="1"/>
          </p:cNvCxnSpPr>
          <p:nvPr/>
        </p:nvCxnSpPr>
        <p:spPr>
          <a:xfrm>
            <a:off x="5382722" y="410066"/>
            <a:ext cx="2045100" cy="1800"/>
          </a:xfrm>
          <a:prstGeom prst="straightConnector1">
            <a:avLst/>
          </a:prstGeom>
          <a:noFill/>
          <a:ln w="57150" cap="flat" cmpd="sng">
            <a:solidFill>
              <a:srgbClr val="BFBFBF"/>
            </a:solidFill>
            <a:prstDash val="solid"/>
            <a:miter lim="800000"/>
            <a:headEnd type="none" w="sm" len="sm"/>
            <a:tailEnd type="triangle" w="med" len="med"/>
          </a:ln>
        </p:spPr>
      </p:cxnSp>
      <p:sp>
        <p:nvSpPr>
          <p:cNvPr id="816" name="Google Shape;816;p40"/>
          <p:cNvSpPr/>
          <p:nvPr/>
        </p:nvSpPr>
        <p:spPr>
          <a:xfrm>
            <a:off x="281379" y="1082507"/>
            <a:ext cx="11786797" cy="5486567"/>
          </a:xfrm>
          <a:prstGeom prst="rect">
            <a:avLst/>
          </a:prstGeom>
          <a:noFill/>
          <a:ln w="9525" cap="flat" cmpd="sng">
            <a:solidFill>
              <a:srgbClr val="7F7F7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Narrow"/>
              <a:buNone/>
            </a:pPr>
            <a:endParaRPr sz="1800" b="0" i="0" u="none" strike="noStrike" cap="none">
              <a:solidFill>
                <a:srgbClr val="FFFFFF"/>
              </a:solidFill>
              <a:latin typeface="Arial Narrow"/>
              <a:ea typeface="Arial Narrow"/>
              <a:cs typeface="Arial Narrow"/>
              <a:sym typeface="Arial Narrow"/>
            </a:endParaRPr>
          </a:p>
        </p:txBody>
      </p:sp>
      <p:sp>
        <p:nvSpPr>
          <p:cNvPr id="817" name="Google Shape;817;p40"/>
          <p:cNvSpPr/>
          <p:nvPr/>
        </p:nvSpPr>
        <p:spPr>
          <a:xfrm>
            <a:off x="281379" y="2178529"/>
            <a:ext cx="11786797" cy="1112214"/>
          </a:xfrm>
          <a:prstGeom prst="rect">
            <a:avLst/>
          </a:prstGeom>
          <a:noFill/>
          <a:ln w="9525" cap="flat" cmpd="sng">
            <a:solidFill>
              <a:srgbClr val="7F7F7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Narrow"/>
              <a:buNone/>
            </a:pPr>
            <a:endParaRPr sz="1800" b="0" i="0" u="none" strike="noStrike" cap="none">
              <a:solidFill>
                <a:srgbClr val="FFFFFF"/>
              </a:solidFill>
              <a:latin typeface="Arial Narrow"/>
              <a:ea typeface="Arial Narrow"/>
              <a:cs typeface="Arial Narrow"/>
              <a:sym typeface="Arial Narrow"/>
            </a:endParaRPr>
          </a:p>
        </p:txBody>
      </p:sp>
      <p:sp>
        <p:nvSpPr>
          <p:cNvPr id="818" name="Google Shape;818;p40"/>
          <p:cNvSpPr/>
          <p:nvPr/>
        </p:nvSpPr>
        <p:spPr>
          <a:xfrm>
            <a:off x="281379" y="4366730"/>
            <a:ext cx="11786797" cy="1112214"/>
          </a:xfrm>
          <a:prstGeom prst="rect">
            <a:avLst/>
          </a:prstGeom>
          <a:noFill/>
          <a:ln w="9525" cap="flat" cmpd="sng">
            <a:solidFill>
              <a:srgbClr val="7F7F7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Narrow"/>
              <a:buNone/>
            </a:pPr>
            <a:endParaRPr sz="1800" b="0" i="0" u="none" strike="noStrike" cap="none">
              <a:solidFill>
                <a:srgbClr val="FFFFFF"/>
              </a:solidFill>
              <a:latin typeface="Arial Narrow"/>
              <a:ea typeface="Arial Narrow"/>
              <a:cs typeface="Arial Narrow"/>
              <a:sym typeface="Arial Narrow"/>
            </a:endParaRPr>
          </a:p>
        </p:txBody>
      </p:sp>
      <p:cxnSp>
        <p:nvCxnSpPr>
          <p:cNvPr id="819" name="Google Shape;819;p40"/>
          <p:cNvCxnSpPr>
            <a:stCxn id="808" idx="3"/>
            <a:endCxn id="801" idx="1"/>
          </p:cNvCxnSpPr>
          <p:nvPr/>
        </p:nvCxnSpPr>
        <p:spPr>
          <a:xfrm rot="10800000" flipH="1">
            <a:off x="9321652" y="410150"/>
            <a:ext cx="459000" cy="1800"/>
          </a:xfrm>
          <a:prstGeom prst="straightConnector1">
            <a:avLst/>
          </a:prstGeom>
          <a:noFill/>
          <a:ln w="57150" cap="flat" cmpd="sng">
            <a:solidFill>
              <a:srgbClr val="BFBFBF"/>
            </a:solidFill>
            <a:prstDash val="solid"/>
            <a:miter lim="800000"/>
            <a:headEnd type="none" w="sm" len="sm"/>
            <a:tailEnd type="triangle" w="med" len="med"/>
          </a:ln>
        </p:spPr>
      </p:cxnSp>
      <p:sp>
        <p:nvSpPr>
          <p:cNvPr id="820" name="Google Shape;820;p40"/>
          <p:cNvSpPr/>
          <p:nvPr/>
        </p:nvSpPr>
        <p:spPr>
          <a:xfrm>
            <a:off x="4344013" y="1402380"/>
            <a:ext cx="3503974" cy="1666287"/>
          </a:xfrm>
          <a:prstGeom prst="rect">
            <a:avLst/>
          </a:prstGeom>
          <a:solidFill>
            <a:srgbClr val="92D05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1800">
                <a:solidFill>
                  <a:schemeClr val="dk1"/>
                </a:solidFill>
                <a:latin typeface="Arial Narrow"/>
                <a:ea typeface="Arial Narrow"/>
                <a:cs typeface="Arial Narrow"/>
                <a:sym typeface="Arial Narrow"/>
              </a:rPr>
              <a:t>Респонденты 30% или 9 респондентов которые отметили что часто встречаются с понятием «зеленая экономика» отметили проекты на сумму 32,5 млн. USD</a:t>
            </a:r>
            <a:endParaRPr sz="1800" b="1">
              <a:solidFill>
                <a:schemeClr val="dk1"/>
              </a:solidFill>
              <a:latin typeface="Arial Narrow"/>
              <a:ea typeface="Arial Narrow"/>
              <a:cs typeface="Arial Narrow"/>
              <a:sym typeface="Arial Narrow"/>
            </a:endParaRPr>
          </a:p>
        </p:txBody>
      </p:sp>
      <p:sp>
        <p:nvSpPr>
          <p:cNvPr id="821" name="Google Shape;821;p40"/>
          <p:cNvSpPr/>
          <p:nvPr/>
        </p:nvSpPr>
        <p:spPr>
          <a:xfrm rot="5400000">
            <a:off x="5606796" y="3489896"/>
            <a:ext cx="978408" cy="484632"/>
          </a:xfrm>
          <a:prstGeom prst="rightArrow">
            <a:avLst>
              <a:gd name="adj1" fmla="val 50000"/>
              <a:gd name="adj2" fmla="val 50000"/>
            </a:avLst>
          </a:prstGeom>
          <a:solidFill>
            <a:srgbClr val="92D05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Narrow"/>
              <a:ea typeface="Arial Narrow"/>
              <a:cs typeface="Arial Narrow"/>
              <a:sym typeface="Arial Narrow"/>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89"/>
        <p:cNvGrpSpPr/>
        <p:nvPr/>
      </p:nvGrpSpPr>
      <p:grpSpPr>
        <a:xfrm>
          <a:off x="0" y="0"/>
          <a:ext cx="0" cy="0"/>
          <a:chOff x="0" y="0"/>
          <a:chExt cx="0" cy="0"/>
        </a:xfrm>
      </p:grpSpPr>
      <p:sp>
        <p:nvSpPr>
          <p:cNvPr id="1290" name="Google Shape;1290;p47"/>
          <p:cNvSpPr txBox="1"/>
          <p:nvPr/>
        </p:nvSpPr>
        <p:spPr>
          <a:xfrm>
            <a:off x="0" y="671186"/>
            <a:ext cx="12191999" cy="503325"/>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70C0"/>
              </a:buClr>
              <a:buSzPts val="1600"/>
              <a:buFont typeface="Arial Narrow"/>
              <a:buNone/>
            </a:pPr>
            <a:r>
              <a:rPr lang="ru-RU" sz="1600">
                <a:solidFill>
                  <a:srgbClr val="0070C0"/>
                </a:solidFill>
                <a:latin typeface="Arial Narrow"/>
                <a:ea typeface="Arial Narrow"/>
                <a:cs typeface="Arial Narrow"/>
                <a:sym typeface="Arial Narrow"/>
              </a:rPr>
              <a:t>4. Выявление потенциального спроса и существующего предложения финансового сектора для реализации принципов зеленого финансирования. Разработать предложение по дорожной карте / путям для удовлетворения выявленного спроса и предложения</a:t>
            </a:r>
            <a:endParaRPr sz="1600" u="sng">
              <a:solidFill>
                <a:srgbClr val="0070C0"/>
              </a:solidFill>
              <a:latin typeface="Arial Narrow"/>
              <a:ea typeface="Arial Narrow"/>
              <a:cs typeface="Arial Narrow"/>
              <a:sym typeface="Arial Narrow"/>
            </a:endParaRPr>
          </a:p>
        </p:txBody>
      </p:sp>
      <p:sp>
        <p:nvSpPr>
          <p:cNvPr id="1291" name="Google Shape;1291;p47"/>
          <p:cNvSpPr txBox="1"/>
          <p:nvPr/>
        </p:nvSpPr>
        <p:spPr>
          <a:xfrm>
            <a:off x="0" y="143062"/>
            <a:ext cx="12191999" cy="40453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2D050"/>
              </a:buClr>
              <a:buSzPts val="1600"/>
              <a:buFont typeface="Arial Narrow"/>
              <a:buNone/>
            </a:pPr>
            <a:r>
              <a:rPr lang="ru-RU" sz="1600">
                <a:solidFill>
                  <a:srgbClr val="92D050"/>
                </a:solidFill>
                <a:latin typeface="Arial Narrow"/>
                <a:ea typeface="Arial Narrow"/>
                <a:cs typeface="Arial Narrow"/>
                <a:sym typeface="Arial Narrow"/>
              </a:rPr>
              <a:t>4. Identification of potential demand and existing supply of the financial sector for the implementation of the principles of green financing. Develop a proposal on a roadmap/pathway to address the identified demand and supply</a:t>
            </a:r>
            <a:endParaRPr sz="1600">
              <a:solidFill>
                <a:srgbClr val="92D050"/>
              </a:solidFill>
              <a:latin typeface="Arial Narrow"/>
              <a:ea typeface="Arial Narrow"/>
              <a:cs typeface="Arial Narrow"/>
              <a:sym typeface="Arial Narrow"/>
            </a:endParaRPr>
          </a:p>
        </p:txBody>
      </p:sp>
      <p:cxnSp>
        <p:nvCxnSpPr>
          <p:cNvPr id="1292" name="Google Shape;1292;p47"/>
          <p:cNvCxnSpPr/>
          <p:nvPr/>
        </p:nvCxnSpPr>
        <p:spPr>
          <a:xfrm>
            <a:off x="0" y="633325"/>
            <a:ext cx="10318044" cy="0"/>
          </a:xfrm>
          <a:prstGeom prst="straightConnector1">
            <a:avLst/>
          </a:prstGeom>
          <a:noFill/>
          <a:ln w="66675" cap="flat" cmpd="sng">
            <a:solidFill>
              <a:srgbClr val="76B430"/>
            </a:solidFill>
            <a:prstDash val="solid"/>
            <a:miter lim="800000"/>
            <a:headEnd type="none" w="sm" len="sm"/>
            <a:tailEnd type="none" w="sm" len="sm"/>
          </a:ln>
        </p:spPr>
      </p:cxnSp>
      <p:graphicFrame>
        <p:nvGraphicFramePr>
          <p:cNvPr id="1293" name="Google Shape;1293;p47"/>
          <p:cNvGraphicFramePr/>
          <p:nvPr/>
        </p:nvGraphicFramePr>
        <p:xfrm>
          <a:off x="130174" y="1309687"/>
          <a:ext cx="11934825" cy="5416000"/>
        </p:xfrm>
        <a:graphic>
          <a:graphicData uri="http://schemas.openxmlformats.org/drawingml/2006/table">
            <a:tbl>
              <a:tblPr firstRow="1" bandRow="1">
                <a:noFill/>
                <a:tableStyleId>{1DFD985E-E22A-4D8C-BC14-72FD9E643F38}</a:tableStyleId>
              </a:tblPr>
              <a:tblGrid>
                <a:gridCol w="2212975">
                  <a:extLst>
                    <a:ext uri="{9D8B030D-6E8A-4147-A177-3AD203B41FA5}">
                      <a16:colId xmlns:a16="http://schemas.microsoft.com/office/drawing/2014/main" val="20000"/>
                    </a:ext>
                  </a:extLst>
                </a:gridCol>
                <a:gridCol w="9721850">
                  <a:extLst>
                    <a:ext uri="{9D8B030D-6E8A-4147-A177-3AD203B41FA5}">
                      <a16:colId xmlns:a16="http://schemas.microsoft.com/office/drawing/2014/main" val="20001"/>
                    </a:ext>
                  </a:extLst>
                </a:gridCol>
              </a:tblGrid>
              <a:tr h="495825">
                <a:tc>
                  <a:txBody>
                    <a:bodyPr/>
                    <a:lstStyle/>
                    <a:p>
                      <a:pPr marL="0" marR="0" lvl="0" indent="0" algn="ctr" rtl="0">
                        <a:spcBef>
                          <a:spcPts val="0"/>
                        </a:spcBef>
                        <a:spcAft>
                          <a:spcPts val="0"/>
                        </a:spcAft>
                        <a:buNone/>
                      </a:pPr>
                      <a:r>
                        <a:rPr lang="ru-RU" sz="1400">
                          <a:solidFill>
                            <a:schemeClr val="dk1"/>
                          </a:solidFill>
                        </a:rPr>
                        <a:t>N=30</a:t>
                      </a:r>
                      <a:endParaRPr sz="1400">
                        <a:solidFill>
                          <a:schemeClr val="dk1"/>
                        </a:solidFil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l" rtl="0">
                        <a:spcBef>
                          <a:spcPts val="0"/>
                        </a:spcBef>
                        <a:spcAft>
                          <a:spcPts val="0"/>
                        </a:spcAft>
                        <a:buNone/>
                      </a:pPr>
                      <a:r>
                        <a:rPr lang="ru-RU" sz="1400" b="1">
                          <a:solidFill>
                            <a:schemeClr val="dk1"/>
                          </a:solidFill>
                        </a:rPr>
                        <a:t>Q</a:t>
                      </a:r>
                      <a:r>
                        <a:rPr lang="ru-RU" sz="1400" b="1" baseline="30000">
                          <a:solidFill>
                            <a:schemeClr val="dk1"/>
                          </a:solidFill>
                        </a:rPr>
                        <a:t>А</a:t>
                      </a:r>
                      <a:r>
                        <a:rPr lang="ru-RU" sz="1400" b="1">
                          <a:solidFill>
                            <a:schemeClr val="dk1"/>
                          </a:solidFill>
                        </a:rPr>
                        <a:t>.6. </a:t>
                      </a:r>
                      <a:r>
                        <a:rPr lang="ru-RU" sz="1400">
                          <a:solidFill>
                            <a:schemeClr val="dk1"/>
                          </a:solidFill>
                        </a:rPr>
                        <a:t>Не могли бы Вы указать потенциальные позитивные эффекты от внедрения принципов зеленого финансирования в КР?</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4920175">
                <a:tc>
                  <a:txBody>
                    <a:bodyPr/>
                    <a:lstStyle/>
                    <a:p>
                      <a:pPr marL="0" marR="0" lvl="0" indent="0" algn="l" rtl="0">
                        <a:spcBef>
                          <a:spcPts val="0"/>
                        </a:spcBef>
                        <a:spcAft>
                          <a:spcPts val="0"/>
                        </a:spcAft>
                        <a:buNone/>
                      </a:pPr>
                      <a:endParaRPr sz="14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4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pSp>
        <p:nvGrpSpPr>
          <p:cNvPr id="1294" name="Google Shape;1294;p47"/>
          <p:cNvGrpSpPr/>
          <p:nvPr/>
        </p:nvGrpSpPr>
        <p:grpSpPr>
          <a:xfrm>
            <a:off x="143324" y="1319212"/>
            <a:ext cx="2179190" cy="5406483"/>
            <a:chOff x="1088601" y="1442556"/>
            <a:chExt cx="2179190" cy="5882550"/>
          </a:xfrm>
        </p:grpSpPr>
        <p:sp>
          <p:nvSpPr>
            <p:cNvPr id="1295" name="Google Shape;1295;p47"/>
            <p:cNvSpPr/>
            <p:nvPr/>
          </p:nvSpPr>
          <p:spPr>
            <a:xfrm>
              <a:off x="1088601" y="1442556"/>
              <a:ext cx="2179190" cy="5882550"/>
            </a:xfrm>
            <a:prstGeom prst="rect">
              <a:avLst/>
            </a:prstGeom>
            <a:gradFill>
              <a:gsLst>
                <a:gs pos="0">
                  <a:srgbClr val="00B050"/>
                </a:gs>
                <a:gs pos="72000">
                  <a:srgbClr val="00B050"/>
                </a:gs>
                <a:gs pos="91000">
                  <a:srgbClr val="0070C0"/>
                </a:gs>
                <a:gs pos="100000">
                  <a:srgbClr val="0070C0"/>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Narrow"/>
                <a:ea typeface="Arial Narrow"/>
                <a:cs typeface="Arial Narrow"/>
                <a:sym typeface="Arial Narrow"/>
              </a:endParaRPr>
            </a:p>
          </p:txBody>
        </p:sp>
        <p:sp>
          <p:nvSpPr>
            <p:cNvPr id="1296" name="Google Shape;1296;p47"/>
            <p:cNvSpPr txBox="1"/>
            <p:nvPr/>
          </p:nvSpPr>
          <p:spPr>
            <a:xfrm>
              <a:off x="1292283" y="6403067"/>
              <a:ext cx="1790876" cy="8037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1400">
                  <a:solidFill>
                    <a:schemeClr val="dk1"/>
                  </a:solidFill>
                  <a:latin typeface="Arial Narrow"/>
                  <a:ea typeface="Arial Narrow"/>
                  <a:cs typeface="Arial Narrow"/>
                  <a:sym typeface="Arial Narrow"/>
                </a:rPr>
                <a:t>Затруднились ответить</a:t>
              </a:r>
              <a:endParaRPr sz="1400">
                <a:solidFill>
                  <a:schemeClr val="dk1"/>
                </a:solidFill>
                <a:latin typeface="Arial Narrow"/>
                <a:ea typeface="Arial Narrow"/>
                <a:cs typeface="Arial Narrow"/>
                <a:sym typeface="Arial Narrow"/>
              </a:endParaRPr>
            </a:p>
            <a:p>
              <a:pPr marL="0" marR="0" lvl="0" indent="0" algn="ctr" rtl="0">
                <a:spcBef>
                  <a:spcPts val="0"/>
                </a:spcBef>
                <a:spcAft>
                  <a:spcPts val="0"/>
                </a:spcAft>
                <a:buNone/>
              </a:pPr>
              <a:r>
                <a:rPr lang="ru-RU" sz="1400" b="1">
                  <a:solidFill>
                    <a:schemeClr val="dk1"/>
                  </a:solidFill>
                  <a:latin typeface="Arial Narrow"/>
                  <a:ea typeface="Arial Narrow"/>
                  <a:cs typeface="Arial Narrow"/>
                  <a:sym typeface="Arial Narrow"/>
                </a:rPr>
                <a:t>(16%</a:t>
              </a:r>
              <a:r>
                <a:rPr lang="ru-RU" sz="1400">
                  <a:solidFill>
                    <a:schemeClr val="dk1"/>
                  </a:solidFill>
                  <a:latin typeface="Arial Narrow"/>
                  <a:ea typeface="Arial Narrow"/>
                  <a:cs typeface="Arial Narrow"/>
                  <a:sym typeface="Arial Narrow"/>
                </a:rPr>
                <a:t> или</a:t>
              </a:r>
              <a:endParaRPr/>
            </a:p>
            <a:p>
              <a:pPr marL="0" marR="0" lvl="0" indent="0" algn="ctr" rtl="0">
                <a:spcBef>
                  <a:spcPts val="0"/>
                </a:spcBef>
                <a:spcAft>
                  <a:spcPts val="0"/>
                </a:spcAft>
                <a:buNone/>
              </a:pPr>
              <a:r>
                <a:rPr lang="ru-RU" sz="1400">
                  <a:solidFill>
                    <a:schemeClr val="dk1"/>
                  </a:solidFill>
                  <a:latin typeface="Arial Narrow"/>
                  <a:ea typeface="Arial Narrow"/>
                  <a:cs typeface="Arial Narrow"/>
                  <a:sym typeface="Arial Narrow"/>
                </a:rPr>
                <a:t> 5 респондентов)</a:t>
              </a:r>
              <a:endParaRPr sz="1400">
                <a:solidFill>
                  <a:schemeClr val="dk1"/>
                </a:solidFill>
                <a:latin typeface="Arial Narrow"/>
                <a:ea typeface="Arial Narrow"/>
                <a:cs typeface="Arial Narrow"/>
                <a:sym typeface="Arial Narrow"/>
              </a:endParaRPr>
            </a:p>
          </p:txBody>
        </p:sp>
        <p:sp>
          <p:nvSpPr>
            <p:cNvPr id="1297" name="Google Shape;1297;p47"/>
            <p:cNvSpPr txBox="1"/>
            <p:nvPr/>
          </p:nvSpPr>
          <p:spPr>
            <a:xfrm>
              <a:off x="1467812" y="3640270"/>
              <a:ext cx="1439817" cy="8037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1400">
                  <a:solidFill>
                    <a:schemeClr val="dk1"/>
                  </a:solidFill>
                  <a:latin typeface="Arial Narrow"/>
                  <a:ea typeface="Arial Narrow"/>
                  <a:cs typeface="Arial Narrow"/>
                  <a:sym typeface="Arial Narrow"/>
                </a:rPr>
                <a:t>Отразили эффект</a:t>
              </a:r>
              <a:endParaRPr sz="1400">
                <a:solidFill>
                  <a:schemeClr val="dk1"/>
                </a:solidFill>
                <a:latin typeface="Arial Narrow"/>
                <a:ea typeface="Arial Narrow"/>
                <a:cs typeface="Arial Narrow"/>
                <a:sym typeface="Arial Narrow"/>
              </a:endParaRPr>
            </a:p>
            <a:p>
              <a:pPr marL="0" marR="0" lvl="0" indent="0" algn="ctr" rtl="0">
                <a:spcBef>
                  <a:spcPts val="0"/>
                </a:spcBef>
                <a:spcAft>
                  <a:spcPts val="0"/>
                </a:spcAft>
                <a:buNone/>
              </a:pPr>
              <a:r>
                <a:rPr lang="ru-RU" sz="1400" b="1">
                  <a:solidFill>
                    <a:schemeClr val="dk1"/>
                  </a:solidFill>
                  <a:latin typeface="Arial Narrow"/>
                  <a:ea typeface="Arial Narrow"/>
                  <a:cs typeface="Arial Narrow"/>
                  <a:sym typeface="Arial Narrow"/>
                </a:rPr>
                <a:t>(84%</a:t>
              </a:r>
              <a:r>
                <a:rPr lang="ru-RU" sz="1400">
                  <a:solidFill>
                    <a:schemeClr val="dk1"/>
                  </a:solidFill>
                  <a:latin typeface="Arial Narrow"/>
                  <a:ea typeface="Arial Narrow"/>
                  <a:cs typeface="Arial Narrow"/>
                  <a:sym typeface="Arial Narrow"/>
                </a:rPr>
                <a:t> или</a:t>
              </a:r>
              <a:endParaRPr/>
            </a:p>
            <a:p>
              <a:pPr marL="0" marR="0" lvl="0" indent="0" algn="ctr" rtl="0">
                <a:spcBef>
                  <a:spcPts val="0"/>
                </a:spcBef>
                <a:spcAft>
                  <a:spcPts val="0"/>
                </a:spcAft>
                <a:buNone/>
              </a:pPr>
              <a:r>
                <a:rPr lang="ru-RU" sz="1400">
                  <a:solidFill>
                    <a:schemeClr val="dk1"/>
                  </a:solidFill>
                  <a:latin typeface="Arial Narrow"/>
                  <a:ea typeface="Arial Narrow"/>
                  <a:cs typeface="Arial Narrow"/>
                  <a:sym typeface="Arial Narrow"/>
                </a:rPr>
                <a:t> 25 респондентов)</a:t>
              </a:r>
              <a:endParaRPr/>
            </a:p>
          </p:txBody>
        </p:sp>
      </p:grpSp>
      <p:pic>
        <p:nvPicPr>
          <p:cNvPr id="1298" name="Google Shape;1298;p47"/>
          <p:cNvPicPr preferRelativeResize="0"/>
          <p:nvPr/>
        </p:nvPicPr>
        <p:blipFill rotWithShape="1">
          <a:blip r:embed="rId3">
            <a:alphaModFix/>
          </a:blip>
          <a:srcRect/>
          <a:stretch/>
        </p:blipFill>
        <p:spPr>
          <a:xfrm>
            <a:off x="2432050" y="2212975"/>
            <a:ext cx="8994775" cy="4441825"/>
          </a:xfrm>
          <a:prstGeom prst="rect">
            <a:avLst/>
          </a:prstGeom>
          <a:noFill/>
          <a:ln>
            <a:noFill/>
          </a:ln>
        </p:spPr>
      </p:pic>
      <p:sp>
        <p:nvSpPr>
          <p:cNvPr id="1299" name="Google Shape;1299;p47"/>
          <p:cNvSpPr/>
          <p:nvPr/>
        </p:nvSpPr>
        <p:spPr>
          <a:xfrm>
            <a:off x="4240213" y="1981200"/>
            <a:ext cx="80963" cy="192088"/>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1</a:t>
            </a:r>
            <a:endParaRPr sz="1400">
              <a:solidFill>
                <a:schemeClr val="dk1"/>
              </a:solidFill>
              <a:latin typeface="Arial Narrow"/>
              <a:ea typeface="Arial Narrow"/>
              <a:cs typeface="Arial Narrow"/>
              <a:sym typeface="Arial Narrow"/>
            </a:endParaRPr>
          </a:p>
        </p:txBody>
      </p:sp>
      <p:sp>
        <p:nvSpPr>
          <p:cNvPr id="1300" name="Google Shape;1300;p47"/>
          <p:cNvSpPr/>
          <p:nvPr/>
        </p:nvSpPr>
        <p:spPr>
          <a:xfrm>
            <a:off x="6007100" y="1981200"/>
            <a:ext cx="80963" cy="192088"/>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2</a:t>
            </a:r>
            <a:endParaRPr sz="1400">
              <a:solidFill>
                <a:schemeClr val="dk1"/>
              </a:solidFill>
              <a:latin typeface="Arial Narrow"/>
              <a:ea typeface="Arial Narrow"/>
              <a:cs typeface="Arial Narrow"/>
              <a:sym typeface="Arial Narrow"/>
            </a:endParaRPr>
          </a:p>
        </p:txBody>
      </p:sp>
      <p:sp>
        <p:nvSpPr>
          <p:cNvPr id="1301" name="Google Shape;1301;p47"/>
          <p:cNvSpPr/>
          <p:nvPr/>
        </p:nvSpPr>
        <p:spPr>
          <a:xfrm>
            <a:off x="9539288" y="1981200"/>
            <a:ext cx="80963" cy="192088"/>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4</a:t>
            </a:r>
            <a:endParaRPr sz="1400">
              <a:solidFill>
                <a:schemeClr val="dk1"/>
              </a:solidFill>
              <a:latin typeface="Arial Narrow"/>
              <a:ea typeface="Arial Narrow"/>
              <a:cs typeface="Arial Narrow"/>
              <a:sym typeface="Arial Narrow"/>
            </a:endParaRPr>
          </a:p>
        </p:txBody>
      </p:sp>
      <p:sp>
        <p:nvSpPr>
          <p:cNvPr id="1302" name="Google Shape;1302;p47"/>
          <p:cNvSpPr/>
          <p:nvPr/>
        </p:nvSpPr>
        <p:spPr>
          <a:xfrm>
            <a:off x="11304588" y="1981200"/>
            <a:ext cx="80963" cy="192088"/>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5</a:t>
            </a:r>
            <a:endParaRPr sz="1400">
              <a:solidFill>
                <a:schemeClr val="dk1"/>
              </a:solidFill>
              <a:latin typeface="Arial Narrow"/>
              <a:ea typeface="Arial Narrow"/>
              <a:cs typeface="Arial Narrow"/>
              <a:sym typeface="Arial Narrow"/>
            </a:endParaRPr>
          </a:p>
        </p:txBody>
      </p:sp>
      <p:sp>
        <p:nvSpPr>
          <p:cNvPr id="1303" name="Google Shape;1303;p47"/>
          <p:cNvSpPr/>
          <p:nvPr/>
        </p:nvSpPr>
        <p:spPr>
          <a:xfrm>
            <a:off x="7772400" y="1981200"/>
            <a:ext cx="80963" cy="192088"/>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3</a:t>
            </a:r>
            <a:endParaRPr sz="1400">
              <a:solidFill>
                <a:schemeClr val="dk1"/>
              </a:solidFill>
              <a:latin typeface="Arial Narrow"/>
              <a:ea typeface="Arial Narrow"/>
              <a:cs typeface="Arial Narrow"/>
              <a:sym typeface="Arial Narrow"/>
            </a:endParaRPr>
          </a:p>
        </p:txBody>
      </p:sp>
      <p:cxnSp>
        <p:nvCxnSpPr>
          <p:cNvPr id="1304" name="Google Shape;1304;p47"/>
          <p:cNvCxnSpPr/>
          <p:nvPr/>
        </p:nvCxnSpPr>
        <p:spPr>
          <a:xfrm rot="10800000">
            <a:off x="4203700" y="2982913"/>
            <a:ext cx="101600" cy="0"/>
          </a:xfrm>
          <a:prstGeom prst="straightConnector1">
            <a:avLst/>
          </a:prstGeom>
          <a:noFill/>
          <a:ln w="9525" cap="flat" cmpd="sng">
            <a:solidFill>
              <a:schemeClr val="dk1"/>
            </a:solidFill>
            <a:prstDash val="solid"/>
            <a:miter lim="800000"/>
            <a:headEnd type="none" w="sm" len="sm"/>
            <a:tailEnd type="none" w="sm" len="sm"/>
          </a:ln>
        </p:spPr>
      </p:cxnSp>
      <p:cxnSp>
        <p:nvCxnSpPr>
          <p:cNvPr id="1305" name="Google Shape;1305;p47"/>
          <p:cNvCxnSpPr/>
          <p:nvPr/>
        </p:nvCxnSpPr>
        <p:spPr>
          <a:xfrm rot="10800000">
            <a:off x="4203700" y="2620963"/>
            <a:ext cx="101600" cy="0"/>
          </a:xfrm>
          <a:prstGeom prst="straightConnector1">
            <a:avLst/>
          </a:prstGeom>
          <a:noFill/>
          <a:ln w="9525" cap="flat" cmpd="sng">
            <a:solidFill>
              <a:schemeClr val="dk1"/>
            </a:solidFill>
            <a:prstDash val="solid"/>
            <a:miter lim="800000"/>
            <a:headEnd type="none" w="sm" len="sm"/>
            <a:tailEnd type="none" w="sm" len="sm"/>
          </a:ln>
        </p:spPr>
      </p:cxnSp>
      <p:cxnSp>
        <p:nvCxnSpPr>
          <p:cNvPr id="1306" name="Google Shape;1306;p47"/>
          <p:cNvCxnSpPr/>
          <p:nvPr/>
        </p:nvCxnSpPr>
        <p:spPr>
          <a:xfrm rot="10800000">
            <a:off x="4203700" y="3708400"/>
            <a:ext cx="101600" cy="0"/>
          </a:xfrm>
          <a:prstGeom prst="straightConnector1">
            <a:avLst/>
          </a:prstGeom>
          <a:noFill/>
          <a:ln w="9525" cap="flat" cmpd="sng">
            <a:solidFill>
              <a:schemeClr val="dk1"/>
            </a:solidFill>
            <a:prstDash val="solid"/>
            <a:miter lim="800000"/>
            <a:headEnd type="none" w="sm" len="sm"/>
            <a:tailEnd type="none" w="sm" len="sm"/>
          </a:ln>
        </p:spPr>
      </p:cxnSp>
      <p:cxnSp>
        <p:nvCxnSpPr>
          <p:cNvPr id="1307" name="Google Shape;1307;p47"/>
          <p:cNvCxnSpPr/>
          <p:nvPr/>
        </p:nvCxnSpPr>
        <p:spPr>
          <a:xfrm rot="10800000">
            <a:off x="5970588" y="4070350"/>
            <a:ext cx="101600" cy="0"/>
          </a:xfrm>
          <a:prstGeom prst="straightConnector1">
            <a:avLst/>
          </a:prstGeom>
          <a:noFill/>
          <a:ln w="9525" cap="flat" cmpd="sng">
            <a:solidFill>
              <a:schemeClr val="dk1"/>
            </a:solidFill>
            <a:prstDash val="solid"/>
            <a:miter lim="800000"/>
            <a:headEnd type="none" w="sm" len="sm"/>
            <a:tailEnd type="none" w="sm" len="sm"/>
          </a:ln>
        </p:spPr>
      </p:cxnSp>
      <p:cxnSp>
        <p:nvCxnSpPr>
          <p:cNvPr id="1308" name="Google Shape;1308;p47"/>
          <p:cNvCxnSpPr/>
          <p:nvPr/>
        </p:nvCxnSpPr>
        <p:spPr>
          <a:xfrm rot="10800000">
            <a:off x="4203700" y="3346450"/>
            <a:ext cx="101600" cy="0"/>
          </a:xfrm>
          <a:prstGeom prst="straightConnector1">
            <a:avLst/>
          </a:prstGeom>
          <a:noFill/>
          <a:ln w="9525" cap="flat" cmpd="sng">
            <a:solidFill>
              <a:schemeClr val="dk1"/>
            </a:solidFill>
            <a:prstDash val="solid"/>
            <a:miter lim="800000"/>
            <a:headEnd type="none" w="sm" len="sm"/>
            <a:tailEnd type="none" w="sm" len="sm"/>
          </a:ln>
        </p:spPr>
      </p:cxnSp>
      <p:sp>
        <p:nvSpPr>
          <p:cNvPr id="1309" name="Google Shape;1309;p47"/>
          <p:cNvSpPr/>
          <p:nvPr/>
        </p:nvSpPr>
        <p:spPr>
          <a:xfrm>
            <a:off x="2992438" y="4338638"/>
            <a:ext cx="2576513" cy="192088"/>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ru-RU" sz="1400">
                <a:solidFill>
                  <a:schemeClr val="lt1"/>
                </a:solidFill>
                <a:latin typeface="Arial Narrow"/>
                <a:ea typeface="Arial Narrow"/>
                <a:cs typeface="Arial Narrow"/>
                <a:sym typeface="Arial Narrow"/>
              </a:rPr>
              <a:t>Снижение фоновых заболеваний 7%</a:t>
            </a:r>
            <a:endParaRPr sz="1400">
              <a:solidFill>
                <a:schemeClr val="lt1"/>
              </a:solidFill>
              <a:latin typeface="Arial Narrow"/>
              <a:ea typeface="Arial Narrow"/>
              <a:cs typeface="Arial Narrow"/>
              <a:sym typeface="Arial Narrow"/>
            </a:endParaRPr>
          </a:p>
        </p:txBody>
      </p:sp>
      <p:sp>
        <p:nvSpPr>
          <p:cNvPr id="1310" name="Google Shape;1310;p47"/>
          <p:cNvSpPr/>
          <p:nvPr/>
        </p:nvSpPr>
        <p:spPr>
          <a:xfrm>
            <a:off x="8258175" y="3975100"/>
            <a:ext cx="131763" cy="192088"/>
          </a:xfrm>
          <a:prstGeom prst="rect">
            <a:avLst/>
          </a:prstGeom>
          <a:noFill/>
          <a:ln>
            <a:noFill/>
          </a:ln>
        </p:spPr>
        <p:txBody>
          <a:bodyPr spcFirstLastPara="1" wrap="square" lIns="25400" tIns="0" rIns="2540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2</a:t>
            </a:r>
            <a:endParaRPr sz="1400">
              <a:solidFill>
                <a:schemeClr val="dk1"/>
              </a:solidFill>
              <a:latin typeface="Arial Narrow"/>
              <a:ea typeface="Arial Narrow"/>
              <a:cs typeface="Arial Narrow"/>
              <a:sym typeface="Arial Narrow"/>
            </a:endParaRPr>
          </a:p>
        </p:txBody>
      </p:sp>
      <p:sp>
        <p:nvSpPr>
          <p:cNvPr id="1311" name="Google Shape;1311;p47"/>
          <p:cNvSpPr/>
          <p:nvPr/>
        </p:nvSpPr>
        <p:spPr>
          <a:xfrm>
            <a:off x="4305300" y="2525713"/>
            <a:ext cx="2819400" cy="192088"/>
          </a:xfrm>
          <a:prstGeom prst="rect">
            <a:avLst/>
          </a:prstGeom>
          <a:noFill/>
          <a:ln>
            <a:noFill/>
          </a:ln>
        </p:spPr>
        <p:txBody>
          <a:bodyPr spcFirstLastPara="1" wrap="square" lIns="25400" tIns="0" rIns="2540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Спрос на продукцию из Кыргызстана 3%</a:t>
            </a:r>
            <a:endParaRPr sz="1400">
              <a:solidFill>
                <a:schemeClr val="dk1"/>
              </a:solidFill>
              <a:latin typeface="Arial Narrow"/>
              <a:ea typeface="Arial Narrow"/>
              <a:cs typeface="Arial Narrow"/>
              <a:sym typeface="Arial Narrow"/>
            </a:endParaRPr>
          </a:p>
        </p:txBody>
      </p:sp>
      <p:sp>
        <p:nvSpPr>
          <p:cNvPr id="1312" name="Google Shape;1312;p47"/>
          <p:cNvSpPr/>
          <p:nvPr/>
        </p:nvSpPr>
        <p:spPr>
          <a:xfrm>
            <a:off x="4305300" y="2887663"/>
            <a:ext cx="2576513" cy="192088"/>
          </a:xfrm>
          <a:prstGeom prst="rect">
            <a:avLst/>
          </a:prstGeom>
          <a:noFill/>
          <a:ln>
            <a:noFill/>
          </a:ln>
        </p:spPr>
        <p:txBody>
          <a:bodyPr spcFirstLastPara="1" wrap="square" lIns="25400" tIns="0" rIns="2540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Снижение расходов на медицину 3%</a:t>
            </a:r>
            <a:endParaRPr sz="1400">
              <a:solidFill>
                <a:schemeClr val="dk1"/>
              </a:solidFill>
              <a:latin typeface="Arial Narrow"/>
              <a:ea typeface="Arial Narrow"/>
              <a:cs typeface="Arial Narrow"/>
              <a:sym typeface="Arial Narrow"/>
            </a:endParaRPr>
          </a:p>
        </p:txBody>
      </p:sp>
      <p:sp>
        <p:nvSpPr>
          <p:cNvPr id="1313" name="Google Shape;1313;p47"/>
          <p:cNvSpPr/>
          <p:nvPr/>
        </p:nvSpPr>
        <p:spPr>
          <a:xfrm>
            <a:off x="4105275" y="4700588"/>
            <a:ext cx="2116138" cy="192088"/>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ru-RU" sz="1400">
                <a:solidFill>
                  <a:schemeClr val="lt1"/>
                </a:solidFill>
                <a:latin typeface="Arial Narrow"/>
                <a:ea typeface="Arial Narrow"/>
                <a:cs typeface="Arial Narrow"/>
                <a:sym typeface="Arial Narrow"/>
              </a:rPr>
              <a:t>Снижение выбросов CO2 10%</a:t>
            </a:r>
            <a:endParaRPr sz="1400">
              <a:solidFill>
                <a:schemeClr val="lt1"/>
              </a:solidFill>
              <a:latin typeface="Arial Narrow"/>
              <a:ea typeface="Arial Narrow"/>
              <a:cs typeface="Arial Narrow"/>
              <a:sym typeface="Arial Narrow"/>
            </a:endParaRPr>
          </a:p>
        </p:txBody>
      </p:sp>
      <p:sp>
        <p:nvSpPr>
          <p:cNvPr id="1314" name="Google Shape;1314;p47"/>
          <p:cNvSpPr/>
          <p:nvPr/>
        </p:nvSpPr>
        <p:spPr>
          <a:xfrm>
            <a:off x="4305300" y="3251200"/>
            <a:ext cx="1790700" cy="192088"/>
          </a:xfrm>
          <a:prstGeom prst="rect">
            <a:avLst/>
          </a:prstGeom>
          <a:noFill/>
          <a:ln>
            <a:noFill/>
          </a:ln>
        </p:spPr>
        <p:txBody>
          <a:bodyPr spcFirstLastPara="1" wrap="square" lIns="25400" tIns="0" rIns="2540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Сохранение ресурсов 3%</a:t>
            </a:r>
            <a:endParaRPr sz="1400">
              <a:solidFill>
                <a:schemeClr val="dk1"/>
              </a:solidFill>
              <a:latin typeface="Arial Narrow"/>
              <a:ea typeface="Arial Narrow"/>
              <a:cs typeface="Arial Narrow"/>
              <a:sym typeface="Arial Narrow"/>
            </a:endParaRPr>
          </a:p>
        </p:txBody>
      </p:sp>
      <p:sp>
        <p:nvSpPr>
          <p:cNvPr id="1315" name="Google Shape;1315;p47"/>
          <p:cNvSpPr/>
          <p:nvPr/>
        </p:nvSpPr>
        <p:spPr>
          <a:xfrm>
            <a:off x="11369675" y="6151563"/>
            <a:ext cx="131763" cy="192088"/>
          </a:xfrm>
          <a:prstGeom prst="rect">
            <a:avLst/>
          </a:prstGeom>
          <a:noFill/>
          <a:ln>
            <a:noFill/>
          </a:ln>
        </p:spPr>
        <p:txBody>
          <a:bodyPr spcFirstLastPara="1" wrap="square" lIns="25400" tIns="0" rIns="2540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5</a:t>
            </a:r>
            <a:endParaRPr sz="1400">
              <a:solidFill>
                <a:schemeClr val="dk1"/>
              </a:solidFill>
              <a:latin typeface="Arial Narrow"/>
              <a:ea typeface="Arial Narrow"/>
              <a:cs typeface="Arial Narrow"/>
              <a:sym typeface="Arial Narrow"/>
            </a:endParaRPr>
          </a:p>
        </p:txBody>
      </p:sp>
      <p:sp>
        <p:nvSpPr>
          <p:cNvPr id="1316" name="Google Shape;1316;p47"/>
          <p:cNvSpPr/>
          <p:nvPr/>
        </p:nvSpPr>
        <p:spPr>
          <a:xfrm>
            <a:off x="4305300" y="3613150"/>
            <a:ext cx="1984375" cy="192088"/>
          </a:xfrm>
          <a:prstGeom prst="rect">
            <a:avLst/>
          </a:prstGeom>
          <a:noFill/>
          <a:ln>
            <a:noFill/>
          </a:ln>
        </p:spPr>
        <p:txBody>
          <a:bodyPr spcFirstLastPara="1" wrap="square" lIns="25400" tIns="0" rIns="2540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Привлечение инноваций 3%</a:t>
            </a:r>
            <a:endParaRPr sz="1400">
              <a:solidFill>
                <a:schemeClr val="dk1"/>
              </a:solidFill>
              <a:latin typeface="Arial Narrow"/>
              <a:ea typeface="Arial Narrow"/>
              <a:cs typeface="Arial Narrow"/>
              <a:sym typeface="Arial Narrow"/>
            </a:endParaRPr>
          </a:p>
        </p:txBody>
      </p:sp>
      <p:sp>
        <p:nvSpPr>
          <p:cNvPr id="1317" name="Google Shape;1317;p47"/>
          <p:cNvSpPr/>
          <p:nvPr/>
        </p:nvSpPr>
        <p:spPr>
          <a:xfrm>
            <a:off x="7150100" y="2525713"/>
            <a:ext cx="131763" cy="192088"/>
          </a:xfrm>
          <a:prstGeom prst="rect">
            <a:avLst/>
          </a:prstGeom>
          <a:noFill/>
          <a:ln>
            <a:noFill/>
          </a:ln>
        </p:spPr>
        <p:txBody>
          <a:bodyPr spcFirstLastPara="1" wrap="square" lIns="25400" tIns="0" rIns="2540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1</a:t>
            </a:r>
            <a:endParaRPr sz="1400">
              <a:solidFill>
                <a:schemeClr val="dk1"/>
              </a:solidFill>
              <a:latin typeface="Arial Narrow"/>
              <a:ea typeface="Arial Narrow"/>
              <a:cs typeface="Arial Narrow"/>
              <a:sym typeface="Arial Narrow"/>
            </a:endParaRPr>
          </a:p>
        </p:txBody>
      </p:sp>
      <p:sp>
        <p:nvSpPr>
          <p:cNvPr id="1318" name="Google Shape;1318;p47"/>
          <p:cNvSpPr/>
          <p:nvPr/>
        </p:nvSpPr>
        <p:spPr>
          <a:xfrm>
            <a:off x="5389563" y="6151563"/>
            <a:ext cx="3079750" cy="192088"/>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ru-RU" sz="1400">
                <a:solidFill>
                  <a:schemeClr val="lt1"/>
                </a:solidFill>
                <a:latin typeface="Arial Narrow"/>
                <a:ea typeface="Arial Narrow"/>
                <a:cs typeface="Arial Narrow"/>
                <a:sym typeface="Arial Narrow"/>
              </a:rPr>
              <a:t>Стабилизация энергетического сектора 17%</a:t>
            </a:r>
            <a:endParaRPr sz="1400">
              <a:solidFill>
                <a:schemeClr val="lt1"/>
              </a:solidFill>
              <a:latin typeface="Arial Narrow"/>
              <a:ea typeface="Arial Narrow"/>
              <a:cs typeface="Arial Narrow"/>
              <a:sym typeface="Arial Narrow"/>
            </a:endParaRPr>
          </a:p>
        </p:txBody>
      </p:sp>
      <p:sp>
        <p:nvSpPr>
          <p:cNvPr id="1319" name="Google Shape;1319;p47"/>
          <p:cNvSpPr/>
          <p:nvPr/>
        </p:nvSpPr>
        <p:spPr>
          <a:xfrm>
            <a:off x="6907213" y="2887663"/>
            <a:ext cx="131763" cy="192088"/>
          </a:xfrm>
          <a:prstGeom prst="rect">
            <a:avLst/>
          </a:prstGeom>
          <a:noFill/>
          <a:ln>
            <a:noFill/>
          </a:ln>
        </p:spPr>
        <p:txBody>
          <a:bodyPr spcFirstLastPara="1" wrap="square" lIns="25400" tIns="0" rIns="2540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1</a:t>
            </a:r>
            <a:endParaRPr sz="1400">
              <a:solidFill>
                <a:schemeClr val="dk1"/>
              </a:solidFill>
              <a:latin typeface="Arial Narrow"/>
              <a:ea typeface="Arial Narrow"/>
              <a:cs typeface="Arial Narrow"/>
              <a:sym typeface="Arial Narrow"/>
            </a:endParaRPr>
          </a:p>
        </p:txBody>
      </p:sp>
      <p:sp>
        <p:nvSpPr>
          <p:cNvPr id="1320" name="Google Shape;1320;p47"/>
          <p:cNvSpPr/>
          <p:nvPr/>
        </p:nvSpPr>
        <p:spPr>
          <a:xfrm>
            <a:off x="6121400" y="3251200"/>
            <a:ext cx="131763" cy="192088"/>
          </a:xfrm>
          <a:prstGeom prst="rect">
            <a:avLst/>
          </a:prstGeom>
          <a:noFill/>
          <a:ln>
            <a:noFill/>
          </a:ln>
        </p:spPr>
        <p:txBody>
          <a:bodyPr spcFirstLastPara="1" wrap="square" lIns="25400" tIns="0" rIns="2540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1</a:t>
            </a:r>
            <a:endParaRPr sz="1400">
              <a:solidFill>
                <a:schemeClr val="dk1"/>
              </a:solidFill>
              <a:latin typeface="Arial Narrow"/>
              <a:ea typeface="Arial Narrow"/>
              <a:cs typeface="Arial Narrow"/>
              <a:sym typeface="Arial Narrow"/>
            </a:endParaRPr>
          </a:p>
        </p:txBody>
      </p:sp>
      <p:sp>
        <p:nvSpPr>
          <p:cNvPr id="1321" name="Google Shape;1321;p47"/>
          <p:cNvSpPr/>
          <p:nvPr/>
        </p:nvSpPr>
        <p:spPr>
          <a:xfrm>
            <a:off x="6072188" y="4338638"/>
            <a:ext cx="131763" cy="192088"/>
          </a:xfrm>
          <a:prstGeom prst="rect">
            <a:avLst/>
          </a:prstGeom>
          <a:noFill/>
          <a:ln>
            <a:noFill/>
          </a:ln>
        </p:spPr>
        <p:txBody>
          <a:bodyPr spcFirstLastPara="1" wrap="square" lIns="25400" tIns="0" rIns="2540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2</a:t>
            </a:r>
            <a:endParaRPr sz="1400">
              <a:solidFill>
                <a:schemeClr val="dk1"/>
              </a:solidFill>
              <a:latin typeface="Arial Narrow"/>
              <a:ea typeface="Arial Narrow"/>
              <a:cs typeface="Arial Narrow"/>
              <a:sym typeface="Arial Narrow"/>
            </a:endParaRPr>
          </a:p>
        </p:txBody>
      </p:sp>
      <p:sp>
        <p:nvSpPr>
          <p:cNvPr id="1322" name="Google Shape;1322;p47"/>
          <p:cNvSpPr/>
          <p:nvPr/>
        </p:nvSpPr>
        <p:spPr>
          <a:xfrm>
            <a:off x="6315075" y="3613150"/>
            <a:ext cx="131763" cy="192088"/>
          </a:xfrm>
          <a:prstGeom prst="rect">
            <a:avLst/>
          </a:prstGeom>
          <a:noFill/>
          <a:ln>
            <a:noFill/>
          </a:ln>
        </p:spPr>
        <p:txBody>
          <a:bodyPr spcFirstLastPara="1" wrap="square" lIns="25400" tIns="0" rIns="2540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1</a:t>
            </a:r>
            <a:endParaRPr sz="1400">
              <a:solidFill>
                <a:schemeClr val="dk1"/>
              </a:solidFill>
              <a:latin typeface="Arial Narrow"/>
              <a:ea typeface="Arial Narrow"/>
              <a:cs typeface="Arial Narrow"/>
              <a:sym typeface="Arial Narrow"/>
            </a:endParaRPr>
          </a:p>
        </p:txBody>
      </p:sp>
      <p:sp>
        <p:nvSpPr>
          <p:cNvPr id="1323" name="Google Shape;1323;p47"/>
          <p:cNvSpPr/>
          <p:nvPr/>
        </p:nvSpPr>
        <p:spPr>
          <a:xfrm>
            <a:off x="7837488" y="4700588"/>
            <a:ext cx="131763" cy="192088"/>
          </a:xfrm>
          <a:prstGeom prst="rect">
            <a:avLst/>
          </a:prstGeom>
          <a:noFill/>
          <a:ln>
            <a:noFill/>
          </a:ln>
        </p:spPr>
        <p:txBody>
          <a:bodyPr spcFirstLastPara="1" wrap="square" lIns="25400" tIns="0" rIns="2540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3</a:t>
            </a:r>
            <a:endParaRPr sz="1400">
              <a:solidFill>
                <a:schemeClr val="dk1"/>
              </a:solidFill>
              <a:latin typeface="Arial Narrow"/>
              <a:ea typeface="Arial Narrow"/>
              <a:cs typeface="Arial Narrow"/>
              <a:sym typeface="Arial Narrow"/>
            </a:endParaRPr>
          </a:p>
        </p:txBody>
      </p:sp>
      <p:sp>
        <p:nvSpPr>
          <p:cNvPr id="1324" name="Google Shape;1324;p47"/>
          <p:cNvSpPr/>
          <p:nvPr/>
        </p:nvSpPr>
        <p:spPr>
          <a:xfrm>
            <a:off x="11369675" y="5788025"/>
            <a:ext cx="131763" cy="192088"/>
          </a:xfrm>
          <a:prstGeom prst="rect">
            <a:avLst/>
          </a:prstGeom>
          <a:noFill/>
          <a:ln>
            <a:noFill/>
          </a:ln>
        </p:spPr>
        <p:txBody>
          <a:bodyPr spcFirstLastPara="1" wrap="square" lIns="25400" tIns="0" rIns="2540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5</a:t>
            </a:r>
            <a:endParaRPr sz="1400">
              <a:solidFill>
                <a:schemeClr val="dk1"/>
              </a:solidFill>
              <a:latin typeface="Arial Narrow"/>
              <a:ea typeface="Arial Narrow"/>
              <a:cs typeface="Arial Narrow"/>
              <a:sym typeface="Arial Narrow"/>
            </a:endParaRPr>
          </a:p>
        </p:txBody>
      </p:sp>
      <p:sp>
        <p:nvSpPr>
          <p:cNvPr id="1325" name="Google Shape;1325;p47"/>
          <p:cNvSpPr/>
          <p:nvPr/>
        </p:nvSpPr>
        <p:spPr>
          <a:xfrm>
            <a:off x="6072188" y="3975100"/>
            <a:ext cx="2160588" cy="192088"/>
          </a:xfrm>
          <a:prstGeom prst="rect">
            <a:avLst/>
          </a:prstGeom>
          <a:noFill/>
          <a:ln>
            <a:noFill/>
          </a:ln>
        </p:spPr>
        <p:txBody>
          <a:bodyPr spcFirstLastPara="1" wrap="square" lIns="25400" tIns="0" rIns="2540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Улучшение качества жизни 7%</a:t>
            </a:r>
            <a:endParaRPr sz="1400">
              <a:solidFill>
                <a:schemeClr val="dk1"/>
              </a:solidFill>
              <a:latin typeface="Arial Narrow"/>
              <a:ea typeface="Arial Narrow"/>
              <a:cs typeface="Arial Narrow"/>
              <a:sym typeface="Arial Narrow"/>
            </a:endParaRPr>
          </a:p>
        </p:txBody>
      </p:sp>
      <p:sp>
        <p:nvSpPr>
          <p:cNvPr id="1326" name="Google Shape;1326;p47"/>
          <p:cNvSpPr/>
          <p:nvPr/>
        </p:nvSpPr>
        <p:spPr>
          <a:xfrm>
            <a:off x="9604375" y="5064125"/>
            <a:ext cx="131763" cy="192088"/>
          </a:xfrm>
          <a:prstGeom prst="rect">
            <a:avLst/>
          </a:prstGeom>
          <a:noFill/>
          <a:ln>
            <a:noFill/>
          </a:ln>
        </p:spPr>
        <p:txBody>
          <a:bodyPr spcFirstLastPara="1" wrap="square" lIns="25400" tIns="0" rIns="2540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4</a:t>
            </a:r>
            <a:endParaRPr sz="1400">
              <a:solidFill>
                <a:schemeClr val="dk1"/>
              </a:solidFill>
              <a:latin typeface="Arial Narrow"/>
              <a:ea typeface="Arial Narrow"/>
              <a:cs typeface="Arial Narrow"/>
              <a:sym typeface="Arial Narrow"/>
            </a:endParaRPr>
          </a:p>
        </p:txBody>
      </p:sp>
      <p:sp>
        <p:nvSpPr>
          <p:cNvPr id="1327" name="Google Shape;1327;p47"/>
          <p:cNvSpPr/>
          <p:nvPr/>
        </p:nvSpPr>
        <p:spPr>
          <a:xfrm>
            <a:off x="5059363" y="5064125"/>
            <a:ext cx="1974850" cy="192088"/>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Затруднились ответить 13%</a:t>
            </a:r>
            <a:endParaRPr sz="1400">
              <a:solidFill>
                <a:schemeClr val="dk1"/>
              </a:solidFill>
              <a:latin typeface="Arial Narrow"/>
              <a:ea typeface="Arial Narrow"/>
              <a:cs typeface="Arial Narrow"/>
              <a:sym typeface="Arial Narrow"/>
            </a:endParaRPr>
          </a:p>
        </p:txBody>
      </p:sp>
      <p:sp>
        <p:nvSpPr>
          <p:cNvPr id="1328" name="Google Shape;1328;p47"/>
          <p:cNvSpPr/>
          <p:nvPr/>
        </p:nvSpPr>
        <p:spPr>
          <a:xfrm>
            <a:off x="11369675" y="5426075"/>
            <a:ext cx="131763" cy="192088"/>
          </a:xfrm>
          <a:prstGeom prst="rect">
            <a:avLst/>
          </a:prstGeom>
          <a:noFill/>
          <a:ln>
            <a:noFill/>
          </a:ln>
        </p:spPr>
        <p:txBody>
          <a:bodyPr spcFirstLastPara="1" wrap="square" lIns="25400" tIns="0" rIns="2540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5</a:t>
            </a:r>
            <a:endParaRPr sz="1400">
              <a:solidFill>
                <a:schemeClr val="dk1"/>
              </a:solidFill>
              <a:latin typeface="Arial Narrow"/>
              <a:ea typeface="Arial Narrow"/>
              <a:cs typeface="Arial Narrow"/>
              <a:sym typeface="Arial Narrow"/>
            </a:endParaRPr>
          </a:p>
        </p:txBody>
      </p:sp>
      <p:sp>
        <p:nvSpPr>
          <p:cNvPr id="1329" name="Google Shape;1329;p47"/>
          <p:cNvSpPr/>
          <p:nvPr/>
        </p:nvSpPr>
        <p:spPr>
          <a:xfrm>
            <a:off x="6013450" y="5426075"/>
            <a:ext cx="1831975" cy="192088"/>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Устойчивое развитие 17%</a:t>
            </a:r>
            <a:endParaRPr sz="1400">
              <a:solidFill>
                <a:schemeClr val="dk1"/>
              </a:solidFill>
              <a:latin typeface="Arial Narrow"/>
              <a:ea typeface="Arial Narrow"/>
              <a:cs typeface="Arial Narrow"/>
              <a:sym typeface="Arial Narrow"/>
            </a:endParaRPr>
          </a:p>
        </p:txBody>
      </p:sp>
      <p:sp>
        <p:nvSpPr>
          <p:cNvPr id="1330" name="Google Shape;1330;p47"/>
          <p:cNvSpPr/>
          <p:nvPr/>
        </p:nvSpPr>
        <p:spPr>
          <a:xfrm>
            <a:off x="6032500" y="5788025"/>
            <a:ext cx="1795463" cy="192088"/>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Улучшение экологии 17%</a:t>
            </a:r>
            <a:endParaRPr sz="1400">
              <a:solidFill>
                <a:schemeClr val="dk1"/>
              </a:solidFill>
              <a:latin typeface="Arial Narrow"/>
              <a:ea typeface="Arial Narrow"/>
              <a:cs typeface="Arial Narrow"/>
              <a:sym typeface="Arial Narrow"/>
            </a:endParaRPr>
          </a:p>
        </p:txBody>
      </p:sp>
      <p:sp>
        <p:nvSpPr>
          <p:cNvPr id="1331" name="Google Shape;1331;p47"/>
          <p:cNvSpPr/>
          <p:nvPr/>
        </p:nvSpPr>
        <p:spPr>
          <a:xfrm>
            <a:off x="11491913" y="2200275"/>
            <a:ext cx="352425" cy="192088"/>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N=30</a:t>
            </a:r>
            <a:endParaRPr sz="1400">
              <a:solidFill>
                <a:schemeClr val="dk1"/>
              </a:solidFill>
              <a:latin typeface="Arial Narrow"/>
              <a:ea typeface="Arial Narrow"/>
              <a:cs typeface="Arial Narrow"/>
              <a:sym typeface="Arial Narrow"/>
            </a:endParaRP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sp>
        <p:nvSpPr>
          <p:cNvPr id="1361" name="Google Shape;1361;p49"/>
          <p:cNvSpPr txBox="1"/>
          <p:nvPr/>
        </p:nvSpPr>
        <p:spPr>
          <a:xfrm>
            <a:off x="0" y="266887"/>
            <a:ext cx="12191999" cy="40453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2D050"/>
              </a:buClr>
              <a:buSzPts val="1600"/>
              <a:buFont typeface="Arial Narrow"/>
              <a:buNone/>
            </a:pPr>
            <a:r>
              <a:rPr lang="ru-RU" sz="1600">
                <a:solidFill>
                  <a:srgbClr val="92D050"/>
                </a:solidFill>
                <a:latin typeface="Arial Narrow"/>
                <a:ea typeface="Arial Narrow"/>
                <a:cs typeface="Arial Narrow"/>
                <a:sym typeface="Arial Narrow"/>
              </a:rPr>
              <a:t>5. Conducting a market assessment of the potential demand and supply for green financial products and services by sectors and sub-sectors. At least 3 key sectors are to be selected in consultation with the Ministry of Economy and Commerce, the Union of Banks and UNDP. Develop a proposal on green financial products and services for each of these sectors</a:t>
            </a:r>
            <a:endParaRPr/>
          </a:p>
          <a:p>
            <a:pPr marL="0" marR="0" lvl="0" indent="0" algn="l" rtl="0">
              <a:lnSpc>
                <a:spcPct val="100000"/>
              </a:lnSpc>
              <a:spcBef>
                <a:spcPts val="0"/>
              </a:spcBef>
              <a:spcAft>
                <a:spcPts val="0"/>
              </a:spcAft>
              <a:buClr>
                <a:schemeClr val="dk1"/>
              </a:buClr>
              <a:buSzPts val="1600"/>
              <a:buFont typeface="Arial Narrow"/>
              <a:buNone/>
            </a:pPr>
            <a:endParaRPr sz="1600">
              <a:solidFill>
                <a:srgbClr val="92D050"/>
              </a:solidFill>
              <a:latin typeface="Arial Narrow"/>
              <a:ea typeface="Arial Narrow"/>
              <a:cs typeface="Arial Narrow"/>
              <a:sym typeface="Arial Narrow"/>
            </a:endParaRPr>
          </a:p>
        </p:txBody>
      </p:sp>
      <p:cxnSp>
        <p:nvCxnSpPr>
          <p:cNvPr id="1362" name="Google Shape;1362;p49"/>
          <p:cNvCxnSpPr/>
          <p:nvPr/>
        </p:nvCxnSpPr>
        <p:spPr>
          <a:xfrm>
            <a:off x="0" y="776200"/>
            <a:ext cx="10318044" cy="0"/>
          </a:xfrm>
          <a:prstGeom prst="straightConnector1">
            <a:avLst/>
          </a:prstGeom>
          <a:noFill/>
          <a:ln w="66675" cap="flat" cmpd="sng">
            <a:solidFill>
              <a:srgbClr val="76B430"/>
            </a:solidFill>
            <a:prstDash val="solid"/>
            <a:miter lim="800000"/>
            <a:headEnd type="none" w="sm" len="sm"/>
            <a:tailEnd type="none" w="sm" len="sm"/>
          </a:ln>
        </p:spPr>
      </p:cxnSp>
      <p:sp>
        <p:nvSpPr>
          <p:cNvPr id="1363" name="Google Shape;1363;p49"/>
          <p:cNvSpPr txBox="1"/>
          <p:nvPr/>
        </p:nvSpPr>
        <p:spPr>
          <a:xfrm>
            <a:off x="0" y="909311"/>
            <a:ext cx="12191999" cy="503325"/>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70C0"/>
              </a:buClr>
              <a:buSzPts val="1600"/>
              <a:buFont typeface="Arial Narrow"/>
              <a:buNone/>
            </a:pPr>
            <a:r>
              <a:rPr lang="ru-RU" sz="1600">
                <a:solidFill>
                  <a:srgbClr val="0070C0"/>
                </a:solidFill>
                <a:latin typeface="Arial Narrow"/>
                <a:ea typeface="Arial Narrow"/>
                <a:cs typeface="Arial Narrow"/>
                <a:sym typeface="Arial Narrow"/>
              </a:rPr>
              <a:t>5. </a:t>
            </a:r>
            <a:r>
              <a:rPr lang="ru-RU" sz="1600" u="sng">
                <a:solidFill>
                  <a:srgbClr val="0070C0"/>
                </a:solidFill>
                <a:latin typeface="Arial Narrow"/>
                <a:ea typeface="Arial Narrow"/>
                <a:cs typeface="Arial Narrow"/>
                <a:sym typeface="Arial Narrow"/>
              </a:rPr>
              <a:t>Проведение рыночной оценки потенциального спроса и предложения на «зеленые» финансовые продукты и услуги по секторам и под-отраслям. По крайней мере</a:t>
            </a:r>
            <a:r>
              <a:rPr lang="ru-RU" sz="1600">
                <a:solidFill>
                  <a:srgbClr val="0070C0"/>
                </a:solidFill>
                <a:latin typeface="Arial Narrow"/>
                <a:ea typeface="Arial Narrow"/>
                <a:cs typeface="Arial Narrow"/>
                <a:sym typeface="Arial Narrow"/>
              </a:rPr>
              <a:t>, 3 ключевых сектора должны быть выбраны в консультации с Министерством экономики и торговли, Союзом банков и ПРООН. Разработать предложение по «зеленым» финансовым продуктам и услугам для каждого из этих секторов</a:t>
            </a:r>
            <a:endParaRPr sz="1600" u="sng">
              <a:solidFill>
                <a:srgbClr val="0070C0"/>
              </a:solidFill>
              <a:latin typeface="Arial Narrow"/>
              <a:ea typeface="Arial Narrow"/>
              <a:cs typeface="Arial Narrow"/>
              <a:sym typeface="Arial Narrow"/>
            </a:endParaRPr>
          </a:p>
        </p:txBody>
      </p:sp>
      <p:grpSp>
        <p:nvGrpSpPr>
          <p:cNvPr id="1364" name="Google Shape;1364;p49"/>
          <p:cNvGrpSpPr/>
          <p:nvPr/>
        </p:nvGrpSpPr>
        <p:grpSpPr>
          <a:xfrm>
            <a:off x="920390" y="2293052"/>
            <a:ext cx="9464272" cy="4301242"/>
            <a:chOff x="1521228" y="2293052"/>
            <a:chExt cx="9464272" cy="4301242"/>
          </a:xfrm>
        </p:grpSpPr>
        <p:grpSp>
          <p:nvGrpSpPr>
            <p:cNvPr id="1365" name="Google Shape;1365;p49"/>
            <p:cNvGrpSpPr/>
            <p:nvPr/>
          </p:nvGrpSpPr>
          <p:grpSpPr>
            <a:xfrm>
              <a:off x="4733322" y="2293052"/>
              <a:ext cx="3346341" cy="3481510"/>
              <a:chOff x="0" y="0"/>
              <a:chExt cx="3346341" cy="3481510"/>
            </a:xfrm>
          </p:grpSpPr>
          <p:sp>
            <p:nvSpPr>
              <p:cNvPr id="1366" name="Google Shape;1366;p49"/>
              <p:cNvSpPr/>
              <p:nvPr/>
            </p:nvSpPr>
            <p:spPr>
              <a:xfrm>
                <a:off x="0" y="0"/>
                <a:ext cx="3346341" cy="3346341"/>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9"/>
              <p:cNvSpPr txBox="1"/>
              <p:nvPr/>
            </p:nvSpPr>
            <p:spPr>
              <a:xfrm>
                <a:off x="1088397" y="167317"/>
                <a:ext cx="1169546" cy="501951"/>
              </a:xfrm>
              <a:prstGeom prst="rect">
                <a:avLst/>
              </a:prstGeom>
              <a:noFill/>
              <a:ln>
                <a:noFill/>
              </a:ln>
            </p:spPr>
            <p:txBody>
              <a:bodyPr spcFirstLastPara="1" wrap="square" lIns="85325" tIns="85325" rIns="85325" bIns="85325" anchor="ctr" anchorCtr="0">
                <a:noAutofit/>
              </a:bodyPr>
              <a:lstStyle/>
              <a:p>
                <a:pPr marL="0" marR="0" lvl="0" indent="0" algn="ctr" rtl="0">
                  <a:lnSpc>
                    <a:spcPct val="90000"/>
                  </a:lnSpc>
                  <a:spcBef>
                    <a:spcPts val="0"/>
                  </a:spcBef>
                  <a:spcAft>
                    <a:spcPts val="0"/>
                  </a:spcAft>
                  <a:buNone/>
                </a:pPr>
                <a:r>
                  <a:rPr lang="ru-RU" sz="1200">
                    <a:solidFill>
                      <a:schemeClr val="lt1"/>
                    </a:solidFill>
                    <a:latin typeface="Arial Narrow"/>
                    <a:ea typeface="Arial Narrow"/>
                    <a:cs typeface="Arial Narrow"/>
                    <a:sym typeface="Arial Narrow"/>
                  </a:rPr>
                  <a:t>Потенциальная емкость рынка</a:t>
                </a:r>
                <a:endParaRPr/>
              </a:p>
              <a:p>
                <a:pPr marL="0" marR="0" lvl="0" indent="0" algn="ctr" rtl="0">
                  <a:lnSpc>
                    <a:spcPct val="90000"/>
                  </a:lnSpc>
                  <a:spcBef>
                    <a:spcPts val="420"/>
                  </a:spcBef>
                  <a:spcAft>
                    <a:spcPts val="0"/>
                  </a:spcAft>
                  <a:buNone/>
                </a:pPr>
                <a:r>
                  <a:rPr lang="ru-RU" sz="1200" b="1">
                    <a:solidFill>
                      <a:schemeClr val="lt1"/>
                    </a:solidFill>
                    <a:latin typeface="Arial Narrow"/>
                    <a:ea typeface="Arial Narrow"/>
                    <a:cs typeface="Arial Narrow"/>
                    <a:sym typeface="Arial Narrow"/>
                  </a:rPr>
                  <a:t>415 млн USD в течении 5 лет</a:t>
                </a:r>
                <a:endParaRPr sz="1200" b="1">
                  <a:solidFill>
                    <a:schemeClr val="lt1"/>
                  </a:solidFill>
                  <a:latin typeface="Arial Narrow"/>
                  <a:ea typeface="Arial Narrow"/>
                  <a:cs typeface="Arial Narrow"/>
                  <a:sym typeface="Arial Narrow"/>
                </a:endParaRPr>
              </a:p>
            </p:txBody>
          </p:sp>
          <p:sp>
            <p:nvSpPr>
              <p:cNvPr id="1368" name="Google Shape;1368;p49"/>
              <p:cNvSpPr/>
              <p:nvPr/>
            </p:nvSpPr>
            <p:spPr>
              <a:xfrm>
                <a:off x="418292" y="971755"/>
                <a:ext cx="2509755" cy="2509755"/>
              </a:xfrm>
              <a:prstGeom prst="ellipse">
                <a:avLst/>
              </a:prstGeom>
              <a:solidFill>
                <a:srgbClr val="44B78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9"/>
              <p:cNvSpPr txBox="1"/>
              <p:nvPr/>
            </p:nvSpPr>
            <p:spPr>
              <a:xfrm>
                <a:off x="1088397" y="1128614"/>
                <a:ext cx="1169546" cy="470579"/>
              </a:xfrm>
              <a:prstGeom prst="rect">
                <a:avLst/>
              </a:prstGeom>
              <a:noFill/>
              <a:ln>
                <a:noFill/>
              </a:ln>
            </p:spPr>
            <p:txBody>
              <a:bodyPr spcFirstLastPara="1" wrap="square" lIns="85325" tIns="85325" rIns="85325" bIns="85325" anchor="ctr" anchorCtr="0">
                <a:noAutofit/>
              </a:bodyPr>
              <a:lstStyle/>
              <a:p>
                <a:pPr marL="0" marR="0" lvl="0" indent="0" algn="ctr" rtl="0">
                  <a:lnSpc>
                    <a:spcPct val="90000"/>
                  </a:lnSpc>
                  <a:spcBef>
                    <a:spcPts val="0"/>
                  </a:spcBef>
                  <a:spcAft>
                    <a:spcPts val="0"/>
                  </a:spcAft>
                  <a:buNone/>
                </a:pPr>
                <a:r>
                  <a:rPr lang="ru-RU" sz="1200">
                    <a:solidFill>
                      <a:schemeClr val="lt1"/>
                    </a:solidFill>
                    <a:latin typeface="Arial Narrow"/>
                    <a:ea typeface="Arial Narrow"/>
                    <a:cs typeface="Arial Narrow"/>
                    <a:sym typeface="Arial Narrow"/>
                  </a:rPr>
                  <a:t>Фактическая емкость рынка</a:t>
                </a:r>
                <a:endParaRPr sz="1200">
                  <a:solidFill>
                    <a:schemeClr val="lt1"/>
                  </a:solidFill>
                  <a:latin typeface="Arial Narrow"/>
                  <a:ea typeface="Arial Narrow"/>
                  <a:cs typeface="Arial Narrow"/>
                  <a:sym typeface="Arial Narrow"/>
                </a:endParaRPr>
              </a:p>
              <a:p>
                <a:pPr marL="0" marR="0" lvl="0" indent="0" algn="ctr" rtl="0">
                  <a:lnSpc>
                    <a:spcPct val="90000"/>
                  </a:lnSpc>
                  <a:spcBef>
                    <a:spcPts val="420"/>
                  </a:spcBef>
                  <a:spcAft>
                    <a:spcPts val="0"/>
                  </a:spcAft>
                  <a:buNone/>
                </a:pPr>
                <a:r>
                  <a:rPr lang="ru-RU" sz="1200" b="1">
                    <a:solidFill>
                      <a:schemeClr val="lt1"/>
                    </a:solidFill>
                    <a:latin typeface="Arial Narrow"/>
                    <a:ea typeface="Arial Narrow"/>
                    <a:cs typeface="Arial Narrow"/>
                    <a:sym typeface="Arial Narrow"/>
                  </a:rPr>
                  <a:t>150.6 млн USD</a:t>
                </a:r>
                <a:endParaRPr sz="1200" b="1">
                  <a:solidFill>
                    <a:schemeClr val="lt1"/>
                  </a:solidFill>
                  <a:latin typeface="Arial Narrow"/>
                  <a:ea typeface="Arial Narrow"/>
                  <a:cs typeface="Arial Narrow"/>
                  <a:sym typeface="Arial Narrow"/>
                </a:endParaRPr>
              </a:p>
            </p:txBody>
          </p:sp>
          <p:sp>
            <p:nvSpPr>
              <p:cNvPr id="1370" name="Google Shape;1370;p49"/>
              <p:cNvSpPr/>
              <p:nvPr/>
            </p:nvSpPr>
            <p:spPr>
              <a:xfrm>
                <a:off x="836585" y="1808340"/>
                <a:ext cx="1673170" cy="1673170"/>
              </a:xfrm>
              <a:prstGeom prst="ellipse">
                <a:avLst/>
              </a:prstGeom>
              <a:solidFill>
                <a:srgbClr val="6FAA4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9"/>
              <p:cNvSpPr txBox="1"/>
              <p:nvPr/>
            </p:nvSpPr>
            <p:spPr>
              <a:xfrm>
                <a:off x="1081615" y="2226633"/>
                <a:ext cx="1183110" cy="836585"/>
              </a:xfrm>
              <a:prstGeom prst="rect">
                <a:avLst/>
              </a:prstGeom>
              <a:noFill/>
              <a:ln>
                <a:noFill/>
              </a:ln>
            </p:spPr>
            <p:txBody>
              <a:bodyPr spcFirstLastPara="1" wrap="square" lIns="85325" tIns="85325" rIns="85325" bIns="85325" anchor="ctr" anchorCtr="0">
                <a:noAutofit/>
              </a:bodyPr>
              <a:lstStyle/>
              <a:p>
                <a:pPr marL="0" marR="0" lvl="0" indent="0" algn="ctr" rtl="0">
                  <a:lnSpc>
                    <a:spcPct val="90000"/>
                  </a:lnSpc>
                  <a:spcBef>
                    <a:spcPts val="0"/>
                  </a:spcBef>
                  <a:spcAft>
                    <a:spcPts val="0"/>
                  </a:spcAft>
                  <a:buNone/>
                </a:pPr>
                <a:r>
                  <a:rPr lang="ru-RU" sz="1200">
                    <a:solidFill>
                      <a:schemeClr val="lt1"/>
                    </a:solidFill>
                    <a:latin typeface="Arial Narrow"/>
                    <a:ea typeface="Arial Narrow"/>
                    <a:cs typeface="Arial Narrow"/>
                    <a:sym typeface="Arial Narrow"/>
                  </a:rPr>
                  <a:t>Доступная емкость рынка</a:t>
                </a:r>
                <a:endParaRPr sz="1200">
                  <a:solidFill>
                    <a:schemeClr val="lt1"/>
                  </a:solidFill>
                  <a:latin typeface="Arial Narrow"/>
                  <a:ea typeface="Arial Narrow"/>
                  <a:cs typeface="Arial Narrow"/>
                  <a:sym typeface="Arial Narrow"/>
                </a:endParaRPr>
              </a:p>
              <a:p>
                <a:pPr marL="0" marR="0" lvl="0" indent="0" algn="ctr" rtl="0">
                  <a:lnSpc>
                    <a:spcPct val="90000"/>
                  </a:lnSpc>
                  <a:spcBef>
                    <a:spcPts val="420"/>
                  </a:spcBef>
                  <a:spcAft>
                    <a:spcPts val="0"/>
                  </a:spcAft>
                  <a:buNone/>
                </a:pPr>
                <a:r>
                  <a:rPr lang="ru-RU" sz="1200" b="1">
                    <a:solidFill>
                      <a:schemeClr val="lt1"/>
                    </a:solidFill>
                    <a:latin typeface="Arial Narrow"/>
                    <a:ea typeface="Arial Narrow"/>
                    <a:cs typeface="Arial Narrow"/>
                    <a:sym typeface="Arial Narrow"/>
                  </a:rPr>
                  <a:t>95 млн USD</a:t>
                </a:r>
                <a:endParaRPr sz="1200" b="1">
                  <a:solidFill>
                    <a:schemeClr val="lt1"/>
                  </a:solidFill>
                  <a:latin typeface="Arial Narrow"/>
                  <a:ea typeface="Arial Narrow"/>
                  <a:cs typeface="Arial Narrow"/>
                  <a:sym typeface="Arial Narrow"/>
                </a:endParaRPr>
              </a:p>
            </p:txBody>
          </p:sp>
        </p:grpSp>
        <p:grpSp>
          <p:nvGrpSpPr>
            <p:cNvPr id="1372" name="Google Shape;1372;p49"/>
            <p:cNvGrpSpPr/>
            <p:nvPr/>
          </p:nvGrpSpPr>
          <p:grpSpPr>
            <a:xfrm>
              <a:off x="3697816" y="4811920"/>
              <a:ext cx="2209061" cy="646331"/>
              <a:chOff x="7072678" y="4959168"/>
              <a:chExt cx="1385424" cy="405350"/>
            </a:xfrm>
          </p:grpSpPr>
          <p:sp>
            <p:nvSpPr>
              <p:cNvPr id="1373" name="Google Shape;1373;p49"/>
              <p:cNvSpPr txBox="1"/>
              <p:nvPr/>
            </p:nvSpPr>
            <p:spPr>
              <a:xfrm>
                <a:off x="7072678" y="4959168"/>
                <a:ext cx="769224" cy="4053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1200" i="1">
                    <a:solidFill>
                      <a:schemeClr val="dk1"/>
                    </a:solidFill>
                    <a:latin typeface="Arial Narrow"/>
                    <a:ea typeface="Arial Narrow"/>
                    <a:cs typeface="Arial Narrow"/>
                    <a:sym typeface="Arial Narrow"/>
                  </a:rPr>
                  <a:t>Уровень спроса «покупательской способности»</a:t>
                </a:r>
                <a:endParaRPr sz="1200" i="1">
                  <a:solidFill>
                    <a:schemeClr val="dk1"/>
                  </a:solidFill>
                  <a:latin typeface="Arial Narrow"/>
                  <a:ea typeface="Arial Narrow"/>
                  <a:cs typeface="Arial Narrow"/>
                  <a:sym typeface="Arial Narrow"/>
                </a:endParaRPr>
              </a:p>
            </p:txBody>
          </p:sp>
          <p:cxnSp>
            <p:nvCxnSpPr>
              <p:cNvPr id="1374" name="Google Shape;1374;p49"/>
              <p:cNvCxnSpPr>
                <a:stCxn id="1373" idx="3"/>
              </p:cNvCxnSpPr>
              <p:nvPr/>
            </p:nvCxnSpPr>
            <p:spPr>
              <a:xfrm rot="10800000" flipH="1">
                <a:off x="7841902" y="5158843"/>
                <a:ext cx="616200" cy="3000"/>
              </a:xfrm>
              <a:prstGeom prst="straightConnector1">
                <a:avLst/>
              </a:prstGeom>
              <a:noFill/>
              <a:ln w="9525" cap="flat" cmpd="sng">
                <a:solidFill>
                  <a:srgbClr val="FF0000"/>
                </a:solidFill>
                <a:prstDash val="solid"/>
                <a:miter lim="800000"/>
                <a:headEnd type="none" w="sm" len="sm"/>
                <a:tailEnd type="triangle" w="med" len="med"/>
              </a:ln>
            </p:spPr>
          </p:cxnSp>
        </p:grpSp>
        <p:grpSp>
          <p:nvGrpSpPr>
            <p:cNvPr id="1375" name="Google Shape;1375;p49"/>
            <p:cNvGrpSpPr/>
            <p:nvPr/>
          </p:nvGrpSpPr>
          <p:grpSpPr>
            <a:xfrm>
              <a:off x="3028949" y="3523462"/>
              <a:ext cx="2871682" cy="646331"/>
              <a:chOff x="6657177" y="4952538"/>
              <a:chExt cx="1800990" cy="405350"/>
            </a:xfrm>
          </p:grpSpPr>
          <p:sp>
            <p:nvSpPr>
              <p:cNvPr id="1376" name="Google Shape;1376;p49"/>
              <p:cNvSpPr txBox="1"/>
              <p:nvPr/>
            </p:nvSpPr>
            <p:spPr>
              <a:xfrm>
                <a:off x="6657177" y="4952538"/>
                <a:ext cx="952290" cy="4053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1200" i="1">
                    <a:solidFill>
                      <a:schemeClr val="dk1"/>
                    </a:solidFill>
                    <a:latin typeface="Arial Narrow"/>
                    <a:ea typeface="Arial Narrow"/>
                    <a:cs typeface="Arial Narrow"/>
                    <a:sym typeface="Arial Narrow"/>
                  </a:rPr>
                  <a:t>Текущий уровень развития спроса на товар</a:t>
                </a:r>
                <a:endParaRPr sz="1200" i="1">
                  <a:solidFill>
                    <a:schemeClr val="dk1"/>
                  </a:solidFill>
                  <a:latin typeface="Arial Narrow"/>
                  <a:ea typeface="Arial Narrow"/>
                  <a:cs typeface="Arial Narrow"/>
                  <a:sym typeface="Arial Narrow"/>
                </a:endParaRPr>
              </a:p>
            </p:txBody>
          </p:sp>
          <p:cxnSp>
            <p:nvCxnSpPr>
              <p:cNvPr id="1377" name="Google Shape;1377;p49"/>
              <p:cNvCxnSpPr>
                <a:stCxn id="1376" idx="3"/>
              </p:cNvCxnSpPr>
              <p:nvPr/>
            </p:nvCxnSpPr>
            <p:spPr>
              <a:xfrm rot="10800000" flipH="1">
                <a:off x="7609467" y="5152213"/>
                <a:ext cx="848700" cy="3000"/>
              </a:xfrm>
              <a:prstGeom prst="straightConnector1">
                <a:avLst/>
              </a:prstGeom>
              <a:noFill/>
              <a:ln w="9525" cap="flat" cmpd="sng">
                <a:solidFill>
                  <a:srgbClr val="FF0000"/>
                </a:solidFill>
                <a:prstDash val="solid"/>
                <a:miter lim="800000"/>
                <a:headEnd type="none" w="sm" len="sm"/>
                <a:tailEnd type="triangle" w="med" len="med"/>
              </a:ln>
            </p:spPr>
          </p:cxnSp>
        </p:grpSp>
        <p:grpSp>
          <p:nvGrpSpPr>
            <p:cNvPr id="1378" name="Google Shape;1378;p49"/>
            <p:cNvGrpSpPr/>
            <p:nvPr/>
          </p:nvGrpSpPr>
          <p:grpSpPr>
            <a:xfrm>
              <a:off x="1521228" y="2579445"/>
              <a:ext cx="4379432" cy="646331"/>
              <a:chOff x="1521228" y="2475726"/>
              <a:chExt cx="4379432" cy="646331"/>
            </a:xfrm>
          </p:grpSpPr>
          <p:sp>
            <p:nvSpPr>
              <p:cNvPr id="1379" name="Google Shape;1379;p49"/>
              <p:cNvSpPr txBox="1"/>
              <p:nvPr/>
            </p:nvSpPr>
            <p:spPr>
              <a:xfrm>
                <a:off x="1521228" y="2475726"/>
                <a:ext cx="1719932"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1200" i="1">
                    <a:solidFill>
                      <a:schemeClr val="dk1"/>
                    </a:solidFill>
                    <a:latin typeface="Arial Narrow"/>
                    <a:ea typeface="Arial Narrow"/>
                    <a:cs typeface="Arial Narrow"/>
                    <a:sym typeface="Arial Narrow"/>
                  </a:rPr>
                  <a:t>Потенциальная емкость предложения в рамках текущих условий </a:t>
                </a:r>
                <a:endParaRPr sz="1200" i="1">
                  <a:solidFill>
                    <a:schemeClr val="dk1"/>
                  </a:solidFill>
                  <a:latin typeface="Arial Narrow"/>
                  <a:ea typeface="Arial Narrow"/>
                  <a:cs typeface="Arial Narrow"/>
                  <a:sym typeface="Arial Narrow"/>
                </a:endParaRPr>
              </a:p>
            </p:txBody>
          </p:sp>
          <p:cxnSp>
            <p:nvCxnSpPr>
              <p:cNvPr id="1380" name="Google Shape;1380;p49"/>
              <p:cNvCxnSpPr>
                <a:stCxn id="1379" idx="3"/>
              </p:cNvCxnSpPr>
              <p:nvPr/>
            </p:nvCxnSpPr>
            <p:spPr>
              <a:xfrm>
                <a:off x="3241160" y="2798892"/>
                <a:ext cx="2659500" cy="0"/>
              </a:xfrm>
              <a:prstGeom prst="straightConnector1">
                <a:avLst/>
              </a:prstGeom>
              <a:noFill/>
              <a:ln w="9525" cap="flat" cmpd="sng">
                <a:solidFill>
                  <a:srgbClr val="FF0000"/>
                </a:solidFill>
                <a:prstDash val="solid"/>
                <a:miter lim="800000"/>
                <a:headEnd type="none" w="sm" len="sm"/>
                <a:tailEnd type="triangle" w="med" len="med"/>
              </a:ln>
            </p:spPr>
          </p:cxnSp>
        </p:grpSp>
        <p:sp>
          <p:nvSpPr>
            <p:cNvPr id="1381" name="Google Shape;1381;p49"/>
            <p:cNvSpPr txBox="1"/>
            <p:nvPr/>
          </p:nvSpPr>
          <p:spPr>
            <a:xfrm>
              <a:off x="4824910" y="5963352"/>
              <a:ext cx="1372688"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1400" b="1">
                  <a:solidFill>
                    <a:srgbClr val="0070C0"/>
                  </a:solidFill>
                  <a:latin typeface="Arial Narrow"/>
                  <a:ea typeface="Arial Narrow"/>
                  <a:cs typeface="Arial Narrow"/>
                  <a:sym typeface="Arial Narrow"/>
                </a:rPr>
                <a:t>Электромобили 62,5 млн. USD</a:t>
              </a:r>
              <a:endParaRPr sz="1400" b="1">
                <a:solidFill>
                  <a:srgbClr val="0070C0"/>
                </a:solidFill>
                <a:latin typeface="Arial Narrow"/>
                <a:ea typeface="Arial Narrow"/>
                <a:cs typeface="Arial Narrow"/>
                <a:sym typeface="Arial Narrow"/>
              </a:endParaRPr>
            </a:p>
          </p:txBody>
        </p:sp>
        <p:sp>
          <p:nvSpPr>
            <p:cNvPr id="1382" name="Google Shape;1382;p49"/>
            <p:cNvSpPr txBox="1"/>
            <p:nvPr/>
          </p:nvSpPr>
          <p:spPr>
            <a:xfrm>
              <a:off x="6481188" y="5855630"/>
              <a:ext cx="1882284"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1400" b="1">
                  <a:solidFill>
                    <a:srgbClr val="0070C0"/>
                  </a:solidFill>
                  <a:latin typeface="Arial Narrow"/>
                  <a:ea typeface="Arial Narrow"/>
                  <a:cs typeface="Arial Narrow"/>
                  <a:sym typeface="Arial Narrow"/>
                </a:rPr>
                <a:t>ГЭС и энергоэффективность 32,5 млн. USD</a:t>
              </a:r>
              <a:endParaRPr sz="1400" b="1">
                <a:solidFill>
                  <a:srgbClr val="0070C0"/>
                </a:solidFill>
                <a:latin typeface="Arial Narrow"/>
                <a:ea typeface="Arial Narrow"/>
                <a:cs typeface="Arial Narrow"/>
                <a:sym typeface="Arial Narrow"/>
              </a:endParaRPr>
            </a:p>
          </p:txBody>
        </p:sp>
        <p:cxnSp>
          <p:nvCxnSpPr>
            <p:cNvPr id="1383" name="Google Shape;1383;p49"/>
            <p:cNvCxnSpPr>
              <a:stCxn id="1381" idx="0"/>
            </p:cNvCxnSpPr>
            <p:nvPr/>
          </p:nvCxnSpPr>
          <p:spPr>
            <a:xfrm rot="10800000" flipH="1">
              <a:off x="5511254" y="5208852"/>
              <a:ext cx="584700" cy="754500"/>
            </a:xfrm>
            <a:prstGeom prst="straightConnector1">
              <a:avLst/>
            </a:prstGeom>
            <a:noFill/>
            <a:ln w="9525" cap="flat" cmpd="sng">
              <a:solidFill>
                <a:schemeClr val="accent1"/>
              </a:solidFill>
              <a:prstDash val="solid"/>
              <a:miter lim="800000"/>
              <a:headEnd type="none" w="sm" len="sm"/>
              <a:tailEnd type="triangle" w="med" len="med"/>
            </a:ln>
          </p:spPr>
        </p:cxnSp>
        <p:cxnSp>
          <p:nvCxnSpPr>
            <p:cNvPr id="1384" name="Google Shape;1384;p49"/>
            <p:cNvCxnSpPr>
              <a:stCxn id="1382" idx="1"/>
            </p:cNvCxnSpPr>
            <p:nvPr/>
          </p:nvCxnSpPr>
          <p:spPr>
            <a:xfrm rot="10800000">
              <a:off x="6133788" y="5208862"/>
              <a:ext cx="347400" cy="1016100"/>
            </a:xfrm>
            <a:prstGeom prst="straightConnector1">
              <a:avLst/>
            </a:prstGeom>
            <a:noFill/>
            <a:ln w="9525" cap="flat" cmpd="sng">
              <a:solidFill>
                <a:schemeClr val="accent1"/>
              </a:solidFill>
              <a:prstDash val="solid"/>
              <a:miter lim="800000"/>
              <a:headEnd type="none" w="sm" len="sm"/>
              <a:tailEnd type="triangle" w="med" len="med"/>
            </a:ln>
          </p:spPr>
        </p:cxnSp>
        <p:sp>
          <p:nvSpPr>
            <p:cNvPr id="1385" name="Google Shape;1385;p49"/>
            <p:cNvSpPr txBox="1"/>
            <p:nvPr/>
          </p:nvSpPr>
          <p:spPr>
            <a:xfrm>
              <a:off x="8764716" y="3580029"/>
              <a:ext cx="2220784"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1400" b="1">
                  <a:solidFill>
                    <a:srgbClr val="0070C0"/>
                  </a:solidFill>
                  <a:latin typeface="Arial Narrow"/>
                  <a:ea typeface="Arial Narrow"/>
                  <a:cs typeface="Arial Narrow"/>
                  <a:sym typeface="Arial Narrow"/>
                </a:rPr>
                <a:t>Социальный проекты доноров (энергоэффективность) 55,2 млн. USD</a:t>
              </a:r>
              <a:endParaRPr sz="1400" b="1">
                <a:solidFill>
                  <a:srgbClr val="0070C0"/>
                </a:solidFill>
                <a:latin typeface="Arial Narrow"/>
                <a:ea typeface="Arial Narrow"/>
                <a:cs typeface="Arial Narrow"/>
                <a:sym typeface="Arial Narrow"/>
              </a:endParaRPr>
            </a:p>
          </p:txBody>
        </p:sp>
        <p:cxnSp>
          <p:nvCxnSpPr>
            <p:cNvPr id="1386" name="Google Shape;1386;p49"/>
            <p:cNvCxnSpPr>
              <a:stCxn id="1385" idx="1"/>
            </p:cNvCxnSpPr>
            <p:nvPr/>
          </p:nvCxnSpPr>
          <p:spPr>
            <a:xfrm rot="10800000">
              <a:off x="6936216" y="3841683"/>
              <a:ext cx="1828500" cy="215400"/>
            </a:xfrm>
            <a:prstGeom prst="straightConnector1">
              <a:avLst/>
            </a:prstGeom>
            <a:noFill/>
            <a:ln w="9525" cap="flat" cmpd="sng">
              <a:solidFill>
                <a:schemeClr val="accent1"/>
              </a:solidFill>
              <a:prstDash val="solid"/>
              <a:miter lim="800000"/>
              <a:headEnd type="none" w="sm" len="sm"/>
              <a:tailEnd type="triangle" w="med" len="med"/>
            </a:ln>
          </p:spPr>
        </p:cxnSp>
      </p:gr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07"/>
        <p:cNvGrpSpPr/>
        <p:nvPr/>
      </p:nvGrpSpPr>
      <p:grpSpPr>
        <a:xfrm>
          <a:off x="0" y="0"/>
          <a:ext cx="0" cy="0"/>
          <a:chOff x="0" y="0"/>
          <a:chExt cx="0" cy="0"/>
        </a:xfrm>
      </p:grpSpPr>
      <p:sp>
        <p:nvSpPr>
          <p:cNvPr id="1408" name="Google Shape;1408;p51"/>
          <p:cNvSpPr txBox="1"/>
          <p:nvPr/>
        </p:nvSpPr>
        <p:spPr>
          <a:xfrm>
            <a:off x="0" y="266887"/>
            <a:ext cx="12191999" cy="40453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2D050"/>
              </a:buClr>
              <a:buSzPts val="1600"/>
              <a:buFont typeface="Arial Narrow"/>
              <a:buNone/>
            </a:pPr>
            <a:r>
              <a:rPr lang="ru-RU" sz="1600">
                <a:solidFill>
                  <a:srgbClr val="92D050"/>
                </a:solidFill>
                <a:latin typeface="Arial Narrow"/>
                <a:ea typeface="Arial Narrow"/>
                <a:cs typeface="Arial Narrow"/>
                <a:sym typeface="Arial Narrow"/>
              </a:rPr>
              <a:t>5. Conducting a market assessment of the potential demand and supply for green financial products and services by sectors and sub-sectors. At least 3 key sectors are to be selected in consultation with the Ministry of Economy and Commerce, the Union of Banks and UNDP. Develop a proposal on green financial products and services for each of these sectors</a:t>
            </a:r>
            <a:endParaRPr/>
          </a:p>
          <a:p>
            <a:pPr marL="0" marR="0" lvl="0" indent="0" algn="l" rtl="0">
              <a:lnSpc>
                <a:spcPct val="100000"/>
              </a:lnSpc>
              <a:spcBef>
                <a:spcPts val="0"/>
              </a:spcBef>
              <a:spcAft>
                <a:spcPts val="0"/>
              </a:spcAft>
              <a:buClr>
                <a:schemeClr val="dk1"/>
              </a:buClr>
              <a:buSzPts val="1600"/>
              <a:buFont typeface="Arial Narrow"/>
              <a:buNone/>
            </a:pPr>
            <a:endParaRPr sz="1600">
              <a:solidFill>
                <a:srgbClr val="92D050"/>
              </a:solidFill>
              <a:latin typeface="Arial Narrow"/>
              <a:ea typeface="Arial Narrow"/>
              <a:cs typeface="Arial Narrow"/>
              <a:sym typeface="Arial Narrow"/>
            </a:endParaRPr>
          </a:p>
        </p:txBody>
      </p:sp>
      <p:cxnSp>
        <p:nvCxnSpPr>
          <p:cNvPr id="1409" name="Google Shape;1409;p51"/>
          <p:cNvCxnSpPr/>
          <p:nvPr/>
        </p:nvCxnSpPr>
        <p:spPr>
          <a:xfrm>
            <a:off x="0" y="776200"/>
            <a:ext cx="10318044" cy="0"/>
          </a:xfrm>
          <a:prstGeom prst="straightConnector1">
            <a:avLst/>
          </a:prstGeom>
          <a:noFill/>
          <a:ln w="66675" cap="flat" cmpd="sng">
            <a:solidFill>
              <a:srgbClr val="76B430"/>
            </a:solidFill>
            <a:prstDash val="solid"/>
            <a:miter lim="800000"/>
            <a:headEnd type="none" w="sm" len="sm"/>
            <a:tailEnd type="none" w="sm" len="sm"/>
          </a:ln>
        </p:spPr>
      </p:cxnSp>
      <p:sp>
        <p:nvSpPr>
          <p:cNvPr id="1410" name="Google Shape;1410;p51"/>
          <p:cNvSpPr txBox="1"/>
          <p:nvPr/>
        </p:nvSpPr>
        <p:spPr>
          <a:xfrm>
            <a:off x="0" y="909311"/>
            <a:ext cx="12191999" cy="503325"/>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70C0"/>
              </a:buClr>
              <a:buSzPts val="1600"/>
              <a:buFont typeface="Arial Narrow"/>
              <a:buNone/>
            </a:pPr>
            <a:r>
              <a:rPr lang="ru-RU" sz="1600">
                <a:solidFill>
                  <a:srgbClr val="0070C0"/>
                </a:solidFill>
                <a:latin typeface="Arial Narrow"/>
                <a:ea typeface="Arial Narrow"/>
                <a:cs typeface="Arial Narrow"/>
                <a:sym typeface="Arial Narrow"/>
              </a:rPr>
              <a:t>5. Проведение рыночной оценки потенциального спроса и предложения на «зеленые» финансовые продукты и услуги по секторам и под-отраслям. По крайней мере, </a:t>
            </a:r>
            <a:r>
              <a:rPr lang="ru-RU" sz="1600" u="sng">
                <a:solidFill>
                  <a:srgbClr val="0070C0"/>
                </a:solidFill>
                <a:latin typeface="Arial Narrow"/>
                <a:ea typeface="Arial Narrow"/>
                <a:cs typeface="Arial Narrow"/>
                <a:sym typeface="Arial Narrow"/>
              </a:rPr>
              <a:t>3 ключевых сектора должны быть выбраны в консультации с Министерством экономики и торговли, Союзом банков и ПРООН. Разработать предложение по «зеленым» финансовым продуктам и услугам для каждого из этих секторов</a:t>
            </a:r>
            <a:endParaRPr sz="1600" u="sng">
              <a:solidFill>
                <a:srgbClr val="0070C0"/>
              </a:solidFill>
              <a:latin typeface="Arial Narrow"/>
              <a:ea typeface="Arial Narrow"/>
              <a:cs typeface="Arial Narrow"/>
              <a:sym typeface="Arial Narrow"/>
            </a:endParaRPr>
          </a:p>
        </p:txBody>
      </p:sp>
      <p:pic>
        <p:nvPicPr>
          <p:cNvPr id="1411" name="Google Shape;1411;p51"/>
          <p:cNvPicPr preferRelativeResize="0"/>
          <p:nvPr/>
        </p:nvPicPr>
        <p:blipFill rotWithShape="1">
          <a:blip r:embed="rId3">
            <a:alphaModFix/>
          </a:blip>
          <a:srcRect/>
          <a:stretch/>
        </p:blipFill>
        <p:spPr>
          <a:xfrm>
            <a:off x="-1588" y="1966913"/>
            <a:ext cx="12114212" cy="3648075"/>
          </a:xfrm>
          <a:prstGeom prst="rect">
            <a:avLst/>
          </a:prstGeom>
          <a:noFill/>
          <a:ln>
            <a:noFill/>
          </a:ln>
        </p:spPr>
      </p:pic>
      <p:cxnSp>
        <p:nvCxnSpPr>
          <p:cNvPr id="1412" name="Google Shape;1412;p51"/>
          <p:cNvCxnSpPr/>
          <p:nvPr/>
        </p:nvCxnSpPr>
        <p:spPr>
          <a:xfrm>
            <a:off x="2011364" y="3840163"/>
            <a:ext cx="252413" cy="0"/>
          </a:xfrm>
          <a:prstGeom prst="straightConnector1">
            <a:avLst/>
          </a:prstGeom>
          <a:noFill/>
          <a:ln w="9525" cap="flat" cmpd="sng">
            <a:solidFill>
              <a:schemeClr val="dk1"/>
            </a:solidFill>
            <a:prstDash val="dash"/>
            <a:miter lim="800000"/>
            <a:headEnd type="none" w="sm" len="sm"/>
            <a:tailEnd type="none" w="sm" len="sm"/>
          </a:ln>
        </p:spPr>
      </p:cxnSp>
      <p:cxnSp>
        <p:nvCxnSpPr>
          <p:cNvPr id="1413" name="Google Shape;1413;p51"/>
          <p:cNvCxnSpPr/>
          <p:nvPr/>
        </p:nvCxnSpPr>
        <p:spPr>
          <a:xfrm rot="10800000">
            <a:off x="701675" y="2676525"/>
            <a:ext cx="254000" cy="0"/>
          </a:xfrm>
          <a:prstGeom prst="straightConnector1">
            <a:avLst/>
          </a:prstGeom>
          <a:noFill/>
          <a:ln w="9525" cap="flat" cmpd="sng">
            <a:solidFill>
              <a:schemeClr val="dk1"/>
            </a:solidFill>
            <a:prstDash val="dash"/>
            <a:miter lim="800000"/>
            <a:headEnd type="none" w="sm" len="sm"/>
            <a:tailEnd type="none" w="sm" len="sm"/>
          </a:ln>
        </p:spPr>
      </p:cxnSp>
      <p:cxnSp>
        <p:nvCxnSpPr>
          <p:cNvPr id="1414" name="Google Shape;1414;p51"/>
          <p:cNvCxnSpPr/>
          <p:nvPr/>
        </p:nvCxnSpPr>
        <p:spPr>
          <a:xfrm>
            <a:off x="3276600" y="4686300"/>
            <a:ext cx="0" cy="28575"/>
          </a:xfrm>
          <a:prstGeom prst="straightConnector1">
            <a:avLst/>
          </a:prstGeom>
          <a:noFill/>
          <a:ln w="28575" cap="flat" cmpd="sng">
            <a:solidFill>
              <a:schemeClr val="dk1"/>
            </a:solidFill>
            <a:prstDash val="solid"/>
            <a:miter lim="800000"/>
            <a:headEnd type="none" w="sm" len="sm"/>
            <a:tailEnd type="triangle" w="med" len="med"/>
          </a:ln>
        </p:spPr>
      </p:cxnSp>
      <p:cxnSp>
        <p:nvCxnSpPr>
          <p:cNvPr id="1415" name="Google Shape;1415;p51"/>
          <p:cNvCxnSpPr/>
          <p:nvPr/>
        </p:nvCxnSpPr>
        <p:spPr>
          <a:xfrm rot="10800000">
            <a:off x="744538" y="2673350"/>
            <a:ext cx="0" cy="1143000"/>
          </a:xfrm>
          <a:prstGeom prst="straightConnector1">
            <a:avLst/>
          </a:prstGeom>
          <a:noFill/>
          <a:ln w="28575" cap="flat" cmpd="sng">
            <a:solidFill>
              <a:schemeClr val="dk1"/>
            </a:solidFill>
            <a:prstDash val="solid"/>
            <a:miter lim="800000"/>
            <a:headEnd type="none" w="sm" len="sm"/>
            <a:tailEnd type="triangle" w="med" len="med"/>
          </a:ln>
        </p:spPr>
      </p:cxnSp>
      <p:cxnSp>
        <p:nvCxnSpPr>
          <p:cNvPr id="1416" name="Google Shape;1416;p51"/>
          <p:cNvCxnSpPr/>
          <p:nvPr/>
        </p:nvCxnSpPr>
        <p:spPr>
          <a:xfrm>
            <a:off x="2220913" y="3836988"/>
            <a:ext cx="0" cy="850900"/>
          </a:xfrm>
          <a:prstGeom prst="straightConnector1">
            <a:avLst/>
          </a:prstGeom>
          <a:noFill/>
          <a:ln w="28575" cap="flat" cmpd="sng">
            <a:solidFill>
              <a:schemeClr val="dk1"/>
            </a:solidFill>
            <a:prstDash val="solid"/>
            <a:miter lim="800000"/>
            <a:headEnd type="none" w="sm" len="sm"/>
            <a:tailEnd type="triangle" w="med" len="med"/>
          </a:ln>
        </p:spPr>
      </p:cxnSp>
      <p:cxnSp>
        <p:nvCxnSpPr>
          <p:cNvPr id="1417" name="Google Shape;1417;p51"/>
          <p:cNvCxnSpPr/>
          <p:nvPr/>
        </p:nvCxnSpPr>
        <p:spPr>
          <a:xfrm rot="10800000">
            <a:off x="4919663" y="4614863"/>
            <a:ext cx="254000" cy="0"/>
          </a:xfrm>
          <a:prstGeom prst="straightConnector1">
            <a:avLst/>
          </a:prstGeom>
          <a:noFill/>
          <a:ln w="9525" cap="flat" cmpd="sng">
            <a:solidFill>
              <a:schemeClr val="dk1"/>
            </a:solidFill>
            <a:prstDash val="dash"/>
            <a:miter lim="800000"/>
            <a:headEnd type="none" w="sm" len="sm"/>
            <a:tailEnd type="none" w="sm" len="sm"/>
          </a:ln>
        </p:spPr>
      </p:cxnSp>
      <p:cxnSp>
        <p:nvCxnSpPr>
          <p:cNvPr id="1418" name="Google Shape;1418;p51"/>
          <p:cNvCxnSpPr/>
          <p:nvPr/>
        </p:nvCxnSpPr>
        <p:spPr>
          <a:xfrm rot="10800000">
            <a:off x="4962525" y="4611688"/>
            <a:ext cx="0" cy="173038"/>
          </a:xfrm>
          <a:prstGeom prst="straightConnector1">
            <a:avLst/>
          </a:prstGeom>
          <a:noFill/>
          <a:ln w="28575" cap="flat" cmpd="sng">
            <a:solidFill>
              <a:schemeClr val="dk1"/>
            </a:solidFill>
            <a:prstDash val="solid"/>
            <a:miter lim="800000"/>
            <a:headEnd type="none" w="sm" len="sm"/>
            <a:tailEnd type="triangle" w="med" len="med"/>
          </a:ln>
        </p:spPr>
      </p:cxnSp>
      <p:cxnSp>
        <p:nvCxnSpPr>
          <p:cNvPr id="1419" name="Google Shape;1419;p51"/>
          <p:cNvCxnSpPr/>
          <p:nvPr/>
        </p:nvCxnSpPr>
        <p:spPr>
          <a:xfrm>
            <a:off x="3067050" y="4518025"/>
            <a:ext cx="144463" cy="0"/>
          </a:xfrm>
          <a:prstGeom prst="straightConnector1">
            <a:avLst/>
          </a:prstGeom>
          <a:noFill/>
          <a:ln w="9525" cap="flat" cmpd="sng">
            <a:solidFill>
              <a:schemeClr val="dk1"/>
            </a:solidFill>
            <a:prstDash val="dash"/>
            <a:miter lim="800000"/>
            <a:headEnd type="none" w="sm" len="sm"/>
            <a:tailEnd type="none" w="sm" len="sm"/>
          </a:ln>
        </p:spPr>
      </p:cxnSp>
      <p:sp>
        <p:nvSpPr>
          <p:cNvPr id="1420" name="Google Shape;1420;p51"/>
          <p:cNvSpPr/>
          <p:nvPr/>
        </p:nvSpPr>
        <p:spPr>
          <a:xfrm>
            <a:off x="4838700" y="5588000"/>
            <a:ext cx="671513" cy="1651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200"/>
              <a:buFont typeface="Arial"/>
              <a:buNone/>
            </a:pPr>
            <a:r>
              <a:rPr lang="ru-RU" sz="1200" b="1">
                <a:solidFill>
                  <a:schemeClr val="dk1"/>
                </a:solidFill>
                <a:latin typeface="Arial Narrow"/>
                <a:ea typeface="Arial Narrow"/>
                <a:cs typeface="Arial Narrow"/>
                <a:sym typeface="Arial Narrow"/>
              </a:rPr>
              <a:t>Транспорт</a:t>
            </a:r>
            <a:endParaRPr sz="1200" b="1">
              <a:solidFill>
                <a:schemeClr val="dk1"/>
              </a:solidFill>
              <a:latin typeface="Arial Narrow"/>
              <a:ea typeface="Arial Narrow"/>
              <a:cs typeface="Arial Narrow"/>
              <a:sym typeface="Arial Narrow"/>
            </a:endParaRPr>
          </a:p>
        </p:txBody>
      </p:sp>
      <p:sp>
        <p:nvSpPr>
          <p:cNvPr id="1421" name="Google Shape;1421;p51"/>
          <p:cNvSpPr/>
          <p:nvPr/>
        </p:nvSpPr>
        <p:spPr>
          <a:xfrm>
            <a:off x="8947150" y="6061075"/>
            <a:ext cx="3087688" cy="192088"/>
          </a:xfrm>
          <a:prstGeom prst="rect">
            <a:avLst/>
          </a:prstGeom>
          <a:noFill/>
          <a:ln>
            <a:noFill/>
          </a:ln>
        </p:spPr>
        <p:txBody>
          <a:bodyPr spcFirstLastPara="1" wrap="square" lIns="0" tIns="0" rIns="0" bIns="0" anchor="t" anchorCtr="0">
            <a:noAutofit/>
          </a:bodyPr>
          <a:lstStyle/>
          <a:p>
            <a:pPr marL="0" marR="0" lvl="0" indent="0" algn="r"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Приоритетная отрасль / сектор экономики</a:t>
            </a:r>
            <a:endParaRPr sz="1400" b="1">
              <a:solidFill>
                <a:schemeClr val="dk1"/>
              </a:solidFill>
              <a:latin typeface="Arial Narrow"/>
              <a:ea typeface="Arial Narrow"/>
              <a:cs typeface="Arial Narrow"/>
              <a:sym typeface="Arial Narrow"/>
            </a:endParaRPr>
          </a:p>
        </p:txBody>
      </p:sp>
      <p:sp>
        <p:nvSpPr>
          <p:cNvPr id="1422" name="Google Shape;1422;p51"/>
          <p:cNvSpPr/>
          <p:nvPr/>
        </p:nvSpPr>
        <p:spPr>
          <a:xfrm>
            <a:off x="1682750" y="5588000"/>
            <a:ext cx="654050" cy="3302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200"/>
              <a:buFont typeface="Arial"/>
              <a:buNone/>
            </a:pPr>
            <a:r>
              <a:rPr lang="ru-RU" sz="1200" b="1">
                <a:solidFill>
                  <a:schemeClr val="dk1"/>
                </a:solidFill>
                <a:latin typeface="Arial Narrow"/>
                <a:ea typeface="Arial Narrow"/>
                <a:cs typeface="Arial Narrow"/>
                <a:sym typeface="Arial Narrow"/>
              </a:rPr>
              <a:t>Сельское хозяйство</a:t>
            </a:r>
            <a:endParaRPr sz="1200" b="1">
              <a:solidFill>
                <a:schemeClr val="dk1"/>
              </a:solidFill>
              <a:latin typeface="Arial Narrow"/>
              <a:ea typeface="Arial Narrow"/>
              <a:cs typeface="Arial Narrow"/>
              <a:sym typeface="Arial Narrow"/>
            </a:endParaRPr>
          </a:p>
        </p:txBody>
      </p:sp>
      <p:sp>
        <p:nvSpPr>
          <p:cNvPr id="1423" name="Google Shape;1423;p51"/>
          <p:cNvSpPr/>
          <p:nvPr/>
        </p:nvSpPr>
        <p:spPr>
          <a:xfrm>
            <a:off x="3636963" y="5588000"/>
            <a:ext cx="965200" cy="1651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200"/>
              <a:buFont typeface="Arial"/>
              <a:buNone/>
            </a:pPr>
            <a:r>
              <a:rPr lang="ru-RU" sz="1200" b="1">
                <a:solidFill>
                  <a:schemeClr val="dk1"/>
                </a:solidFill>
                <a:latin typeface="Arial Narrow"/>
                <a:ea typeface="Arial Narrow"/>
                <a:cs typeface="Arial Narrow"/>
                <a:sym typeface="Arial Narrow"/>
              </a:rPr>
              <a:t>Строительство</a:t>
            </a:r>
            <a:endParaRPr sz="1200" b="1">
              <a:solidFill>
                <a:schemeClr val="dk1"/>
              </a:solidFill>
              <a:latin typeface="Arial Narrow"/>
              <a:ea typeface="Arial Narrow"/>
              <a:cs typeface="Arial Narrow"/>
              <a:sym typeface="Arial Narrow"/>
            </a:endParaRPr>
          </a:p>
        </p:txBody>
      </p:sp>
      <p:sp>
        <p:nvSpPr>
          <p:cNvPr id="1424" name="Google Shape;1424;p51"/>
          <p:cNvSpPr/>
          <p:nvPr/>
        </p:nvSpPr>
        <p:spPr>
          <a:xfrm>
            <a:off x="598488" y="5588000"/>
            <a:ext cx="715963" cy="1651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200"/>
              <a:buFont typeface="Arial"/>
              <a:buNone/>
            </a:pPr>
            <a:r>
              <a:rPr lang="ru-RU" sz="1200" b="1">
                <a:solidFill>
                  <a:schemeClr val="dk1"/>
                </a:solidFill>
                <a:latin typeface="Arial Narrow"/>
                <a:ea typeface="Arial Narrow"/>
                <a:cs typeface="Arial Narrow"/>
                <a:sym typeface="Arial Narrow"/>
              </a:rPr>
              <a:t>Энергетика</a:t>
            </a:r>
            <a:endParaRPr sz="1200" b="1">
              <a:solidFill>
                <a:schemeClr val="dk1"/>
              </a:solidFill>
              <a:latin typeface="Arial Narrow"/>
              <a:ea typeface="Arial Narrow"/>
              <a:cs typeface="Arial Narrow"/>
              <a:sym typeface="Arial Narrow"/>
            </a:endParaRPr>
          </a:p>
        </p:txBody>
      </p:sp>
      <p:sp>
        <p:nvSpPr>
          <p:cNvPr id="1425" name="Google Shape;1425;p51"/>
          <p:cNvSpPr/>
          <p:nvPr/>
        </p:nvSpPr>
        <p:spPr>
          <a:xfrm>
            <a:off x="90488" y="1670050"/>
            <a:ext cx="1905000" cy="192088"/>
          </a:xfrm>
          <a:prstGeom prst="rect">
            <a:avLst/>
          </a:prstGeom>
          <a:noFill/>
          <a:ln>
            <a:noFill/>
          </a:ln>
        </p:spPr>
        <p:txBody>
          <a:bodyPr spcFirstLastPara="1" wrap="square" lIns="0" tIns="0" rIns="0" bIns="0" anchor="b"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Количество ответов, n≠30</a:t>
            </a:r>
            <a:endParaRPr sz="1400" b="1">
              <a:solidFill>
                <a:schemeClr val="dk1"/>
              </a:solidFill>
              <a:latin typeface="Arial Narrow"/>
              <a:ea typeface="Arial Narrow"/>
              <a:cs typeface="Arial Narrow"/>
              <a:sym typeface="Arial Narrow"/>
            </a:endParaRPr>
          </a:p>
        </p:txBody>
      </p:sp>
      <p:sp>
        <p:nvSpPr>
          <p:cNvPr id="1426" name="Google Shape;1426;p51"/>
          <p:cNvSpPr/>
          <p:nvPr/>
        </p:nvSpPr>
        <p:spPr>
          <a:xfrm>
            <a:off x="5997575" y="5588000"/>
            <a:ext cx="465138" cy="1651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200"/>
              <a:buFont typeface="Arial"/>
              <a:buNone/>
            </a:pPr>
            <a:r>
              <a:rPr lang="ru-RU" sz="1200" b="1">
                <a:solidFill>
                  <a:schemeClr val="dk1"/>
                </a:solidFill>
                <a:latin typeface="Arial Narrow"/>
                <a:ea typeface="Arial Narrow"/>
                <a:cs typeface="Arial Narrow"/>
                <a:sym typeface="Arial Narrow"/>
              </a:rPr>
              <a:t>Туризм</a:t>
            </a:r>
            <a:endParaRPr sz="1200" b="1">
              <a:solidFill>
                <a:schemeClr val="dk1"/>
              </a:solidFill>
              <a:latin typeface="Arial Narrow"/>
              <a:ea typeface="Arial Narrow"/>
              <a:cs typeface="Arial Narrow"/>
              <a:sym typeface="Arial Narrow"/>
            </a:endParaRPr>
          </a:p>
        </p:txBody>
      </p:sp>
      <p:sp>
        <p:nvSpPr>
          <p:cNvPr id="1427" name="Google Shape;1427;p51"/>
          <p:cNvSpPr/>
          <p:nvPr/>
        </p:nvSpPr>
        <p:spPr>
          <a:xfrm>
            <a:off x="2659063" y="5588000"/>
            <a:ext cx="812800" cy="3302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200"/>
              <a:buFont typeface="Arial"/>
              <a:buNone/>
            </a:pPr>
            <a:r>
              <a:rPr lang="ru-RU" sz="1200" b="1">
                <a:solidFill>
                  <a:schemeClr val="dk1"/>
                </a:solidFill>
                <a:latin typeface="Arial Narrow"/>
                <a:ea typeface="Arial Narrow"/>
                <a:cs typeface="Arial Narrow"/>
                <a:sym typeface="Arial Narrow"/>
              </a:rPr>
              <a:t>Переработка мусора</a:t>
            </a:r>
            <a:endParaRPr sz="1200" b="1">
              <a:solidFill>
                <a:schemeClr val="dk1"/>
              </a:solidFill>
              <a:latin typeface="Arial Narrow"/>
              <a:ea typeface="Arial Narrow"/>
              <a:cs typeface="Arial Narrow"/>
              <a:sym typeface="Arial Narrow"/>
            </a:endParaRPr>
          </a:p>
        </p:txBody>
      </p:sp>
      <p:sp>
        <p:nvSpPr>
          <p:cNvPr id="1428" name="Google Shape;1428;p51"/>
          <p:cNvSpPr/>
          <p:nvPr/>
        </p:nvSpPr>
        <p:spPr>
          <a:xfrm>
            <a:off x="7926388" y="5588000"/>
            <a:ext cx="827088" cy="3302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200"/>
              <a:buFont typeface="Arial"/>
              <a:buNone/>
            </a:pPr>
            <a:r>
              <a:rPr lang="ru-RU" sz="1200" b="1">
                <a:solidFill>
                  <a:schemeClr val="dk1"/>
                </a:solidFill>
                <a:latin typeface="Arial Narrow"/>
                <a:ea typeface="Arial Narrow"/>
                <a:cs typeface="Arial Narrow"/>
                <a:sym typeface="Arial Narrow"/>
              </a:rPr>
              <a:t>Финансовый сектор</a:t>
            </a:r>
            <a:endParaRPr sz="1200" b="1">
              <a:solidFill>
                <a:schemeClr val="dk1"/>
              </a:solidFill>
              <a:latin typeface="Arial Narrow"/>
              <a:ea typeface="Arial Narrow"/>
              <a:cs typeface="Arial Narrow"/>
              <a:sym typeface="Arial Narrow"/>
            </a:endParaRPr>
          </a:p>
        </p:txBody>
      </p:sp>
      <p:sp>
        <p:nvSpPr>
          <p:cNvPr id="1429" name="Google Shape;1429;p51"/>
          <p:cNvSpPr/>
          <p:nvPr/>
        </p:nvSpPr>
        <p:spPr>
          <a:xfrm>
            <a:off x="7000875" y="5588000"/>
            <a:ext cx="565150" cy="3302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200"/>
              <a:buFont typeface="Arial"/>
              <a:buNone/>
            </a:pPr>
            <a:r>
              <a:rPr lang="ru-RU" sz="1200" b="1">
                <a:solidFill>
                  <a:schemeClr val="dk1"/>
                </a:solidFill>
                <a:latin typeface="Arial Narrow"/>
                <a:ea typeface="Arial Narrow"/>
                <a:cs typeface="Arial Narrow"/>
                <a:sym typeface="Arial Narrow"/>
              </a:rPr>
              <a:t>Частный</a:t>
            </a:r>
            <a:br>
              <a:rPr lang="ru-RU" sz="1200" b="1">
                <a:solidFill>
                  <a:schemeClr val="dk1"/>
                </a:solidFill>
                <a:latin typeface="Arial Narrow"/>
                <a:ea typeface="Arial Narrow"/>
                <a:cs typeface="Arial Narrow"/>
                <a:sym typeface="Arial Narrow"/>
              </a:rPr>
            </a:br>
            <a:r>
              <a:rPr lang="ru-RU" sz="1200" b="1">
                <a:solidFill>
                  <a:schemeClr val="dk1"/>
                </a:solidFill>
                <a:latin typeface="Arial Narrow"/>
                <a:ea typeface="Arial Narrow"/>
                <a:cs typeface="Arial Narrow"/>
                <a:sym typeface="Arial Narrow"/>
              </a:rPr>
              <a:t>сектор</a:t>
            </a:r>
            <a:endParaRPr sz="1200" b="1">
              <a:solidFill>
                <a:schemeClr val="dk1"/>
              </a:solidFill>
              <a:latin typeface="Arial Narrow"/>
              <a:ea typeface="Arial Narrow"/>
              <a:cs typeface="Arial Narrow"/>
              <a:sym typeface="Arial Narrow"/>
            </a:endParaRPr>
          </a:p>
        </p:txBody>
      </p:sp>
      <p:sp>
        <p:nvSpPr>
          <p:cNvPr id="1430" name="Google Shape;1430;p51"/>
          <p:cNvSpPr/>
          <p:nvPr/>
        </p:nvSpPr>
        <p:spPr>
          <a:xfrm>
            <a:off x="8775700" y="5588000"/>
            <a:ext cx="1236663" cy="3302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200"/>
              <a:buFont typeface="Arial"/>
              <a:buNone/>
            </a:pPr>
            <a:r>
              <a:rPr lang="ru-RU" sz="1200" b="1">
                <a:solidFill>
                  <a:schemeClr val="dk1"/>
                </a:solidFill>
                <a:latin typeface="Arial Narrow"/>
                <a:ea typeface="Arial Narrow"/>
                <a:cs typeface="Arial Narrow"/>
                <a:sym typeface="Arial Narrow"/>
              </a:rPr>
              <a:t>Горнодобывающая отрасль</a:t>
            </a:r>
            <a:endParaRPr sz="1200" b="1">
              <a:solidFill>
                <a:schemeClr val="dk1"/>
              </a:solidFill>
              <a:latin typeface="Arial Narrow"/>
              <a:ea typeface="Arial Narrow"/>
              <a:cs typeface="Arial Narrow"/>
              <a:sym typeface="Arial Narrow"/>
            </a:endParaRPr>
          </a:p>
        </p:txBody>
      </p:sp>
      <p:sp>
        <p:nvSpPr>
          <p:cNvPr id="1431" name="Google Shape;1431;p51"/>
          <p:cNvSpPr/>
          <p:nvPr/>
        </p:nvSpPr>
        <p:spPr>
          <a:xfrm>
            <a:off x="10169525" y="5588000"/>
            <a:ext cx="555625" cy="3302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200"/>
              <a:buFont typeface="Arial"/>
              <a:buNone/>
            </a:pPr>
            <a:r>
              <a:rPr lang="ru-RU" sz="1200" b="1">
                <a:solidFill>
                  <a:schemeClr val="dk1"/>
                </a:solidFill>
                <a:latin typeface="Arial Narrow"/>
                <a:ea typeface="Arial Narrow"/>
                <a:cs typeface="Arial Narrow"/>
                <a:sym typeface="Arial Narrow"/>
              </a:rPr>
              <a:t>Водные ресурсы</a:t>
            </a:r>
            <a:endParaRPr sz="1200" b="1">
              <a:solidFill>
                <a:schemeClr val="dk1"/>
              </a:solidFill>
              <a:latin typeface="Arial Narrow"/>
              <a:ea typeface="Arial Narrow"/>
              <a:cs typeface="Arial Narrow"/>
              <a:sym typeface="Arial Narrow"/>
            </a:endParaRPr>
          </a:p>
        </p:txBody>
      </p:sp>
      <p:sp>
        <p:nvSpPr>
          <p:cNvPr id="1432" name="Google Shape;1432;p51"/>
          <p:cNvSpPr/>
          <p:nvPr/>
        </p:nvSpPr>
        <p:spPr>
          <a:xfrm>
            <a:off x="11214100" y="5588000"/>
            <a:ext cx="579438" cy="3302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200"/>
              <a:buFont typeface="Arial"/>
              <a:buNone/>
            </a:pPr>
            <a:r>
              <a:rPr lang="ru-RU" sz="1200" b="1">
                <a:solidFill>
                  <a:schemeClr val="dk1"/>
                </a:solidFill>
                <a:latin typeface="Arial Narrow"/>
                <a:ea typeface="Arial Narrow"/>
                <a:cs typeface="Arial Narrow"/>
                <a:sym typeface="Arial Narrow"/>
              </a:rPr>
              <a:t>Швейная отрасль</a:t>
            </a:r>
            <a:endParaRPr sz="1200" b="1">
              <a:solidFill>
                <a:schemeClr val="dk1"/>
              </a:solidFill>
              <a:latin typeface="Arial Narrow"/>
              <a:ea typeface="Arial Narrow"/>
              <a:cs typeface="Arial Narrow"/>
              <a:sym typeface="Arial Narrow"/>
            </a:endParaRPr>
          </a:p>
        </p:txBody>
      </p:sp>
      <p:sp>
        <p:nvSpPr>
          <p:cNvPr id="1433" name="Google Shape;1433;p51"/>
          <p:cNvSpPr/>
          <p:nvPr/>
        </p:nvSpPr>
        <p:spPr>
          <a:xfrm>
            <a:off x="3367087" y="4497388"/>
            <a:ext cx="414338" cy="23495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200"/>
              <a:buFont typeface="Arial"/>
              <a:buNone/>
            </a:pPr>
            <a:r>
              <a:rPr lang="ru-RU" sz="1200" b="1">
                <a:solidFill>
                  <a:schemeClr val="dk1"/>
                </a:solidFill>
                <a:latin typeface="Arial Narrow"/>
                <a:ea typeface="Arial Narrow"/>
                <a:cs typeface="Arial Narrow"/>
                <a:sym typeface="Arial Narrow"/>
              </a:rPr>
              <a:t>-20%</a:t>
            </a:r>
            <a:endParaRPr sz="1200" b="1">
              <a:solidFill>
                <a:schemeClr val="dk1"/>
              </a:solidFill>
              <a:latin typeface="Arial Narrow"/>
              <a:ea typeface="Arial Narrow"/>
              <a:cs typeface="Arial Narrow"/>
              <a:sym typeface="Arial Narrow"/>
            </a:endParaRPr>
          </a:p>
        </p:txBody>
      </p:sp>
      <p:sp>
        <p:nvSpPr>
          <p:cNvPr id="1434" name="Google Shape;1434;p51"/>
          <p:cNvSpPr/>
          <p:nvPr/>
        </p:nvSpPr>
        <p:spPr>
          <a:xfrm>
            <a:off x="515938" y="3171825"/>
            <a:ext cx="458788" cy="23495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200"/>
              <a:buFont typeface="Arial"/>
              <a:buNone/>
            </a:pPr>
            <a:r>
              <a:rPr lang="ru-RU" sz="1200" b="1">
                <a:solidFill>
                  <a:schemeClr val="dk1"/>
                </a:solidFill>
                <a:latin typeface="Arial Narrow"/>
                <a:ea typeface="Arial Narrow"/>
                <a:cs typeface="Arial Narrow"/>
                <a:sym typeface="Arial Narrow"/>
              </a:rPr>
              <a:t>+93%</a:t>
            </a:r>
            <a:endParaRPr sz="1200" b="1">
              <a:solidFill>
                <a:schemeClr val="dk1"/>
              </a:solidFill>
              <a:latin typeface="Arial Narrow"/>
              <a:ea typeface="Arial Narrow"/>
              <a:cs typeface="Arial Narrow"/>
              <a:sym typeface="Arial Narrow"/>
            </a:endParaRPr>
          </a:p>
        </p:txBody>
      </p:sp>
      <p:sp>
        <p:nvSpPr>
          <p:cNvPr id="1435" name="Google Shape;1435;p51"/>
          <p:cNvSpPr/>
          <p:nvPr/>
        </p:nvSpPr>
        <p:spPr>
          <a:xfrm>
            <a:off x="2014538" y="3557588"/>
            <a:ext cx="414338" cy="23495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200"/>
              <a:buFont typeface="Arial"/>
              <a:buNone/>
            </a:pPr>
            <a:r>
              <a:rPr lang="ru-RU" sz="1200" b="1">
                <a:solidFill>
                  <a:schemeClr val="dk1"/>
                </a:solidFill>
                <a:latin typeface="Arial Narrow"/>
                <a:ea typeface="Arial Narrow"/>
                <a:cs typeface="Arial Narrow"/>
                <a:sym typeface="Arial Narrow"/>
              </a:rPr>
              <a:t>-65%</a:t>
            </a:r>
            <a:endParaRPr sz="1200" b="1">
              <a:solidFill>
                <a:schemeClr val="dk1"/>
              </a:solidFill>
              <a:latin typeface="Arial Narrow"/>
              <a:ea typeface="Arial Narrow"/>
              <a:cs typeface="Arial Narrow"/>
              <a:sym typeface="Arial Narrow"/>
            </a:endParaRPr>
          </a:p>
        </p:txBody>
      </p:sp>
      <p:sp>
        <p:nvSpPr>
          <p:cNvPr id="1436" name="Google Shape;1436;p51"/>
          <p:cNvSpPr/>
          <p:nvPr/>
        </p:nvSpPr>
        <p:spPr>
          <a:xfrm>
            <a:off x="4733925" y="4332288"/>
            <a:ext cx="458788" cy="23495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200"/>
              <a:buFont typeface="Arial"/>
              <a:buNone/>
            </a:pPr>
            <a:r>
              <a:rPr lang="ru-RU" sz="1200" b="1">
                <a:solidFill>
                  <a:schemeClr val="dk1"/>
                </a:solidFill>
                <a:latin typeface="Arial Narrow"/>
                <a:ea typeface="Arial Narrow"/>
                <a:cs typeface="Arial Narrow"/>
                <a:sym typeface="Arial Narrow"/>
              </a:rPr>
              <a:t>+80%</a:t>
            </a:r>
            <a:endParaRPr sz="1200" b="1">
              <a:solidFill>
                <a:schemeClr val="dk1"/>
              </a:solidFill>
              <a:latin typeface="Arial Narrow"/>
              <a:ea typeface="Arial Narrow"/>
              <a:cs typeface="Arial Narrow"/>
              <a:sym typeface="Arial Narrow"/>
            </a:endParaRPr>
          </a:p>
        </p:txBody>
      </p:sp>
      <p:sp>
        <p:nvSpPr>
          <p:cNvPr id="1437" name="Google Shape;1437;p51"/>
          <p:cNvSpPr/>
          <p:nvPr/>
        </p:nvSpPr>
        <p:spPr>
          <a:xfrm>
            <a:off x="500063" y="2166938"/>
            <a:ext cx="250825" cy="187325"/>
          </a:xfrm>
          <a:prstGeom prst="rect">
            <a:avLst/>
          </a:prstGeom>
          <a:solidFill>
            <a:srgbClr val="0D960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Narrow"/>
              <a:ea typeface="Arial Narrow"/>
              <a:cs typeface="Arial Narrow"/>
              <a:sym typeface="Arial Narrow"/>
            </a:endParaRPr>
          </a:p>
        </p:txBody>
      </p:sp>
      <p:sp>
        <p:nvSpPr>
          <p:cNvPr id="1438" name="Google Shape;1438;p51"/>
          <p:cNvSpPr/>
          <p:nvPr/>
        </p:nvSpPr>
        <p:spPr>
          <a:xfrm>
            <a:off x="3662363" y="2166938"/>
            <a:ext cx="250825" cy="187325"/>
          </a:xfrm>
          <a:prstGeom prst="rect">
            <a:avLst/>
          </a:prstGeom>
          <a:solidFill>
            <a:schemeClr val="hlink"/>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Narrow"/>
              <a:ea typeface="Arial Narrow"/>
              <a:cs typeface="Arial Narrow"/>
              <a:sym typeface="Arial Narrow"/>
            </a:endParaRPr>
          </a:p>
        </p:txBody>
      </p:sp>
      <p:sp>
        <p:nvSpPr>
          <p:cNvPr id="1439" name="Google Shape;1439;p51"/>
          <p:cNvSpPr/>
          <p:nvPr/>
        </p:nvSpPr>
        <p:spPr>
          <a:xfrm>
            <a:off x="801688" y="2178050"/>
            <a:ext cx="2759075" cy="192088"/>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Предложение, респонденты анкеты B</a:t>
            </a:r>
            <a:endParaRPr sz="1400" b="1">
              <a:solidFill>
                <a:schemeClr val="dk1"/>
              </a:solidFill>
              <a:latin typeface="Arial Narrow"/>
              <a:ea typeface="Arial Narrow"/>
              <a:cs typeface="Arial Narrow"/>
              <a:sym typeface="Arial Narrow"/>
            </a:endParaRPr>
          </a:p>
        </p:txBody>
      </p:sp>
      <p:sp>
        <p:nvSpPr>
          <p:cNvPr id="1440" name="Google Shape;1440;p51"/>
          <p:cNvSpPr/>
          <p:nvPr/>
        </p:nvSpPr>
        <p:spPr>
          <a:xfrm>
            <a:off x="3963988" y="2178050"/>
            <a:ext cx="2216150" cy="192088"/>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Спрос, респонденты анкеты A</a:t>
            </a:r>
            <a:endParaRPr sz="1400" b="1">
              <a:solidFill>
                <a:schemeClr val="dk1"/>
              </a:solidFill>
              <a:latin typeface="Arial Narrow"/>
              <a:ea typeface="Arial Narrow"/>
              <a:cs typeface="Arial Narrow"/>
              <a:sym typeface="Arial Narrow"/>
            </a:endParaRPr>
          </a:p>
        </p:txBody>
      </p:sp>
      <p:sp>
        <p:nvSpPr>
          <p:cNvPr id="1441" name="Google Shape;1441;p51"/>
          <p:cNvSpPr/>
          <p:nvPr/>
        </p:nvSpPr>
        <p:spPr>
          <a:xfrm>
            <a:off x="84932" y="6305598"/>
            <a:ext cx="12022136" cy="43088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100" b="1">
                <a:solidFill>
                  <a:srgbClr val="92D050"/>
                </a:solidFill>
                <a:latin typeface="Arial Narrow"/>
                <a:ea typeface="Arial Narrow"/>
                <a:cs typeface="Arial Narrow"/>
                <a:sym typeface="Arial Narrow"/>
              </a:rPr>
              <a:t>Q</a:t>
            </a:r>
            <a:r>
              <a:rPr lang="ru-RU" sz="1100" b="1" baseline="30000">
                <a:solidFill>
                  <a:srgbClr val="92D050"/>
                </a:solidFill>
                <a:latin typeface="Arial Narrow"/>
                <a:ea typeface="Arial Narrow"/>
                <a:cs typeface="Arial Narrow"/>
                <a:sym typeface="Arial Narrow"/>
              </a:rPr>
              <a:t>AB</a:t>
            </a:r>
            <a:r>
              <a:rPr lang="ru-RU" sz="1100" b="1">
                <a:solidFill>
                  <a:srgbClr val="92D050"/>
                </a:solidFill>
                <a:latin typeface="Arial Narrow"/>
                <a:ea typeface="Arial Narrow"/>
                <a:cs typeface="Arial Narrow"/>
                <a:sym typeface="Arial Narrow"/>
              </a:rPr>
              <a:t>.12.</a:t>
            </a:r>
            <a:r>
              <a:rPr lang="ru-RU" sz="1100">
                <a:solidFill>
                  <a:schemeClr val="dk1"/>
                </a:solidFill>
                <a:latin typeface="Arial Narrow"/>
                <a:ea typeface="Arial Narrow"/>
                <a:cs typeface="Arial Narrow"/>
                <a:sym typeface="Arial Narrow"/>
              </a:rPr>
              <a:t> Не могли бы Вы отразить приоритетные отрасли / сектора экономики Кыргызстана наиболее нуждающиеся в развитии с точки зрения интеграции финансово устойчивых проектов со стороны спроса и предложения на "зеленое" финансирование?</a:t>
            </a:r>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cxnSp>
        <p:nvCxnSpPr>
          <p:cNvPr id="171" name="Google Shape;171;p26"/>
          <p:cNvCxnSpPr/>
          <p:nvPr/>
        </p:nvCxnSpPr>
        <p:spPr>
          <a:xfrm>
            <a:off x="0" y="746268"/>
            <a:ext cx="6438900" cy="0"/>
          </a:xfrm>
          <a:prstGeom prst="straightConnector1">
            <a:avLst/>
          </a:prstGeom>
          <a:noFill/>
          <a:ln w="66675" cap="flat" cmpd="sng">
            <a:solidFill>
              <a:srgbClr val="92D050"/>
            </a:solidFill>
            <a:prstDash val="solid"/>
            <a:miter lim="800000"/>
            <a:headEnd type="none" w="sm" len="sm"/>
            <a:tailEnd type="none" w="sm" len="sm"/>
          </a:ln>
        </p:spPr>
      </p:cxnSp>
      <p:sp>
        <p:nvSpPr>
          <p:cNvPr id="172" name="Google Shape;172;p26"/>
          <p:cNvSpPr/>
          <p:nvPr/>
        </p:nvSpPr>
        <p:spPr>
          <a:xfrm>
            <a:off x="499816" y="168038"/>
            <a:ext cx="9406742"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2400" b="0" i="0" u="none" strike="noStrike" cap="none">
                <a:solidFill>
                  <a:schemeClr val="dk1"/>
                </a:solidFill>
                <a:latin typeface="Arial Narrow"/>
                <a:ea typeface="Arial Narrow"/>
                <a:cs typeface="Arial Narrow"/>
                <a:sym typeface="Arial Narrow"/>
              </a:rPr>
              <a:t>Структура выборочной совокупности, выборка по респондентам анкеты B, %</a:t>
            </a:r>
            <a:endParaRPr/>
          </a:p>
        </p:txBody>
      </p:sp>
      <p:sp>
        <p:nvSpPr>
          <p:cNvPr id="3" name="TextBox 2">
            <a:extLst>
              <a:ext uri="{FF2B5EF4-FFF2-40B4-BE49-F238E27FC236}">
                <a16:creationId xmlns:a16="http://schemas.microsoft.com/office/drawing/2014/main" id="{5A2F0FC2-E06E-A7D5-51DE-0D2B80681BDA}"/>
              </a:ext>
            </a:extLst>
          </p:cNvPr>
          <p:cNvSpPr txBox="1"/>
          <p:nvPr/>
        </p:nvSpPr>
        <p:spPr>
          <a:xfrm>
            <a:off x="777240" y="933199"/>
            <a:ext cx="10637520" cy="5768759"/>
          </a:xfrm>
          <a:prstGeom prst="rect">
            <a:avLst/>
          </a:prstGeom>
          <a:noFill/>
        </p:spPr>
        <p:txBody>
          <a:bodyPr wrap="square">
            <a:spAutoFit/>
          </a:bodyPr>
          <a:lstStyle/>
          <a:p>
            <a:pPr algn="just">
              <a:lnSpc>
                <a:spcPct val="150000"/>
              </a:lnSpc>
              <a:spcAft>
                <a:spcPts val="800"/>
              </a:spcAft>
            </a:pPr>
            <a:r>
              <a:rPr lang="ru-RU" sz="2400" b="1" dirty="0">
                <a:effectLst/>
                <a:latin typeface="Arial Narrow" panose="020B0606020202030204" pitchFamily="34" charset="0"/>
                <a:ea typeface="SimSun" panose="02010600030101010101" pitchFamily="2" charset="-122"/>
                <a:cs typeface="Times New Roman" panose="02020603050405020304" pitchFamily="18" charset="0"/>
              </a:rPr>
              <a:t>Цель проекта:</a:t>
            </a:r>
            <a:r>
              <a:rPr lang="ru-RU" sz="2400" dirty="0">
                <a:effectLst/>
                <a:latin typeface="Arial Narrow" panose="020B0606020202030204" pitchFamily="34" charset="0"/>
                <a:ea typeface="SimSun" panose="02010600030101010101" pitchFamily="2" charset="-122"/>
                <a:cs typeface="Times New Roman" panose="02020603050405020304" pitchFamily="18" charset="0"/>
              </a:rPr>
              <a:t> «Проведение оценки/исследования рынка для оценки спроса и предложения на кредитование зеленых проектов в Кыргызской Республике, а также изучить вопросы, связанные с определением критериев зеленого кредита».</a:t>
            </a:r>
            <a:endParaRPr lang="ru-KG" sz="2400" dirty="0">
              <a:effectLst/>
              <a:latin typeface="Arial" panose="020B0604020202020204" pitchFamily="34" charset="0"/>
              <a:ea typeface="SimSun" panose="02010600030101010101" pitchFamily="2" charset="-122"/>
              <a:cs typeface="Times New Roman" panose="02020603050405020304" pitchFamily="18" charset="0"/>
            </a:endParaRPr>
          </a:p>
          <a:p>
            <a:pPr marL="342900" lvl="0" indent="-342900" algn="just">
              <a:lnSpc>
                <a:spcPct val="150000"/>
              </a:lnSpc>
              <a:buFont typeface="Wingdings" panose="05000000000000000000" pitchFamily="2" charset="2"/>
              <a:buChar char=""/>
            </a:pPr>
            <a:endParaRPr lang="ru-RU" sz="2400" dirty="0">
              <a:effectLst/>
              <a:latin typeface="Arial Narrow" panose="020B0606020202030204" pitchFamily="34" charset="0"/>
              <a:ea typeface="SimSun" panose="02010600030101010101" pitchFamily="2" charset="-122"/>
              <a:cs typeface="Times New Roman" panose="02020603050405020304" pitchFamily="18" charset="0"/>
            </a:endParaRPr>
          </a:p>
          <a:p>
            <a:pPr marL="342900" lvl="0" indent="-342900" algn="just">
              <a:lnSpc>
                <a:spcPct val="150000"/>
              </a:lnSpc>
              <a:buFont typeface="Wingdings" panose="05000000000000000000" pitchFamily="2" charset="2"/>
              <a:buChar char=""/>
            </a:pPr>
            <a:r>
              <a:rPr lang="ru-RU" sz="2400" dirty="0">
                <a:effectLst/>
                <a:latin typeface="Arial Narrow" panose="020B0606020202030204" pitchFamily="34" charset="0"/>
                <a:ea typeface="SimSun" panose="02010600030101010101" pitchFamily="2" charset="-122"/>
                <a:cs typeface="Times New Roman" panose="02020603050405020304" pitchFamily="18" charset="0"/>
              </a:rPr>
              <a:t>Отразить текущую ситуацию с зеленым финансированием на финансовом рынке и разработать меры по созданию благоприятной среды для создания Кыргызского механизма зеленого финансирования (KGFF);</a:t>
            </a:r>
            <a:endParaRPr lang="ru-KG" sz="2400" dirty="0">
              <a:effectLst/>
              <a:latin typeface="Arial" panose="020B0604020202020204" pitchFamily="34" charset="0"/>
              <a:ea typeface="SimSun" panose="02010600030101010101" pitchFamily="2" charset="-122"/>
              <a:cs typeface="Times New Roman" panose="02020603050405020304" pitchFamily="18" charset="0"/>
            </a:endParaRPr>
          </a:p>
          <a:p>
            <a:pPr marL="342900" lvl="0" indent="-342900" algn="just">
              <a:lnSpc>
                <a:spcPct val="150000"/>
              </a:lnSpc>
              <a:spcAft>
                <a:spcPts val="800"/>
              </a:spcAft>
              <a:buFont typeface="Wingdings" panose="05000000000000000000" pitchFamily="2" charset="2"/>
              <a:buChar char=""/>
            </a:pPr>
            <a:endParaRPr lang="ru-RU" sz="2400" dirty="0">
              <a:effectLst/>
              <a:latin typeface="Arial Narrow" panose="020B0606020202030204" pitchFamily="34" charset="0"/>
              <a:ea typeface="SimSun" panose="02010600030101010101" pitchFamily="2" charset="-122"/>
              <a:cs typeface="Times New Roman" panose="02020603050405020304" pitchFamily="18" charset="0"/>
            </a:endParaRPr>
          </a:p>
          <a:p>
            <a:pPr marL="342900" lvl="0" indent="-342900" algn="just">
              <a:lnSpc>
                <a:spcPct val="150000"/>
              </a:lnSpc>
              <a:spcAft>
                <a:spcPts val="800"/>
              </a:spcAft>
              <a:buFont typeface="Wingdings" panose="05000000000000000000" pitchFamily="2" charset="2"/>
              <a:buChar char=""/>
            </a:pPr>
            <a:r>
              <a:rPr lang="ru-RU" sz="2400" dirty="0">
                <a:effectLst/>
                <a:latin typeface="Arial Narrow" panose="020B0606020202030204" pitchFamily="34" charset="0"/>
                <a:ea typeface="SimSun" panose="02010600030101010101" pitchFamily="2" charset="-122"/>
                <a:cs typeface="Times New Roman" panose="02020603050405020304" pitchFamily="18" charset="0"/>
              </a:rPr>
              <a:t>Результаты оценки рынка предоставят доказательства и дополнят технико-экономическое обоснование создания KGFF в Кыргызской Республике.</a:t>
            </a:r>
            <a:endParaRPr lang="ru-KG" sz="2400" dirty="0">
              <a:effectLst/>
              <a:latin typeface="Arial" panose="020B060402020202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43501475"/>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56"/>
        <p:cNvGrpSpPr/>
        <p:nvPr/>
      </p:nvGrpSpPr>
      <p:grpSpPr>
        <a:xfrm>
          <a:off x="0" y="0"/>
          <a:ext cx="0" cy="0"/>
          <a:chOff x="0" y="0"/>
          <a:chExt cx="0" cy="0"/>
        </a:xfrm>
      </p:grpSpPr>
      <p:pic>
        <p:nvPicPr>
          <p:cNvPr id="1457" name="Google Shape;1457;p53"/>
          <p:cNvPicPr preferRelativeResize="0"/>
          <p:nvPr/>
        </p:nvPicPr>
        <p:blipFill rotWithShape="1">
          <a:blip r:embed="rId3">
            <a:alphaModFix/>
          </a:blip>
          <a:srcRect/>
          <a:stretch/>
        </p:blipFill>
        <p:spPr>
          <a:xfrm>
            <a:off x="246063" y="1395413"/>
            <a:ext cx="11476037" cy="4822825"/>
          </a:xfrm>
          <a:prstGeom prst="rect">
            <a:avLst/>
          </a:prstGeom>
          <a:noFill/>
          <a:ln>
            <a:noFill/>
          </a:ln>
        </p:spPr>
      </p:pic>
      <p:cxnSp>
        <p:nvCxnSpPr>
          <p:cNvPr id="1458" name="Google Shape;1458;p53"/>
          <p:cNvCxnSpPr/>
          <p:nvPr/>
        </p:nvCxnSpPr>
        <p:spPr>
          <a:xfrm>
            <a:off x="9932988" y="5829300"/>
            <a:ext cx="1219200" cy="0"/>
          </a:xfrm>
          <a:prstGeom prst="straightConnector1">
            <a:avLst/>
          </a:prstGeom>
          <a:noFill/>
          <a:ln w="28575" cap="flat" cmpd="sng">
            <a:solidFill>
              <a:schemeClr val="accent4"/>
            </a:solidFill>
            <a:prstDash val="solid"/>
            <a:miter lim="800000"/>
            <a:headEnd type="none" w="sm" len="sm"/>
            <a:tailEnd type="none" w="sm" len="sm"/>
          </a:ln>
        </p:spPr>
      </p:cxnSp>
      <p:cxnSp>
        <p:nvCxnSpPr>
          <p:cNvPr id="1459" name="Google Shape;1459;p53"/>
          <p:cNvCxnSpPr/>
          <p:nvPr/>
        </p:nvCxnSpPr>
        <p:spPr>
          <a:xfrm>
            <a:off x="9932988" y="5632450"/>
            <a:ext cx="1219200" cy="0"/>
          </a:xfrm>
          <a:prstGeom prst="straightConnector1">
            <a:avLst/>
          </a:prstGeom>
          <a:noFill/>
          <a:ln w="28575" cap="flat" cmpd="sng">
            <a:solidFill>
              <a:schemeClr val="accent4"/>
            </a:solidFill>
            <a:prstDash val="solid"/>
            <a:miter lim="800000"/>
            <a:headEnd type="none" w="sm" len="sm"/>
            <a:tailEnd type="none" w="sm" len="sm"/>
          </a:ln>
        </p:spPr>
      </p:cxnSp>
      <p:cxnSp>
        <p:nvCxnSpPr>
          <p:cNvPr id="1460" name="Google Shape;1460;p53"/>
          <p:cNvCxnSpPr/>
          <p:nvPr/>
        </p:nvCxnSpPr>
        <p:spPr>
          <a:xfrm>
            <a:off x="9932988" y="5372100"/>
            <a:ext cx="1219200" cy="0"/>
          </a:xfrm>
          <a:prstGeom prst="straightConnector1">
            <a:avLst/>
          </a:prstGeom>
          <a:noFill/>
          <a:ln w="28575" cap="flat" cmpd="sng">
            <a:solidFill>
              <a:schemeClr val="accent4"/>
            </a:solidFill>
            <a:prstDash val="solid"/>
            <a:miter lim="800000"/>
            <a:headEnd type="none" w="sm" len="sm"/>
            <a:tailEnd type="none" w="sm" len="sm"/>
          </a:ln>
        </p:spPr>
      </p:cxnSp>
      <p:cxnSp>
        <p:nvCxnSpPr>
          <p:cNvPr id="1461" name="Google Shape;1461;p53"/>
          <p:cNvCxnSpPr/>
          <p:nvPr/>
        </p:nvCxnSpPr>
        <p:spPr>
          <a:xfrm>
            <a:off x="9932988" y="5502275"/>
            <a:ext cx="1219200" cy="0"/>
          </a:xfrm>
          <a:prstGeom prst="straightConnector1">
            <a:avLst/>
          </a:prstGeom>
          <a:noFill/>
          <a:ln w="28575" cap="flat" cmpd="sng">
            <a:solidFill>
              <a:schemeClr val="accent4"/>
            </a:solidFill>
            <a:prstDash val="solid"/>
            <a:miter lim="800000"/>
            <a:headEnd type="none" w="sm" len="sm"/>
            <a:tailEnd type="none" w="sm" len="sm"/>
          </a:ln>
        </p:spPr>
      </p:cxnSp>
      <p:cxnSp>
        <p:nvCxnSpPr>
          <p:cNvPr id="1462" name="Google Shape;1462;p53"/>
          <p:cNvCxnSpPr/>
          <p:nvPr/>
        </p:nvCxnSpPr>
        <p:spPr>
          <a:xfrm>
            <a:off x="7740650" y="5502275"/>
            <a:ext cx="1219200" cy="0"/>
          </a:xfrm>
          <a:prstGeom prst="straightConnector1">
            <a:avLst/>
          </a:prstGeom>
          <a:noFill/>
          <a:ln w="28575" cap="flat" cmpd="sng">
            <a:solidFill>
              <a:schemeClr val="accent4"/>
            </a:solidFill>
            <a:prstDash val="solid"/>
            <a:miter lim="800000"/>
            <a:headEnd type="none" w="sm" len="sm"/>
            <a:tailEnd type="none" w="sm" len="sm"/>
          </a:ln>
        </p:spPr>
      </p:cxnSp>
      <p:cxnSp>
        <p:nvCxnSpPr>
          <p:cNvPr id="1463" name="Google Shape;1463;p53"/>
          <p:cNvCxnSpPr/>
          <p:nvPr/>
        </p:nvCxnSpPr>
        <p:spPr>
          <a:xfrm>
            <a:off x="7740650" y="4981575"/>
            <a:ext cx="1219200" cy="0"/>
          </a:xfrm>
          <a:prstGeom prst="straightConnector1">
            <a:avLst/>
          </a:prstGeom>
          <a:noFill/>
          <a:ln w="28575" cap="flat" cmpd="sng">
            <a:solidFill>
              <a:schemeClr val="accent4"/>
            </a:solidFill>
            <a:prstDash val="solid"/>
            <a:miter lim="800000"/>
            <a:headEnd type="none" w="sm" len="sm"/>
            <a:tailEnd type="none" w="sm" len="sm"/>
          </a:ln>
        </p:spPr>
      </p:cxnSp>
      <p:cxnSp>
        <p:nvCxnSpPr>
          <p:cNvPr id="1464" name="Google Shape;1464;p53"/>
          <p:cNvCxnSpPr/>
          <p:nvPr/>
        </p:nvCxnSpPr>
        <p:spPr>
          <a:xfrm>
            <a:off x="7740650" y="5176838"/>
            <a:ext cx="1219200" cy="0"/>
          </a:xfrm>
          <a:prstGeom prst="straightConnector1">
            <a:avLst/>
          </a:prstGeom>
          <a:noFill/>
          <a:ln w="28575" cap="flat" cmpd="sng">
            <a:solidFill>
              <a:schemeClr val="accent4"/>
            </a:solidFill>
            <a:prstDash val="solid"/>
            <a:miter lim="800000"/>
            <a:headEnd type="none" w="sm" len="sm"/>
            <a:tailEnd type="none" w="sm" len="sm"/>
          </a:ln>
        </p:spPr>
      </p:cxnSp>
      <p:cxnSp>
        <p:nvCxnSpPr>
          <p:cNvPr id="1465" name="Google Shape;1465;p53"/>
          <p:cNvCxnSpPr/>
          <p:nvPr/>
        </p:nvCxnSpPr>
        <p:spPr>
          <a:xfrm>
            <a:off x="7740650" y="4719638"/>
            <a:ext cx="1219200" cy="0"/>
          </a:xfrm>
          <a:prstGeom prst="straightConnector1">
            <a:avLst/>
          </a:prstGeom>
          <a:noFill/>
          <a:ln w="28575" cap="flat" cmpd="sng">
            <a:solidFill>
              <a:schemeClr val="accent4"/>
            </a:solidFill>
            <a:prstDash val="solid"/>
            <a:miter lim="800000"/>
            <a:headEnd type="none" w="sm" len="sm"/>
            <a:tailEnd type="none" w="sm" len="sm"/>
          </a:ln>
        </p:spPr>
      </p:cxnSp>
      <p:cxnSp>
        <p:nvCxnSpPr>
          <p:cNvPr id="1466" name="Google Shape;1466;p53"/>
          <p:cNvCxnSpPr/>
          <p:nvPr/>
        </p:nvCxnSpPr>
        <p:spPr>
          <a:xfrm>
            <a:off x="7740650" y="4849813"/>
            <a:ext cx="1219200" cy="0"/>
          </a:xfrm>
          <a:prstGeom prst="straightConnector1">
            <a:avLst/>
          </a:prstGeom>
          <a:noFill/>
          <a:ln w="28575" cap="flat" cmpd="sng">
            <a:solidFill>
              <a:schemeClr val="accent4"/>
            </a:solidFill>
            <a:prstDash val="solid"/>
            <a:miter lim="800000"/>
            <a:headEnd type="none" w="sm" len="sm"/>
            <a:tailEnd type="none" w="sm" len="sm"/>
          </a:ln>
        </p:spPr>
      </p:cxnSp>
      <p:cxnSp>
        <p:nvCxnSpPr>
          <p:cNvPr id="1467" name="Google Shape;1467;p53"/>
          <p:cNvCxnSpPr/>
          <p:nvPr/>
        </p:nvCxnSpPr>
        <p:spPr>
          <a:xfrm>
            <a:off x="5548313" y="4394200"/>
            <a:ext cx="1219200" cy="0"/>
          </a:xfrm>
          <a:prstGeom prst="straightConnector1">
            <a:avLst/>
          </a:prstGeom>
          <a:noFill/>
          <a:ln w="28575" cap="flat" cmpd="sng">
            <a:solidFill>
              <a:schemeClr val="accent4"/>
            </a:solidFill>
            <a:prstDash val="solid"/>
            <a:miter lim="800000"/>
            <a:headEnd type="none" w="sm" len="sm"/>
            <a:tailEnd type="none" w="sm" len="sm"/>
          </a:ln>
        </p:spPr>
      </p:cxnSp>
      <p:cxnSp>
        <p:nvCxnSpPr>
          <p:cNvPr id="1468" name="Google Shape;1468;p53"/>
          <p:cNvCxnSpPr/>
          <p:nvPr/>
        </p:nvCxnSpPr>
        <p:spPr>
          <a:xfrm>
            <a:off x="3354388" y="3611563"/>
            <a:ext cx="1219200" cy="0"/>
          </a:xfrm>
          <a:prstGeom prst="straightConnector1">
            <a:avLst/>
          </a:prstGeom>
          <a:noFill/>
          <a:ln w="28575" cap="flat" cmpd="sng">
            <a:solidFill>
              <a:schemeClr val="accent4"/>
            </a:solidFill>
            <a:prstDash val="solid"/>
            <a:miter lim="800000"/>
            <a:headEnd type="none" w="sm" len="sm"/>
            <a:tailEnd type="none" w="sm" len="sm"/>
          </a:ln>
        </p:spPr>
      </p:cxnSp>
      <p:cxnSp>
        <p:nvCxnSpPr>
          <p:cNvPr id="1469" name="Google Shape;1469;p53"/>
          <p:cNvCxnSpPr/>
          <p:nvPr/>
        </p:nvCxnSpPr>
        <p:spPr>
          <a:xfrm>
            <a:off x="3354388" y="2632075"/>
            <a:ext cx="1219200" cy="0"/>
          </a:xfrm>
          <a:prstGeom prst="straightConnector1">
            <a:avLst/>
          </a:prstGeom>
          <a:noFill/>
          <a:ln w="28575" cap="flat" cmpd="sng">
            <a:solidFill>
              <a:schemeClr val="accent4"/>
            </a:solidFill>
            <a:prstDash val="solid"/>
            <a:miter lim="800000"/>
            <a:headEnd type="none" w="sm" len="sm"/>
            <a:tailEnd type="none" w="sm" len="sm"/>
          </a:ln>
        </p:spPr>
      </p:cxnSp>
      <p:cxnSp>
        <p:nvCxnSpPr>
          <p:cNvPr id="1470" name="Google Shape;1470;p53"/>
          <p:cNvCxnSpPr/>
          <p:nvPr/>
        </p:nvCxnSpPr>
        <p:spPr>
          <a:xfrm>
            <a:off x="3354388" y="3089275"/>
            <a:ext cx="1219200" cy="0"/>
          </a:xfrm>
          <a:prstGeom prst="straightConnector1">
            <a:avLst/>
          </a:prstGeom>
          <a:noFill/>
          <a:ln w="28575" cap="flat" cmpd="sng">
            <a:solidFill>
              <a:schemeClr val="accent4"/>
            </a:solidFill>
            <a:prstDash val="solid"/>
            <a:miter lim="800000"/>
            <a:headEnd type="none" w="sm" len="sm"/>
            <a:tailEnd type="none" w="sm" len="sm"/>
          </a:ln>
        </p:spPr>
      </p:cxnSp>
      <p:sp>
        <p:nvSpPr>
          <p:cNvPr id="1471" name="Google Shape;1471;p53"/>
          <p:cNvSpPr/>
          <p:nvPr/>
        </p:nvSpPr>
        <p:spPr>
          <a:xfrm>
            <a:off x="512763" y="1184275"/>
            <a:ext cx="328613" cy="192088"/>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n=30</a:t>
            </a:r>
            <a:endParaRPr sz="1400">
              <a:solidFill>
                <a:schemeClr val="dk1"/>
              </a:solidFill>
              <a:latin typeface="Arial Narrow"/>
              <a:ea typeface="Arial Narrow"/>
              <a:cs typeface="Arial Narrow"/>
              <a:sym typeface="Arial Narrow"/>
            </a:endParaRPr>
          </a:p>
        </p:txBody>
      </p:sp>
      <p:sp>
        <p:nvSpPr>
          <p:cNvPr id="1472" name="Google Shape;1472;p53"/>
          <p:cNvSpPr/>
          <p:nvPr/>
        </p:nvSpPr>
        <p:spPr>
          <a:xfrm>
            <a:off x="3792538" y="3254375"/>
            <a:ext cx="342900" cy="192088"/>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12%</a:t>
            </a:r>
            <a:endParaRPr sz="1400">
              <a:solidFill>
                <a:schemeClr val="dk1"/>
              </a:solidFill>
              <a:latin typeface="Arial Narrow"/>
              <a:ea typeface="Arial Narrow"/>
              <a:cs typeface="Arial Narrow"/>
              <a:sym typeface="Arial Narrow"/>
            </a:endParaRPr>
          </a:p>
        </p:txBody>
      </p:sp>
      <p:sp>
        <p:nvSpPr>
          <p:cNvPr id="1473" name="Google Shape;1473;p53"/>
          <p:cNvSpPr/>
          <p:nvPr/>
        </p:nvSpPr>
        <p:spPr>
          <a:xfrm>
            <a:off x="3792538" y="2765425"/>
            <a:ext cx="342900" cy="192088"/>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10%</a:t>
            </a:r>
            <a:endParaRPr sz="1400">
              <a:solidFill>
                <a:schemeClr val="dk1"/>
              </a:solidFill>
              <a:latin typeface="Arial Narrow"/>
              <a:ea typeface="Arial Narrow"/>
              <a:cs typeface="Arial Narrow"/>
              <a:sym typeface="Arial Narrow"/>
            </a:endParaRPr>
          </a:p>
        </p:txBody>
      </p:sp>
      <p:sp>
        <p:nvSpPr>
          <p:cNvPr id="1474" name="Google Shape;1474;p53"/>
          <p:cNvSpPr/>
          <p:nvPr/>
        </p:nvSpPr>
        <p:spPr>
          <a:xfrm>
            <a:off x="5722938" y="4233863"/>
            <a:ext cx="261938" cy="192088"/>
          </a:xfrm>
          <a:prstGeom prst="rect">
            <a:avLst/>
          </a:prstGeom>
          <a:solidFill>
            <a:schemeClr val="accent2"/>
          </a:solid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6%</a:t>
            </a:r>
            <a:endParaRPr sz="1400">
              <a:solidFill>
                <a:schemeClr val="dk1"/>
              </a:solidFill>
              <a:latin typeface="Arial Narrow"/>
              <a:ea typeface="Arial Narrow"/>
              <a:cs typeface="Arial Narrow"/>
              <a:sym typeface="Arial Narrow"/>
            </a:endParaRPr>
          </a:p>
        </p:txBody>
      </p:sp>
      <p:sp>
        <p:nvSpPr>
          <p:cNvPr id="1475" name="Google Shape;1475;p53"/>
          <p:cNvSpPr/>
          <p:nvPr/>
        </p:nvSpPr>
        <p:spPr>
          <a:xfrm>
            <a:off x="5722938" y="4003675"/>
            <a:ext cx="261938" cy="192088"/>
          </a:xfrm>
          <a:prstGeom prst="rect">
            <a:avLst/>
          </a:prstGeom>
          <a:solidFill>
            <a:srgbClr val="A6CE8A"/>
          </a:solid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3%</a:t>
            </a:r>
            <a:endParaRPr sz="1400">
              <a:solidFill>
                <a:schemeClr val="dk1"/>
              </a:solidFill>
              <a:latin typeface="Arial Narrow"/>
              <a:ea typeface="Arial Narrow"/>
              <a:cs typeface="Arial Narrow"/>
              <a:sym typeface="Arial Narrow"/>
            </a:endParaRPr>
          </a:p>
        </p:txBody>
      </p:sp>
      <p:sp>
        <p:nvSpPr>
          <p:cNvPr id="1476" name="Google Shape;1476;p53"/>
          <p:cNvSpPr/>
          <p:nvPr/>
        </p:nvSpPr>
        <p:spPr>
          <a:xfrm>
            <a:off x="3833813" y="1982788"/>
            <a:ext cx="261938" cy="192088"/>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7%</a:t>
            </a:r>
            <a:endParaRPr sz="1400">
              <a:solidFill>
                <a:schemeClr val="dk1"/>
              </a:solidFill>
              <a:latin typeface="Arial Narrow"/>
              <a:ea typeface="Arial Narrow"/>
              <a:cs typeface="Arial Narrow"/>
              <a:sym typeface="Arial Narrow"/>
            </a:endParaRPr>
          </a:p>
        </p:txBody>
      </p:sp>
      <p:sp>
        <p:nvSpPr>
          <p:cNvPr id="1477" name="Google Shape;1477;p53"/>
          <p:cNvSpPr/>
          <p:nvPr/>
        </p:nvSpPr>
        <p:spPr>
          <a:xfrm>
            <a:off x="3792538" y="3810000"/>
            <a:ext cx="342900" cy="192088"/>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ru-RU" sz="1400">
                <a:solidFill>
                  <a:schemeClr val="lt1"/>
                </a:solidFill>
                <a:latin typeface="Arial Narrow"/>
                <a:ea typeface="Arial Narrow"/>
                <a:cs typeface="Arial Narrow"/>
                <a:sym typeface="Arial Narrow"/>
              </a:rPr>
              <a:t>13%</a:t>
            </a:r>
            <a:endParaRPr sz="1400">
              <a:solidFill>
                <a:schemeClr val="lt1"/>
              </a:solidFill>
              <a:latin typeface="Arial Narrow"/>
              <a:ea typeface="Arial Narrow"/>
              <a:cs typeface="Arial Narrow"/>
              <a:sym typeface="Arial Narrow"/>
            </a:endParaRPr>
          </a:p>
        </p:txBody>
      </p:sp>
      <p:sp>
        <p:nvSpPr>
          <p:cNvPr id="1478" name="Google Shape;1478;p53"/>
          <p:cNvSpPr/>
          <p:nvPr/>
        </p:nvSpPr>
        <p:spPr>
          <a:xfrm>
            <a:off x="3792538" y="5048250"/>
            <a:ext cx="342900" cy="192088"/>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ru-RU" sz="1400">
                <a:solidFill>
                  <a:schemeClr val="lt1"/>
                </a:solidFill>
                <a:latin typeface="Arial Narrow"/>
                <a:ea typeface="Arial Narrow"/>
                <a:cs typeface="Arial Narrow"/>
                <a:sym typeface="Arial Narrow"/>
              </a:rPr>
              <a:t>43%</a:t>
            </a:r>
            <a:endParaRPr sz="1400">
              <a:solidFill>
                <a:schemeClr val="lt1"/>
              </a:solidFill>
              <a:latin typeface="Arial Narrow"/>
              <a:ea typeface="Arial Narrow"/>
              <a:cs typeface="Arial Narrow"/>
              <a:sym typeface="Arial Narrow"/>
            </a:endParaRPr>
          </a:p>
        </p:txBody>
      </p:sp>
      <p:sp>
        <p:nvSpPr>
          <p:cNvPr id="1479" name="Google Shape;1479;p53"/>
          <p:cNvSpPr/>
          <p:nvPr/>
        </p:nvSpPr>
        <p:spPr>
          <a:xfrm>
            <a:off x="3471863" y="6207125"/>
            <a:ext cx="984250" cy="192088"/>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Сумма оценок</a:t>
            </a:r>
            <a:endParaRPr sz="1400">
              <a:solidFill>
                <a:schemeClr val="dk1"/>
              </a:solidFill>
              <a:latin typeface="Arial Narrow"/>
              <a:ea typeface="Arial Narrow"/>
              <a:cs typeface="Arial Narrow"/>
              <a:sym typeface="Arial Narrow"/>
            </a:endParaRPr>
          </a:p>
        </p:txBody>
      </p:sp>
      <p:sp>
        <p:nvSpPr>
          <p:cNvPr id="1480" name="Google Shape;1480;p53"/>
          <p:cNvSpPr/>
          <p:nvPr/>
        </p:nvSpPr>
        <p:spPr>
          <a:xfrm>
            <a:off x="6332538" y="4102100"/>
            <a:ext cx="261938" cy="192088"/>
          </a:xfrm>
          <a:prstGeom prst="rect">
            <a:avLst/>
          </a:prstGeom>
          <a:solidFill>
            <a:srgbClr val="F1728E"/>
          </a:solid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6%</a:t>
            </a:r>
            <a:endParaRPr sz="1400">
              <a:solidFill>
                <a:schemeClr val="dk1"/>
              </a:solidFill>
              <a:latin typeface="Arial Narrow"/>
              <a:ea typeface="Arial Narrow"/>
              <a:cs typeface="Arial Narrow"/>
              <a:sym typeface="Arial Narrow"/>
            </a:endParaRPr>
          </a:p>
        </p:txBody>
      </p:sp>
      <p:sp>
        <p:nvSpPr>
          <p:cNvPr id="1481" name="Google Shape;1481;p53"/>
          <p:cNvSpPr/>
          <p:nvPr/>
        </p:nvSpPr>
        <p:spPr>
          <a:xfrm>
            <a:off x="10675938" y="5472113"/>
            <a:ext cx="342900" cy="192088"/>
          </a:xfrm>
          <a:prstGeom prst="rect">
            <a:avLst/>
          </a:prstGeom>
          <a:solidFill>
            <a:srgbClr val="A6CE8A"/>
          </a:solid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17%</a:t>
            </a:r>
            <a:endParaRPr sz="1400">
              <a:solidFill>
                <a:schemeClr val="dk1"/>
              </a:solidFill>
              <a:latin typeface="Arial Narrow"/>
              <a:ea typeface="Arial Narrow"/>
              <a:cs typeface="Arial Narrow"/>
              <a:sym typeface="Arial Narrow"/>
            </a:endParaRPr>
          </a:p>
        </p:txBody>
      </p:sp>
      <p:sp>
        <p:nvSpPr>
          <p:cNvPr id="1482" name="Google Shape;1482;p53"/>
          <p:cNvSpPr/>
          <p:nvPr/>
        </p:nvSpPr>
        <p:spPr>
          <a:xfrm>
            <a:off x="8524875" y="4559300"/>
            <a:ext cx="261938" cy="192088"/>
          </a:xfrm>
          <a:prstGeom prst="rect">
            <a:avLst/>
          </a:prstGeom>
          <a:solidFill>
            <a:schemeClr val="accent3"/>
          </a:solid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8%</a:t>
            </a:r>
            <a:endParaRPr sz="1400">
              <a:solidFill>
                <a:schemeClr val="dk1"/>
              </a:solidFill>
              <a:latin typeface="Arial Narrow"/>
              <a:ea typeface="Arial Narrow"/>
              <a:cs typeface="Arial Narrow"/>
              <a:sym typeface="Arial Narrow"/>
            </a:endParaRPr>
          </a:p>
        </p:txBody>
      </p:sp>
      <p:sp>
        <p:nvSpPr>
          <p:cNvPr id="1483" name="Google Shape;1483;p53"/>
          <p:cNvSpPr/>
          <p:nvPr/>
        </p:nvSpPr>
        <p:spPr>
          <a:xfrm>
            <a:off x="5986463" y="5440363"/>
            <a:ext cx="342900" cy="192088"/>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ru-RU" sz="1400">
                <a:solidFill>
                  <a:schemeClr val="lt1"/>
                </a:solidFill>
                <a:latin typeface="Arial Narrow"/>
                <a:ea typeface="Arial Narrow"/>
                <a:cs typeface="Arial Narrow"/>
                <a:sym typeface="Arial Narrow"/>
              </a:rPr>
              <a:t>55%</a:t>
            </a:r>
            <a:endParaRPr sz="1400">
              <a:solidFill>
                <a:schemeClr val="lt1"/>
              </a:solidFill>
              <a:latin typeface="Arial Narrow"/>
              <a:ea typeface="Arial Narrow"/>
              <a:cs typeface="Arial Narrow"/>
              <a:sym typeface="Arial Narrow"/>
            </a:endParaRPr>
          </a:p>
        </p:txBody>
      </p:sp>
      <p:sp>
        <p:nvSpPr>
          <p:cNvPr id="1484" name="Google Shape;1484;p53"/>
          <p:cNvSpPr/>
          <p:nvPr/>
        </p:nvSpPr>
        <p:spPr>
          <a:xfrm>
            <a:off x="5986463" y="4429125"/>
            <a:ext cx="342900" cy="192088"/>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13%</a:t>
            </a:r>
            <a:endParaRPr sz="1400">
              <a:solidFill>
                <a:schemeClr val="dk1"/>
              </a:solidFill>
              <a:latin typeface="Arial Narrow"/>
              <a:ea typeface="Arial Narrow"/>
              <a:cs typeface="Arial Narrow"/>
              <a:sym typeface="Arial Narrow"/>
            </a:endParaRPr>
          </a:p>
        </p:txBody>
      </p:sp>
      <p:sp>
        <p:nvSpPr>
          <p:cNvPr id="1485" name="Google Shape;1485;p53"/>
          <p:cNvSpPr/>
          <p:nvPr/>
        </p:nvSpPr>
        <p:spPr>
          <a:xfrm>
            <a:off x="10371138" y="5864225"/>
            <a:ext cx="342900" cy="192088"/>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33%</a:t>
            </a:r>
            <a:endParaRPr sz="1400">
              <a:solidFill>
                <a:schemeClr val="dk1"/>
              </a:solidFill>
              <a:latin typeface="Arial Narrow"/>
              <a:ea typeface="Arial Narrow"/>
              <a:cs typeface="Arial Narrow"/>
              <a:sym typeface="Arial Narrow"/>
            </a:endParaRPr>
          </a:p>
        </p:txBody>
      </p:sp>
      <p:sp>
        <p:nvSpPr>
          <p:cNvPr id="1486" name="Google Shape;1486;p53"/>
          <p:cNvSpPr/>
          <p:nvPr/>
        </p:nvSpPr>
        <p:spPr>
          <a:xfrm>
            <a:off x="5986463" y="4722813"/>
            <a:ext cx="342900" cy="192088"/>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ru-RU" sz="1400">
                <a:solidFill>
                  <a:schemeClr val="lt1"/>
                </a:solidFill>
                <a:latin typeface="Arial Narrow"/>
                <a:ea typeface="Arial Narrow"/>
                <a:cs typeface="Arial Narrow"/>
                <a:sym typeface="Arial Narrow"/>
              </a:rPr>
              <a:t>16%</a:t>
            </a:r>
            <a:endParaRPr sz="1400">
              <a:solidFill>
                <a:schemeClr val="lt1"/>
              </a:solidFill>
              <a:latin typeface="Arial Narrow"/>
              <a:ea typeface="Arial Narrow"/>
              <a:cs typeface="Arial Narrow"/>
              <a:sym typeface="Arial Narrow"/>
            </a:endParaRPr>
          </a:p>
        </p:txBody>
      </p:sp>
      <p:sp>
        <p:nvSpPr>
          <p:cNvPr id="1487" name="Google Shape;1487;p53"/>
          <p:cNvSpPr/>
          <p:nvPr/>
        </p:nvSpPr>
        <p:spPr>
          <a:xfrm>
            <a:off x="5478463" y="6207125"/>
            <a:ext cx="1360488" cy="192088"/>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Сектор экономики 1</a:t>
            </a:r>
            <a:endParaRPr sz="1400">
              <a:solidFill>
                <a:schemeClr val="dk1"/>
              </a:solidFill>
              <a:latin typeface="Arial Narrow"/>
              <a:ea typeface="Arial Narrow"/>
              <a:cs typeface="Arial Narrow"/>
              <a:sym typeface="Arial Narrow"/>
            </a:endParaRPr>
          </a:p>
        </p:txBody>
      </p:sp>
      <p:sp>
        <p:nvSpPr>
          <p:cNvPr id="1488" name="Google Shape;1488;p53"/>
          <p:cNvSpPr/>
          <p:nvPr/>
        </p:nvSpPr>
        <p:spPr>
          <a:xfrm>
            <a:off x="7915275" y="4460875"/>
            <a:ext cx="261938" cy="192088"/>
          </a:xfrm>
          <a:prstGeom prst="rect">
            <a:avLst/>
          </a:prstGeom>
          <a:solidFill>
            <a:srgbClr val="F1728E"/>
          </a:solid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4%</a:t>
            </a:r>
            <a:endParaRPr sz="1400">
              <a:solidFill>
                <a:schemeClr val="dk1"/>
              </a:solidFill>
              <a:latin typeface="Arial Narrow"/>
              <a:ea typeface="Arial Narrow"/>
              <a:cs typeface="Arial Narrow"/>
              <a:sym typeface="Arial Narrow"/>
            </a:endParaRPr>
          </a:p>
        </p:txBody>
      </p:sp>
      <p:sp>
        <p:nvSpPr>
          <p:cNvPr id="1489" name="Google Shape;1489;p53"/>
          <p:cNvSpPr/>
          <p:nvPr/>
        </p:nvSpPr>
        <p:spPr>
          <a:xfrm>
            <a:off x="7874000" y="4983163"/>
            <a:ext cx="342900" cy="192088"/>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13%</a:t>
            </a:r>
            <a:endParaRPr sz="1400">
              <a:solidFill>
                <a:schemeClr val="dk1"/>
              </a:solidFill>
              <a:latin typeface="Arial Narrow"/>
              <a:ea typeface="Arial Narrow"/>
              <a:cs typeface="Arial Narrow"/>
              <a:sym typeface="Arial Narrow"/>
            </a:endParaRPr>
          </a:p>
        </p:txBody>
      </p:sp>
      <p:sp>
        <p:nvSpPr>
          <p:cNvPr id="1490" name="Google Shape;1490;p53"/>
          <p:cNvSpPr/>
          <p:nvPr/>
        </p:nvSpPr>
        <p:spPr>
          <a:xfrm>
            <a:off x="8178800" y="5700713"/>
            <a:ext cx="342900" cy="192088"/>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ru-RU" sz="1400">
                <a:solidFill>
                  <a:schemeClr val="lt1"/>
                </a:solidFill>
                <a:latin typeface="Arial Narrow"/>
                <a:ea typeface="Arial Narrow"/>
                <a:cs typeface="Arial Narrow"/>
                <a:sym typeface="Arial Narrow"/>
              </a:rPr>
              <a:t>38%</a:t>
            </a:r>
            <a:endParaRPr sz="1400">
              <a:solidFill>
                <a:schemeClr val="lt1"/>
              </a:solidFill>
              <a:latin typeface="Arial Narrow"/>
              <a:ea typeface="Arial Narrow"/>
              <a:cs typeface="Arial Narrow"/>
              <a:sym typeface="Arial Narrow"/>
            </a:endParaRPr>
          </a:p>
        </p:txBody>
      </p:sp>
      <p:sp>
        <p:nvSpPr>
          <p:cNvPr id="1491" name="Google Shape;1491;p53"/>
          <p:cNvSpPr/>
          <p:nvPr/>
        </p:nvSpPr>
        <p:spPr>
          <a:xfrm>
            <a:off x="8524875" y="4819650"/>
            <a:ext cx="261938" cy="192088"/>
          </a:xfrm>
          <a:prstGeom prst="rect">
            <a:avLst/>
          </a:prstGeom>
          <a:solidFill>
            <a:srgbClr val="A6CE8A"/>
          </a:solid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8%</a:t>
            </a:r>
            <a:endParaRPr sz="1400">
              <a:solidFill>
                <a:schemeClr val="dk1"/>
              </a:solidFill>
              <a:latin typeface="Arial Narrow"/>
              <a:ea typeface="Arial Narrow"/>
              <a:cs typeface="Arial Narrow"/>
              <a:sym typeface="Arial Narrow"/>
            </a:endParaRPr>
          </a:p>
        </p:txBody>
      </p:sp>
      <p:sp>
        <p:nvSpPr>
          <p:cNvPr id="1492" name="Google Shape;1492;p53"/>
          <p:cNvSpPr/>
          <p:nvPr/>
        </p:nvSpPr>
        <p:spPr>
          <a:xfrm>
            <a:off x="3833813" y="1722438"/>
            <a:ext cx="261938" cy="192088"/>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4%</a:t>
            </a:r>
            <a:endParaRPr sz="1400">
              <a:solidFill>
                <a:schemeClr val="dk1"/>
              </a:solidFill>
              <a:latin typeface="Arial Narrow"/>
              <a:ea typeface="Arial Narrow"/>
              <a:cs typeface="Arial Narrow"/>
              <a:sym typeface="Arial Narrow"/>
            </a:endParaRPr>
          </a:p>
        </p:txBody>
      </p:sp>
      <p:sp>
        <p:nvSpPr>
          <p:cNvPr id="1493" name="Google Shape;1493;p53"/>
          <p:cNvSpPr/>
          <p:nvPr/>
        </p:nvSpPr>
        <p:spPr>
          <a:xfrm>
            <a:off x="7915275" y="4689475"/>
            <a:ext cx="261938" cy="192088"/>
          </a:xfrm>
          <a:prstGeom prst="rect">
            <a:avLst/>
          </a:prstGeom>
          <a:solidFill>
            <a:srgbClr val="C30C3E"/>
          </a:solid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ru-RU" sz="1400">
                <a:solidFill>
                  <a:schemeClr val="lt1"/>
                </a:solidFill>
                <a:latin typeface="Arial Narrow"/>
                <a:ea typeface="Arial Narrow"/>
                <a:cs typeface="Arial Narrow"/>
                <a:sym typeface="Arial Narrow"/>
              </a:rPr>
              <a:t>8%</a:t>
            </a:r>
            <a:endParaRPr sz="1400">
              <a:solidFill>
                <a:schemeClr val="lt1"/>
              </a:solidFill>
              <a:latin typeface="Arial Narrow"/>
              <a:ea typeface="Arial Narrow"/>
              <a:cs typeface="Arial Narrow"/>
              <a:sym typeface="Arial Narrow"/>
            </a:endParaRPr>
          </a:p>
        </p:txBody>
      </p:sp>
      <p:sp>
        <p:nvSpPr>
          <p:cNvPr id="1494" name="Google Shape;1494;p53"/>
          <p:cNvSpPr/>
          <p:nvPr/>
        </p:nvSpPr>
        <p:spPr>
          <a:xfrm>
            <a:off x="8243888" y="4268788"/>
            <a:ext cx="212725" cy="192088"/>
          </a:xfrm>
          <a:prstGeom prst="rect">
            <a:avLst/>
          </a:prstGeom>
          <a:noFill/>
          <a:ln>
            <a:noFill/>
          </a:ln>
        </p:spPr>
        <p:txBody>
          <a:bodyPr spcFirstLastPara="1" wrap="square" lIns="25400" tIns="0" rIns="25400" bIns="0" anchor="b"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24</a:t>
            </a:r>
            <a:endParaRPr sz="1400">
              <a:solidFill>
                <a:schemeClr val="dk1"/>
              </a:solidFill>
              <a:latin typeface="Arial Narrow"/>
              <a:ea typeface="Arial Narrow"/>
              <a:cs typeface="Arial Narrow"/>
              <a:sym typeface="Arial Narrow"/>
            </a:endParaRPr>
          </a:p>
        </p:txBody>
      </p:sp>
      <p:sp>
        <p:nvSpPr>
          <p:cNvPr id="1495" name="Google Shape;1495;p53"/>
          <p:cNvSpPr/>
          <p:nvPr/>
        </p:nvSpPr>
        <p:spPr>
          <a:xfrm>
            <a:off x="7670800" y="6207125"/>
            <a:ext cx="1360488" cy="192088"/>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Сектор экономики 2</a:t>
            </a:r>
            <a:endParaRPr sz="1400">
              <a:solidFill>
                <a:schemeClr val="dk1"/>
              </a:solidFill>
              <a:latin typeface="Arial Narrow"/>
              <a:ea typeface="Arial Narrow"/>
              <a:cs typeface="Arial Narrow"/>
              <a:sym typeface="Arial Narrow"/>
            </a:endParaRPr>
          </a:p>
        </p:txBody>
      </p:sp>
      <p:sp>
        <p:nvSpPr>
          <p:cNvPr id="1496" name="Google Shape;1496;p53"/>
          <p:cNvSpPr/>
          <p:nvPr/>
        </p:nvSpPr>
        <p:spPr>
          <a:xfrm>
            <a:off x="9863138" y="6207125"/>
            <a:ext cx="1360488" cy="192088"/>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Сектор экономики 3</a:t>
            </a:r>
            <a:endParaRPr sz="1400">
              <a:solidFill>
                <a:schemeClr val="dk1"/>
              </a:solidFill>
              <a:latin typeface="Arial Narrow"/>
              <a:ea typeface="Arial Narrow"/>
              <a:cs typeface="Arial Narrow"/>
              <a:sym typeface="Arial Narrow"/>
            </a:endParaRPr>
          </a:p>
        </p:txBody>
      </p:sp>
      <p:sp>
        <p:nvSpPr>
          <p:cNvPr id="1497" name="Google Shape;1497;p53"/>
          <p:cNvSpPr/>
          <p:nvPr/>
        </p:nvSpPr>
        <p:spPr>
          <a:xfrm>
            <a:off x="10717213" y="5243513"/>
            <a:ext cx="261938" cy="192088"/>
          </a:xfrm>
          <a:prstGeom prst="rect">
            <a:avLst/>
          </a:prstGeom>
          <a:solidFill>
            <a:schemeClr val="accent2"/>
          </a:solid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8%</a:t>
            </a:r>
            <a:endParaRPr sz="1400">
              <a:solidFill>
                <a:schemeClr val="dk1"/>
              </a:solidFill>
              <a:latin typeface="Arial Narrow"/>
              <a:ea typeface="Arial Narrow"/>
              <a:cs typeface="Arial Narrow"/>
              <a:sym typeface="Arial Narrow"/>
            </a:endParaRPr>
          </a:p>
        </p:txBody>
      </p:sp>
      <p:sp>
        <p:nvSpPr>
          <p:cNvPr id="1498" name="Google Shape;1498;p53"/>
          <p:cNvSpPr/>
          <p:nvPr/>
        </p:nvSpPr>
        <p:spPr>
          <a:xfrm>
            <a:off x="3833813" y="2341563"/>
            <a:ext cx="261938" cy="192088"/>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9%</a:t>
            </a:r>
            <a:endParaRPr sz="1400">
              <a:solidFill>
                <a:schemeClr val="dk1"/>
              </a:solidFill>
              <a:latin typeface="Arial Narrow"/>
              <a:ea typeface="Arial Narrow"/>
              <a:cs typeface="Arial Narrow"/>
              <a:sym typeface="Arial Narrow"/>
            </a:endParaRPr>
          </a:p>
        </p:txBody>
      </p:sp>
      <p:sp>
        <p:nvSpPr>
          <p:cNvPr id="1499" name="Google Shape;1499;p53"/>
          <p:cNvSpPr/>
          <p:nvPr/>
        </p:nvSpPr>
        <p:spPr>
          <a:xfrm>
            <a:off x="6051550" y="3811588"/>
            <a:ext cx="212725" cy="192088"/>
          </a:xfrm>
          <a:prstGeom prst="rect">
            <a:avLst/>
          </a:prstGeom>
          <a:noFill/>
          <a:ln>
            <a:noFill/>
          </a:ln>
        </p:spPr>
        <p:txBody>
          <a:bodyPr spcFirstLastPara="1" wrap="square" lIns="25400" tIns="0" rIns="25400" bIns="0" anchor="b"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31</a:t>
            </a:r>
            <a:endParaRPr sz="1400">
              <a:solidFill>
                <a:schemeClr val="dk1"/>
              </a:solidFill>
              <a:latin typeface="Arial Narrow"/>
              <a:ea typeface="Arial Narrow"/>
              <a:cs typeface="Arial Narrow"/>
              <a:sym typeface="Arial Narrow"/>
            </a:endParaRPr>
          </a:p>
        </p:txBody>
      </p:sp>
      <p:sp>
        <p:nvSpPr>
          <p:cNvPr id="1500" name="Google Shape;1500;p53"/>
          <p:cNvSpPr/>
          <p:nvPr/>
        </p:nvSpPr>
        <p:spPr>
          <a:xfrm>
            <a:off x="5508625" y="6542088"/>
            <a:ext cx="1300163" cy="192088"/>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Количество оценок</a:t>
            </a:r>
            <a:endParaRPr sz="1400">
              <a:solidFill>
                <a:schemeClr val="dk1"/>
              </a:solidFill>
              <a:latin typeface="Arial Narrow"/>
              <a:ea typeface="Arial Narrow"/>
              <a:cs typeface="Arial Narrow"/>
              <a:sym typeface="Arial Narrow"/>
            </a:endParaRPr>
          </a:p>
        </p:txBody>
      </p:sp>
      <p:sp>
        <p:nvSpPr>
          <p:cNvPr id="1501" name="Google Shape;1501;p53"/>
          <p:cNvSpPr/>
          <p:nvPr/>
        </p:nvSpPr>
        <p:spPr>
          <a:xfrm>
            <a:off x="10436225" y="5051425"/>
            <a:ext cx="212725" cy="192088"/>
          </a:xfrm>
          <a:prstGeom prst="rect">
            <a:avLst/>
          </a:prstGeom>
          <a:noFill/>
          <a:ln>
            <a:noFill/>
          </a:ln>
        </p:spPr>
        <p:txBody>
          <a:bodyPr spcFirstLastPara="1" wrap="square" lIns="25400" tIns="0" rIns="25400" bIns="0" anchor="b"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12</a:t>
            </a:r>
            <a:endParaRPr sz="1400">
              <a:solidFill>
                <a:schemeClr val="dk1"/>
              </a:solidFill>
              <a:latin typeface="Arial Narrow"/>
              <a:ea typeface="Arial Narrow"/>
              <a:cs typeface="Arial Narrow"/>
              <a:sym typeface="Arial Narrow"/>
            </a:endParaRPr>
          </a:p>
        </p:txBody>
      </p:sp>
      <p:sp>
        <p:nvSpPr>
          <p:cNvPr id="1502" name="Google Shape;1502;p53"/>
          <p:cNvSpPr/>
          <p:nvPr/>
        </p:nvSpPr>
        <p:spPr>
          <a:xfrm>
            <a:off x="10066338" y="5341938"/>
            <a:ext cx="342900" cy="192088"/>
          </a:xfrm>
          <a:prstGeom prst="rect">
            <a:avLst/>
          </a:prstGeom>
          <a:solidFill>
            <a:srgbClr val="C30C3E"/>
          </a:solid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ru-RU" sz="1400">
                <a:solidFill>
                  <a:schemeClr val="lt1"/>
                </a:solidFill>
                <a:latin typeface="Arial Narrow"/>
                <a:ea typeface="Arial Narrow"/>
                <a:cs typeface="Arial Narrow"/>
                <a:sym typeface="Arial Narrow"/>
              </a:rPr>
              <a:t>17%</a:t>
            </a:r>
            <a:endParaRPr sz="1400">
              <a:solidFill>
                <a:schemeClr val="lt1"/>
              </a:solidFill>
              <a:latin typeface="Arial Narrow"/>
              <a:ea typeface="Arial Narrow"/>
              <a:cs typeface="Arial Narrow"/>
              <a:sym typeface="Arial Narrow"/>
            </a:endParaRPr>
          </a:p>
        </p:txBody>
      </p:sp>
      <p:sp>
        <p:nvSpPr>
          <p:cNvPr id="1503" name="Google Shape;1503;p53"/>
          <p:cNvSpPr/>
          <p:nvPr/>
        </p:nvSpPr>
        <p:spPr>
          <a:xfrm>
            <a:off x="8178800" y="5243513"/>
            <a:ext cx="342900" cy="192088"/>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21%</a:t>
            </a:r>
            <a:endParaRPr sz="1400">
              <a:solidFill>
                <a:schemeClr val="dk1"/>
              </a:solidFill>
              <a:latin typeface="Arial Narrow"/>
              <a:ea typeface="Arial Narrow"/>
              <a:cs typeface="Arial Narrow"/>
              <a:sym typeface="Arial Narrow"/>
            </a:endParaRPr>
          </a:p>
        </p:txBody>
      </p:sp>
      <p:sp>
        <p:nvSpPr>
          <p:cNvPr id="1504" name="Google Shape;1504;p53"/>
          <p:cNvSpPr/>
          <p:nvPr/>
        </p:nvSpPr>
        <p:spPr>
          <a:xfrm>
            <a:off x="10066338" y="5635625"/>
            <a:ext cx="342900" cy="192088"/>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ru-RU" sz="1400">
                <a:solidFill>
                  <a:schemeClr val="lt1"/>
                </a:solidFill>
                <a:latin typeface="Arial Narrow"/>
                <a:ea typeface="Arial Narrow"/>
                <a:cs typeface="Arial Narrow"/>
                <a:sym typeface="Arial Narrow"/>
              </a:rPr>
              <a:t>25%</a:t>
            </a:r>
            <a:endParaRPr sz="1400">
              <a:solidFill>
                <a:schemeClr val="lt1"/>
              </a:solidFill>
              <a:latin typeface="Arial Narrow"/>
              <a:ea typeface="Arial Narrow"/>
              <a:cs typeface="Arial Narrow"/>
              <a:sym typeface="Arial Narrow"/>
            </a:endParaRPr>
          </a:p>
        </p:txBody>
      </p:sp>
      <p:sp>
        <p:nvSpPr>
          <p:cNvPr id="1505" name="Google Shape;1505;p53"/>
          <p:cNvSpPr/>
          <p:nvPr/>
        </p:nvSpPr>
        <p:spPr>
          <a:xfrm>
            <a:off x="3857625" y="1501775"/>
            <a:ext cx="212725" cy="192088"/>
          </a:xfrm>
          <a:prstGeom prst="rect">
            <a:avLst/>
          </a:prstGeom>
          <a:noFill/>
          <a:ln>
            <a:noFill/>
          </a:ln>
        </p:spPr>
        <p:txBody>
          <a:bodyPr spcFirstLastPara="1" wrap="square" lIns="25400" tIns="0" rIns="25400" bIns="0" anchor="b"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67</a:t>
            </a:r>
            <a:endParaRPr sz="1400">
              <a:solidFill>
                <a:schemeClr val="dk1"/>
              </a:solidFill>
              <a:latin typeface="Arial Narrow"/>
              <a:ea typeface="Arial Narrow"/>
              <a:cs typeface="Arial Narrow"/>
              <a:sym typeface="Arial Narrow"/>
            </a:endParaRPr>
          </a:p>
        </p:txBody>
      </p:sp>
      <p:sp>
        <p:nvSpPr>
          <p:cNvPr id="1506" name="Google Shape;1506;p53"/>
          <p:cNvSpPr/>
          <p:nvPr/>
        </p:nvSpPr>
        <p:spPr>
          <a:xfrm>
            <a:off x="747713" y="2103438"/>
            <a:ext cx="250825" cy="187325"/>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Narrow"/>
              <a:ea typeface="Arial Narrow"/>
              <a:cs typeface="Arial Narrow"/>
              <a:sym typeface="Arial Narrow"/>
            </a:endParaRPr>
          </a:p>
        </p:txBody>
      </p:sp>
      <p:sp>
        <p:nvSpPr>
          <p:cNvPr id="1507" name="Google Shape;1507;p53"/>
          <p:cNvSpPr/>
          <p:nvPr/>
        </p:nvSpPr>
        <p:spPr>
          <a:xfrm>
            <a:off x="747713" y="2357438"/>
            <a:ext cx="250825" cy="187325"/>
          </a:xfrm>
          <a:prstGeom prst="rect">
            <a:avLst/>
          </a:prstGeom>
          <a:solidFill>
            <a:schemeClr val="accent4"/>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Narrow"/>
              <a:ea typeface="Arial Narrow"/>
              <a:cs typeface="Arial Narrow"/>
              <a:sym typeface="Arial Narrow"/>
            </a:endParaRPr>
          </a:p>
        </p:txBody>
      </p:sp>
      <p:sp>
        <p:nvSpPr>
          <p:cNvPr id="1508" name="Google Shape;1508;p53"/>
          <p:cNvSpPr/>
          <p:nvPr/>
        </p:nvSpPr>
        <p:spPr>
          <a:xfrm>
            <a:off x="747713" y="2611438"/>
            <a:ext cx="250825" cy="187325"/>
          </a:xfrm>
          <a:prstGeom prst="rect">
            <a:avLst/>
          </a:prstGeom>
          <a:solidFill>
            <a:srgbClr val="C30C3E"/>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Narrow"/>
              <a:ea typeface="Arial Narrow"/>
              <a:cs typeface="Arial Narrow"/>
              <a:sym typeface="Arial Narrow"/>
            </a:endParaRPr>
          </a:p>
        </p:txBody>
      </p:sp>
      <p:sp>
        <p:nvSpPr>
          <p:cNvPr id="1509" name="Google Shape;1509;p53"/>
          <p:cNvSpPr/>
          <p:nvPr/>
        </p:nvSpPr>
        <p:spPr>
          <a:xfrm>
            <a:off x="747713" y="1595438"/>
            <a:ext cx="250825" cy="187325"/>
          </a:xfrm>
          <a:prstGeom prst="rect">
            <a:avLst/>
          </a:prstGeom>
          <a:solidFill>
            <a:srgbClr val="F172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Narrow"/>
              <a:ea typeface="Arial Narrow"/>
              <a:cs typeface="Arial Narrow"/>
              <a:sym typeface="Arial Narrow"/>
            </a:endParaRPr>
          </a:p>
        </p:txBody>
      </p:sp>
      <p:sp>
        <p:nvSpPr>
          <p:cNvPr id="1510" name="Google Shape;1510;p53"/>
          <p:cNvSpPr/>
          <p:nvPr/>
        </p:nvSpPr>
        <p:spPr>
          <a:xfrm>
            <a:off x="747713" y="1849438"/>
            <a:ext cx="250825" cy="18732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Narrow"/>
              <a:ea typeface="Arial Narrow"/>
              <a:cs typeface="Arial Narrow"/>
              <a:sym typeface="Arial Narrow"/>
            </a:endParaRPr>
          </a:p>
        </p:txBody>
      </p:sp>
      <p:sp>
        <p:nvSpPr>
          <p:cNvPr id="1511" name="Google Shape;1511;p53"/>
          <p:cNvSpPr/>
          <p:nvPr/>
        </p:nvSpPr>
        <p:spPr>
          <a:xfrm>
            <a:off x="747713" y="2865438"/>
            <a:ext cx="250825" cy="187325"/>
          </a:xfrm>
          <a:prstGeom prst="rect">
            <a:avLst/>
          </a:prstGeom>
          <a:solidFill>
            <a:srgbClr val="A6CE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Narrow"/>
              <a:ea typeface="Arial Narrow"/>
              <a:cs typeface="Arial Narrow"/>
              <a:sym typeface="Arial Narrow"/>
            </a:endParaRPr>
          </a:p>
        </p:txBody>
      </p:sp>
      <p:sp>
        <p:nvSpPr>
          <p:cNvPr id="1512" name="Google Shape;1512;p53"/>
          <p:cNvSpPr/>
          <p:nvPr/>
        </p:nvSpPr>
        <p:spPr>
          <a:xfrm>
            <a:off x="747713" y="3119438"/>
            <a:ext cx="250825" cy="187325"/>
          </a:xfrm>
          <a:prstGeom prst="rect">
            <a:avLst/>
          </a:prstGeom>
          <a:solidFill>
            <a:srgbClr val="008238"/>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Narrow"/>
              <a:ea typeface="Arial Narrow"/>
              <a:cs typeface="Arial Narrow"/>
              <a:sym typeface="Arial Narrow"/>
            </a:endParaRPr>
          </a:p>
        </p:txBody>
      </p:sp>
      <p:sp>
        <p:nvSpPr>
          <p:cNvPr id="1513" name="Google Shape;1513;p53"/>
          <p:cNvSpPr/>
          <p:nvPr/>
        </p:nvSpPr>
        <p:spPr>
          <a:xfrm>
            <a:off x="1049338" y="1606550"/>
            <a:ext cx="1265238" cy="192088"/>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Банковский сектор</a:t>
            </a:r>
            <a:endParaRPr sz="1400">
              <a:solidFill>
                <a:schemeClr val="dk1"/>
              </a:solidFill>
              <a:latin typeface="Arial Narrow"/>
              <a:ea typeface="Arial Narrow"/>
              <a:cs typeface="Arial Narrow"/>
              <a:sym typeface="Arial Narrow"/>
            </a:endParaRPr>
          </a:p>
        </p:txBody>
      </p:sp>
      <p:sp>
        <p:nvSpPr>
          <p:cNvPr id="1514" name="Google Shape;1514;p53"/>
          <p:cNvSpPr/>
          <p:nvPr/>
        </p:nvSpPr>
        <p:spPr>
          <a:xfrm>
            <a:off x="1049338" y="1860550"/>
            <a:ext cx="885825" cy="192088"/>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Переработка</a:t>
            </a:r>
            <a:endParaRPr sz="1400">
              <a:solidFill>
                <a:schemeClr val="dk1"/>
              </a:solidFill>
              <a:latin typeface="Arial Narrow"/>
              <a:ea typeface="Arial Narrow"/>
              <a:cs typeface="Arial Narrow"/>
              <a:sym typeface="Arial Narrow"/>
            </a:endParaRPr>
          </a:p>
        </p:txBody>
      </p:sp>
      <p:sp>
        <p:nvSpPr>
          <p:cNvPr id="1515" name="Google Shape;1515;p53"/>
          <p:cNvSpPr/>
          <p:nvPr/>
        </p:nvSpPr>
        <p:spPr>
          <a:xfrm>
            <a:off x="1049338" y="2114550"/>
            <a:ext cx="1366838" cy="192088"/>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Сельское хозяйство</a:t>
            </a:r>
            <a:endParaRPr sz="1400">
              <a:solidFill>
                <a:schemeClr val="dk1"/>
              </a:solidFill>
              <a:latin typeface="Arial Narrow"/>
              <a:ea typeface="Arial Narrow"/>
              <a:cs typeface="Arial Narrow"/>
              <a:sym typeface="Arial Narrow"/>
            </a:endParaRPr>
          </a:p>
        </p:txBody>
      </p:sp>
      <p:sp>
        <p:nvSpPr>
          <p:cNvPr id="1516" name="Google Shape;1516;p53"/>
          <p:cNvSpPr/>
          <p:nvPr/>
        </p:nvSpPr>
        <p:spPr>
          <a:xfrm>
            <a:off x="1049338" y="2368550"/>
            <a:ext cx="1022350" cy="192088"/>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Строительство</a:t>
            </a:r>
            <a:endParaRPr sz="1400">
              <a:solidFill>
                <a:schemeClr val="dk1"/>
              </a:solidFill>
              <a:latin typeface="Arial Narrow"/>
              <a:ea typeface="Arial Narrow"/>
              <a:cs typeface="Arial Narrow"/>
              <a:sym typeface="Arial Narrow"/>
            </a:endParaRPr>
          </a:p>
        </p:txBody>
      </p:sp>
      <p:sp>
        <p:nvSpPr>
          <p:cNvPr id="1517" name="Google Shape;1517;p53"/>
          <p:cNvSpPr/>
          <p:nvPr/>
        </p:nvSpPr>
        <p:spPr>
          <a:xfrm>
            <a:off x="1049338" y="2622550"/>
            <a:ext cx="712788" cy="192088"/>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Транспорт</a:t>
            </a:r>
            <a:endParaRPr sz="1400">
              <a:solidFill>
                <a:schemeClr val="dk1"/>
              </a:solidFill>
              <a:latin typeface="Arial Narrow"/>
              <a:ea typeface="Arial Narrow"/>
              <a:cs typeface="Arial Narrow"/>
              <a:sym typeface="Arial Narrow"/>
            </a:endParaRPr>
          </a:p>
        </p:txBody>
      </p:sp>
      <p:sp>
        <p:nvSpPr>
          <p:cNvPr id="1518" name="Google Shape;1518;p53"/>
          <p:cNvSpPr/>
          <p:nvPr/>
        </p:nvSpPr>
        <p:spPr>
          <a:xfrm>
            <a:off x="1049338" y="2876550"/>
            <a:ext cx="490538" cy="192088"/>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Туризм</a:t>
            </a:r>
            <a:endParaRPr sz="1400">
              <a:solidFill>
                <a:schemeClr val="dk1"/>
              </a:solidFill>
              <a:latin typeface="Arial Narrow"/>
              <a:ea typeface="Arial Narrow"/>
              <a:cs typeface="Arial Narrow"/>
              <a:sym typeface="Arial Narrow"/>
            </a:endParaRPr>
          </a:p>
        </p:txBody>
      </p:sp>
      <p:sp>
        <p:nvSpPr>
          <p:cNvPr id="1519" name="Google Shape;1519;p53"/>
          <p:cNvSpPr/>
          <p:nvPr/>
        </p:nvSpPr>
        <p:spPr>
          <a:xfrm>
            <a:off x="1049338" y="3130550"/>
            <a:ext cx="774700" cy="192088"/>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Энергетика</a:t>
            </a:r>
            <a:endParaRPr sz="1400">
              <a:solidFill>
                <a:schemeClr val="dk1"/>
              </a:solidFill>
              <a:latin typeface="Arial Narrow"/>
              <a:ea typeface="Arial Narrow"/>
              <a:cs typeface="Arial Narrow"/>
              <a:sym typeface="Arial Narrow"/>
            </a:endParaRPr>
          </a:p>
        </p:txBody>
      </p:sp>
      <p:sp>
        <p:nvSpPr>
          <p:cNvPr id="1520" name="Google Shape;1520;p53"/>
          <p:cNvSpPr/>
          <p:nvPr/>
        </p:nvSpPr>
        <p:spPr>
          <a:xfrm>
            <a:off x="3175" y="-13070"/>
            <a:ext cx="12188825" cy="938957"/>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ru-RU" sz="1800" b="1">
                <a:solidFill>
                  <a:srgbClr val="92D050"/>
                </a:solidFill>
                <a:latin typeface="Arial Narrow"/>
                <a:ea typeface="Arial Narrow"/>
                <a:cs typeface="Arial Narrow"/>
                <a:sym typeface="Arial Narrow"/>
              </a:rPr>
              <a:t>Q</a:t>
            </a:r>
            <a:r>
              <a:rPr lang="ru-RU" sz="1800" b="1" baseline="30000">
                <a:solidFill>
                  <a:srgbClr val="92D050"/>
                </a:solidFill>
                <a:latin typeface="Arial Narrow"/>
                <a:ea typeface="Arial Narrow"/>
                <a:cs typeface="Arial Narrow"/>
                <a:sym typeface="Arial Narrow"/>
              </a:rPr>
              <a:t>A</a:t>
            </a:r>
            <a:r>
              <a:rPr lang="ru-RU" sz="1800" b="1">
                <a:solidFill>
                  <a:srgbClr val="92D050"/>
                </a:solidFill>
                <a:latin typeface="Arial Narrow"/>
                <a:ea typeface="Arial Narrow"/>
                <a:cs typeface="Arial Narrow"/>
                <a:sym typeface="Arial Narrow"/>
              </a:rPr>
              <a:t>.2.</a:t>
            </a:r>
            <a:r>
              <a:rPr lang="ru-RU" sz="1800" b="1">
                <a:solidFill>
                  <a:schemeClr val="dk1"/>
                </a:solidFill>
                <a:latin typeface="Arial Narrow"/>
                <a:ea typeface="Arial Narrow"/>
                <a:cs typeface="Arial Narrow"/>
                <a:sym typeface="Arial Narrow"/>
              </a:rPr>
              <a:t> </a:t>
            </a:r>
            <a:r>
              <a:rPr lang="ru-RU" sz="1800">
                <a:solidFill>
                  <a:schemeClr val="dk1"/>
                </a:solidFill>
                <a:latin typeface="Arial Narrow"/>
                <a:ea typeface="Arial Narrow"/>
                <a:cs typeface="Arial Narrow"/>
                <a:sym typeface="Arial Narrow"/>
              </a:rPr>
              <a:t>Какие ТРИ отрасли «зеленой экономики» в Кыргызстане дали бы наиболее быстрый финансовый результат (финансово эффективные) в рамках реализации принципов «зеленого финансирования» и являются быстро окупаемыми, не могли бы Вы охарактеризовать с чем связан Ваш выбор?</a:t>
            </a:r>
            <a:endParaRPr sz="1800">
              <a:solidFill>
                <a:schemeClr val="dk1"/>
              </a:solidFill>
              <a:latin typeface="Arial Narrow"/>
              <a:ea typeface="Arial Narrow"/>
              <a:cs typeface="Arial Narrow"/>
              <a:sym typeface="Arial Narrow"/>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00"/>
        <p:cNvGrpSpPr/>
        <p:nvPr/>
      </p:nvGrpSpPr>
      <p:grpSpPr>
        <a:xfrm>
          <a:off x="0" y="0"/>
          <a:ext cx="0" cy="0"/>
          <a:chOff x="0" y="0"/>
          <a:chExt cx="0" cy="0"/>
        </a:xfrm>
      </p:grpSpPr>
      <p:graphicFrame>
        <p:nvGraphicFramePr>
          <p:cNvPr id="1701" name="Google Shape;1701;p59"/>
          <p:cNvGraphicFramePr/>
          <p:nvPr/>
        </p:nvGraphicFramePr>
        <p:xfrm>
          <a:off x="2349501" y="625477"/>
          <a:ext cx="9747250" cy="6007750"/>
        </p:xfrm>
        <a:graphic>
          <a:graphicData uri="http://schemas.openxmlformats.org/drawingml/2006/table">
            <a:tbl>
              <a:tblPr>
                <a:noFill/>
                <a:tableStyleId>{1DFD985E-E22A-4D8C-BC14-72FD9E643F38}</a:tableStyleId>
              </a:tblPr>
              <a:tblGrid>
                <a:gridCol w="1470025">
                  <a:extLst>
                    <a:ext uri="{9D8B030D-6E8A-4147-A177-3AD203B41FA5}">
                      <a16:colId xmlns:a16="http://schemas.microsoft.com/office/drawing/2014/main" val="20000"/>
                    </a:ext>
                  </a:extLst>
                </a:gridCol>
                <a:gridCol w="2505075">
                  <a:extLst>
                    <a:ext uri="{9D8B030D-6E8A-4147-A177-3AD203B41FA5}">
                      <a16:colId xmlns:a16="http://schemas.microsoft.com/office/drawing/2014/main" val="20001"/>
                    </a:ext>
                  </a:extLst>
                </a:gridCol>
                <a:gridCol w="1818800">
                  <a:extLst>
                    <a:ext uri="{9D8B030D-6E8A-4147-A177-3AD203B41FA5}">
                      <a16:colId xmlns:a16="http://schemas.microsoft.com/office/drawing/2014/main" val="20002"/>
                    </a:ext>
                  </a:extLst>
                </a:gridCol>
                <a:gridCol w="1756325">
                  <a:extLst>
                    <a:ext uri="{9D8B030D-6E8A-4147-A177-3AD203B41FA5}">
                      <a16:colId xmlns:a16="http://schemas.microsoft.com/office/drawing/2014/main" val="20003"/>
                    </a:ext>
                  </a:extLst>
                </a:gridCol>
                <a:gridCol w="2197025">
                  <a:extLst>
                    <a:ext uri="{9D8B030D-6E8A-4147-A177-3AD203B41FA5}">
                      <a16:colId xmlns:a16="http://schemas.microsoft.com/office/drawing/2014/main" val="20004"/>
                    </a:ext>
                  </a:extLst>
                </a:gridCol>
              </a:tblGrid>
              <a:tr h="541600">
                <a:tc>
                  <a:txBody>
                    <a:bodyPr/>
                    <a:lstStyle/>
                    <a:p>
                      <a:pPr marL="0" marR="0" lvl="0" indent="0" algn="ctr" rtl="0">
                        <a:spcBef>
                          <a:spcPts val="0"/>
                        </a:spcBef>
                        <a:spcAft>
                          <a:spcPts val="0"/>
                        </a:spcAft>
                        <a:buNone/>
                      </a:pPr>
                      <a:r>
                        <a:rPr lang="ru-RU" sz="1300" b="1" i="0" u="none" strike="noStrike">
                          <a:solidFill>
                            <a:srgbClr val="92D050"/>
                          </a:solidFill>
                          <a:latin typeface="Arial Narrow"/>
                          <a:ea typeface="Arial Narrow"/>
                          <a:cs typeface="Arial Narrow"/>
                          <a:sym typeface="Arial Narrow"/>
                        </a:rPr>
                        <a:t>Сектор экономики / направление</a:t>
                      </a:r>
                      <a:endParaRPr sz="1300" b="1" i="0" u="none" strike="noStrike">
                        <a:solidFill>
                          <a:srgbClr val="92D050"/>
                        </a:solidFill>
                        <a:latin typeface="Arial Narrow"/>
                        <a:ea typeface="Arial Narrow"/>
                        <a:cs typeface="Arial Narrow"/>
                        <a:sym typeface="Arial Narrow"/>
                      </a:endParaRPr>
                    </a:p>
                  </a:txBody>
                  <a:tcPr marL="6500" marR="6500" marT="13025" marB="130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ru-RU" sz="1300" b="1" u="none" strike="noStrike">
                          <a:solidFill>
                            <a:srgbClr val="92D050"/>
                          </a:solidFill>
                          <a:latin typeface="Arial Narrow"/>
                          <a:ea typeface="Arial Narrow"/>
                          <a:cs typeface="Arial Narrow"/>
                          <a:sym typeface="Arial Narrow"/>
                        </a:rPr>
                        <a:t>Q2.. Какие проблемы могут возникнуть в рамках реализации?</a:t>
                      </a:r>
                      <a:endParaRPr sz="1300" b="1" i="0" u="none" strike="noStrike">
                        <a:solidFill>
                          <a:srgbClr val="92D050"/>
                        </a:solidFill>
                        <a:latin typeface="Arial Narrow"/>
                        <a:ea typeface="Arial Narrow"/>
                        <a:cs typeface="Arial Narrow"/>
                        <a:sym typeface="Arial Narrow"/>
                      </a:endParaRPr>
                    </a:p>
                  </a:txBody>
                  <a:tcPr marL="6500" marR="6500" marT="13025" marB="130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ru-RU" sz="1300" b="1" u="none" strike="noStrike">
                          <a:solidFill>
                            <a:srgbClr val="92D050"/>
                          </a:solidFill>
                          <a:latin typeface="Arial Narrow"/>
                          <a:ea typeface="Arial Narrow"/>
                          <a:cs typeface="Arial Narrow"/>
                          <a:sym typeface="Arial Narrow"/>
                        </a:rPr>
                        <a:t>Q2.. Насколько большой спрос у данных проектов?</a:t>
                      </a:r>
                      <a:endParaRPr sz="1300" b="1" i="0" u="none" strike="noStrike">
                        <a:solidFill>
                          <a:srgbClr val="92D050"/>
                        </a:solidFill>
                        <a:latin typeface="Arial Narrow"/>
                        <a:ea typeface="Arial Narrow"/>
                        <a:cs typeface="Arial Narrow"/>
                        <a:sym typeface="Arial Narrow"/>
                      </a:endParaRPr>
                    </a:p>
                  </a:txBody>
                  <a:tcPr marL="6500" marR="6500" marT="13025" marB="130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ru-RU" sz="1300" b="1" u="none" strike="noStrike">
                          <a:solidFill>
                            <a:srgbClr val="92D050"/>
                          </a:solidFill>
                          <a:latin typeface="Arial Narrow"/>
                          <a:ea typeface="Arial Narrow"/>
                          <a:cs typeface="Arial Narrow"/>
                          <a:sym typeface="Arial Narrow"/>
                        </a:rPr>
                        <a:t>Q2.. Что будет являться стимулом в рамках имплементации "интеграции" данных проектов?</a:t>
                      </a:r>
                      <a:endParaRPr sz="1300" b="1" i="0" u="none" strike="noStrike">
                        <a:solidFill>
                          <a:srgbClr val="92D050"/>
                        </a:solidFill>
                        <a:latin typeface="Arial Narrow"/>
                        <a:ea typeface="Arial Narrow"/>
                        <a:cs typeface="Arial Narrow"/>
                        <a:sym typeface="Arial Narrow"/>
                      </a:endParaRPr>
                    </a:p>
                  </a:txBody>
                  <a:tcPr marL="6500" marR="6500" marT="13025" marB="130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ru-RU" sz="1300" b="1" u="none" strike="noStrike">
                          <a:solidFill>
                            <a:srgbClr val="92D050"/>
                          </a:solidFill>
                          <a:latin typeface="Arial Narrow"/>
                          <a:ea typeface="Arial Narrow"/>
                          <a:cs typeface="Arial Narrow"/>
                          <a:sym typeface="Arial Narrow"/>
                        </a:rPr>
                        <a:t>Q2.. Как Вы думаете будет ли это пользоваться спросом?</a:t>
                      </a:r>
                      <a:endParaRPr sz="1300" b="1" i="0" u="none" strike="noStrike">
                        <a:solidFill>
                          <a:srgbClr val="92D050"/>
                        </a:solidFill>
                        <a:latin typeface="Arial Narrow"/>
                        <a:ea typeface="Arial Narrow"/>
                        <a:cs typeface="Arial Narrow"/>
                        <a:sym typeface="Arial Narrow"/>
                      </a:endParaRPr>
                    </a:p>
                  </a:txBody>
                  <a:tcPr marL="6500" marR="6500" marT="13025" marB="130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081075">
                <a:tc>
                  <a:txBody>
                    <a:bodyPr/>
                    <a:lstStyle/>
                    <a:p>
                      <a:pPr marL="0" marR="0" lvl="0" indent="0" algn="ctr" rtl="0">
                        <a:spcBef>
                          <a:spcPts val="0"/>
                        </a:spcBef>
                        <a:spcAft>
                          <a:spcPts val="0"/>
                        </a:spcAft>
                        <a:buClr>
                          <a:schemeClr val="lt1"/>
                        </a:buClr>
                        <a:buSzPts val="2000"/>
                        <a:buFont typeface="Arial Narrow"/>
                        <a:buNone/>
                      </a:pPr>
                      <a:r>
                        <a:rPr lang="ru-RU" sz="2000" b="1" i="0" u="none" strike="noStrike">
                          <a:solidFill>
                            <a:schemeClr val="lt1"/>
                          </a:solidFill>
                          <a:latin typeface="Arial Narrow"/>
                          <a:ea typeface="Arial Narrow"/>
                          <a:cs typeface="Arial Narrow"/>
                          <a:sym typeface="Arial Narrow"/>
                        </a:rPr>
                        <a:t>Энергетика</a:t>
                      </a:r>
                      <a:endParaRPr sz="2000" b="1" i="0" u="none" strike="noStrike">
                        <a:solidFill>
                          <a:schemeClr val="lt1"/>
                        </a:solidFill>
                        <a:latin typeface="Arial Narrow"/>
                        <a:ea typeface="Arial Narrow"/>
                        <a:cs typeface="Arial Narrow"/>
                        <a:sym typeface="Arial Narrow"/>
                      </a:endParaRPr>
                    </a:p>
                  </a:txBody>
                  <a:tcPr marL="6500" marR="6500" marT="13025" marB="130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8238"/>
                    </a:solidFill>
                  </a:tcPr>
                </a:tc>
                <a:tc>
                  <a:txBody>
                    <a:bodyPr/>
                    <a:lstStyle/>
                    <a:p>
                      <a:pPr marL="0" marR="0" lvl="0" indent="0" algn="ctr" rtl="0">
                        <a:spcBef>
                          <a:spcPts val="0"/>
                        </a:spcBef>
                        <a:spcAft>
                          <a:spcPts val="0"/>
                        </a:spcAft>
                        <a:buNone/>
                      </a:pPr>
                      <a:r>
                        <a:rPr lang="ru-RU" sz="1300" b="0" i="0" u="none" strike="noStrike">
                          <a:solidFill>
                            <a:srgbClr val="000000"/>
                          </a:solidFill>
                          <a:latin typeface="Arial Narrow"/>
                          <a:ea typeface="Arial Narrow"/>
                          <a:cs typeface="Arial Narrow"/>
                          <a:sym typeface="Arial Narrow"/>
                        </a:rPr>
                        <a:t>Нормативная база, работающая законодательная база.</a:t>
                      </a:r>
                      <a:endParaRPr/>
                    </a:p>
                    <a:p>
                      <a:pPr marL="0" marR="0" lvl="0" indent="0" algn="ctr" rtl="0">
                        <a:spcBef>
                          <a:spcPts val="0"/>
                        </a:spcBef>
                        <a:spcAft>
                          <a:spcPts val="0"/>
                        </a:spcAft>
                        <a:buNone/>
                      </a:pPr>
                      <a:endParaRPr sz="1300" b="0" i="0" u="none" strike="noStrike">
                        <a:solidFill>
                          <a:srgbClr val="000000"/>
                        </a:solidFill>
                        <a:latin typeface="Arial Narrow"/>
                        <a:ea typeface="Arial Narrow"/>
                        <a:cs typeface="Arial Narrow"/>
                        <a:sym typeface="Arial Narrow"/>
                      </a:endParaRPr>
                    </a:p>
                    <a:p>
                      <a:pPr marL="0" marR="0" lvl="0" indent="0" algn="ctr" rtl="0">
                        <a:lnSpc>
                          <a:spcPct val="100000"/>
                        </a:lnSpc>
                        <a:spcBef>
                          <a:spcPts val="0"/>
                        </a:spcBef>
                        <a:spcAft>
                          <a:spcPts val="0"/>
                        </a:spcAft>
                        <a:buClr>
                          <a:srgbClr val="000000"/>
                        </a:buClr>
                        <a:buSzPts val="1300"/>
                        <a:buFont typeface="Arial Narrow"/>
                        <a:buNone/>
                      </a:pPr>
                      <a:r>
                        <a:rPr lang="ru-RU" sz="1300" b="0" i="0" u="none" strike="noStrike">
                          <a:solidFill>
                            <a:srgbClr val="000000"/>
                          </a:solidFill>
                          <a:latin typeface="Arial Narrow"/>
                          <a:ea typeface="Arial Narrow"/>
                          <a:cs typeface="Arial Narrow"/>
                          <a:sym typeface="Arial Narrow"/>
                        </a:rPr>
                        <a:t>Финансирование, финансовая часть населения, доступ к финансам</a:t>
                      </a:r>
                      <a:endParaRPr/>
                    </a:p>
                    <a:p>
                      <a:pPr marL="0" marR="0" lvl="0" indent="0" algn="ctr" rtl="0">
                        <a:spcBef>
                          <a:spcPts val="0"/>
                        </a:spcBef>
                        <a:spcAft>
                          <a:spcPts val="0"/>
                        </a:spcAft>
                        <a:buNone/>
                      </a:pPr>
                      <a:endParaRPr sz="1300" b="0" i="0" u="none" strike="noStrike">
                        <a:solidFill>
                          <a:srgbClr val="000000"/>
                        </a:solidFill>
                        <a:latin typeface="Arial Narrow"/>
                        <a:ea typeface="Arial Narrow"/>
                        <a:cs typeface="Arial Narrow"/>
                        <a:sym typeface="Arial Narrow"/>
                      </a:endParaRPr>
                    </a:p>
                    <a:p>
                      <a:pPr marL="0" marR="0" lvl="0" indent="0" algn="ctr" rtl="0">
                        <a:spcBef>
                          <a:spcPts val="0"/>
                        </a:spcBef>
                        <a:spcAft>
                          <a:spcPts val="0"/>
                        </a:spcAft>
                        <a:buNone/>
                      </a:pPr>
                      <a:endParaRPr sz="1300" b="0" i="0" u="none" strike="noStrike">
                        <a:solidFill>
                          <a:srgbClr val="000000"/>
                        </a:solidFill>
                        <a:latin typeface="Arial Narrow"/>
                        <a:ea typeface="Arial Narrow"/>
                        <a:cs typeface="Arial Narrow"/>
                        <a:sym typeface="Arial Narrow"/>
                      </a:endParaRPr>
                    </a:p>
                    <a:p>
                      <a:pPr marL="0" marR="0" lvl="0" indent="0" algn="ctr" rtl="0">
                        <a:spcBef>
                          <a:spcPts val="0"/>
                        </a:spcBef>
                        <a:spcAft>
                          <a:spcPts val="0"/>
                        </a:spcAft>
                        <a:buNone/>
                      </a:pPr>
                      <a:r>
                        <a:rPr lang="ru-RU" sz="1300" b="0" i="0" u="none" strike="noStrike">
                          <a:solidFill>
                            <a:srgbClr val="000000"/>
                          </a:solidFill>
                          <a:latin typeface="Arial Narrow"/>
                          <a:ea typeface="Arial Narrow"/>
                          <a:cs typeface="Arial Narrow"/>
                          <a:sym typeface="Arial Narrow"/>
                        </a:rPr>
                        <a:t>Сложности внедрения в частном секторе, из за постройки дополнительных котлов</a:t>
                      </a:r>
                      <a:endParaRPr/>
                    </a:p>
                    <a:p>
                      <a:pPr marL="0" marR="0" lvl="0" indent="0" algn="ctr" rtl="0">
                        <a:spcBef>
                          <a:spcPts val="0"/>
                        </a:spcBef>
                        <a:spcAft>
                          <a:spcPts val="0"/>
                        </a:spcAft>
                        <a:buNone/>
                      </a:pPr>
                      <a:endParaRPr sz="1300" b="0" i="0" u="none" strike="noStrike">
                        <a:solidFill>
                          <a:srgbClr val="000000"/>
                        </a:solidFill>
                        <a:latin typeface="Arial Narrow"/>
                        <a:ea typeface="Arial Narrow"/>
                        <a:cs typeface="Arial Narrow"/>
                        <a:sym typeface="Arial Narrow"/>
                      </a:endParaRPr>
                    </a:p>
                    <a:p>
                      <a:pPr marL="0" marR="0" lvl="0" indent="0" algn="ctr" rtl="0">
                        <a:spcBef>
                          <a:spcPts val="0"/>
                        </a:spcBef>
                        <a:spcAft>
                          <a:spcPts val="0"/>
                        </a:spcAft>
                        <a:buNone/>
                      </a:pPr>
                      <a:r>
                        <a:rPr lang="ru-RU" sz="1300" b="0" i="0" u="none" strike="noStrike">
                          <a:solidFill>
                            <a:srgbClr val="000000"/>
                          </a:solidFill>
                          <a:latin typeface="Arial Narrow"/>
                          <a:ea typeface="Arial Narrow"/>
                          <a:cs typeface="Arial Narrow"/>
                          <a:sym typeface="Arial Narrow"/>
                        </a:rPr>
                        <a:t>Проблемы гарантии инвесторам</a:t>
                      </a:r>
                      <a:endParaRPr/>
                    </a:p>
                    <a:p>
                      <a:pPr marL="0" marR="0" lvl="0" indent="0" algn="ctr" rtl="0">
                        <a:spcBef>
                          <a:spcPts val="0"/>
                        </a:spcBef>
                        <a:spcAft>
                          <a:spcPts val="0"/>
                        </a:spcAft>
                        <a:buNone/>
                      </a:pPr>
                      <a:endParaRPr sz="1300" b="0" i="0" u="none" strike="noStrike">
                        <a:solidFill>
                          <a:srgbClr val="000000"/>
                        </a:solidFill>
                        <a:latin typeface="Arial Narrow"/>
                        <a:ea typeface="Arial Narrow"/>
                        <a:cs typeface="Arial Narrow"/>
                        <a:sym typeface="Arial Narrow"/>
                      </a:endParaRPr>
                    </a:p>
                    <a:p>
                      <a:pPr marL="0" marR="0" lvl="0" indent="0" algn="ctr" rtl="0">
                        <a:spcBef>
                          <a:spcPts val="0"/>
                        </a:spcBef>
                        <a:spcAft>
                          <a:spcPts val="0"/>
                        </a:spcAft>
                        <a:buNone/>
                      </a:pPr>
                      <a:r>
                        <a:rPr lang="ru-RU" sz="1300" b="0" i="0" u="none" strike="noStrike">
                          <a:solidFill>
                            <a:srgbClr val="000000"/>
                          </a:solidFill>
                          <a:latin typeface="Arial Narrow"/>
                          <a:ea typeface="Arial Narrow"/>
                          <a:cs typeface="Arial Narrow"/>
                          <a:sym typeface="Arial Narrow"/>
                        </a:rPr>
                        <a:t>Бюрократия .Законодательные препятствия</a:t>
                      </a:r>
                      <a:endParaRPr/>
                    </a:p>
                    <a:p>
                      <a:pPr marL="0" marR="0" lvl="0" indent="0" algn="ctr" rtl="0">
                        <a:spcBef>
                          <a:spcPts val="0"/>
                        </a:spcBef>
                        <a:spcAft>
                          <a:spcPts val="0"/>
                        </a:spcAft>
                        <a:buNone/>
                      </a:pPr>
                      <a:r>
                        <a:rPr lang="ru-RU" sz="1300" b="0" i="0" u="none" strike="noStrike">
                          <a:solidFill>
                            <a:srgbClr val="000000"/>
                          </a:solidFill>
                          <a:latin typeface="Arial Narrow"/>
                          <a:ea typeface="Arial Narrow"/>
                          <a:cs typeface="Arial Narrow"/>
                          <a:sym typeface="Arial Narrow"/>
                        </a:rPr>
                        <a:t>Местное самоуправление ставит собственные условия и инвестор не может понять или масштабировать инвестиции.</a:t>
                      </a:r>
                      <a:endParaRPr sz="1300" b="0" i="0" u="none" strike="noStrike">
                        <a:solidFill>
                          <a:srgbClr val="000000"/>
                        </a:solidFill>
                        <a:latin typeface="Arial Narrow"/>
                        <a:ea typeface="Arial Narrow"/>
                        <a:cs typeface="Arial Narrow"/>
                        <a:sym typeface="Arial Narrow"/>
                      </a:endParaRPr>
                    </a:p>
                    <a:p>
                      <a:pPr marL="0" marR="0" lvl="0" indent="0" algn="ctr" rtl="0">
                        <a:spcBef>
                          <a:spcPts val="0"/>
                        </a:spcBef>
                        <a:spcAft>
                          <a:spcPts val="0"/>
                        </a:spcAft>
                        <a:buNone/>
                      </a:pPr>
                      <a:endParaRPr sz="1300" b="0" i="0" u="none" strike="noStrike">
                        <a:solidFill>
                          <a:srgbClr val="000000"/>
                        </a:solidFill>
                        <a:latin typeface="Arial Narrow"/>
                        <a:ea typeface="Arial Narrow"/>
                        <a:cs typeface="Arial Narrow"/>
                        <a:sym typeface="Arial Narrow"/>
                      </a:endParaRPr>
                    </a:p>
                    <a:p>
                      <a:pPr marL="0" marR="0" lvl="0" indent="0" algn="ctr" rtl="0">
                        <a:spcBef>
                          <a:spcPts val="0"/>
                        </a:spcBef>
                        <a:spcAft>
                          <a:spcPts val="0"/>
                        </a:spcAft>
                        <a:buNone/>
                      </a:pPr>
                      <a:r>
                        <a:rPr lang="ru-RU" sz="1300" b="0" i="0" u="none" strike="noStrike">
                          <a:solidFill>
                            <a:srgbClr val="000000"/>
                          </a:solidFill>
                          <a:latin typeface="Arial Narrow"/>
                          <a:ea typeface="Arial Narrow"/>
                          <a:cs typeface="Arial Narrow"/>
                          <a:sym typeface="Arial Narrow"/>
                        </a:rPr>
                        <a:t>Проблема в аккумуляторах, аккумуляторы при наших тарифах не окупаемы. Поэтому, пока государство не будет брать на себя и отдавать обратно это не заработает.</a:t>
                      </a:r>
                      <a:endParaRPr sz="1300" b="0" i="0" u="none" strike="noStrike">
                        <a:solidFill>
                          <a:srgbClr val="000000"/>
                        </a:solidFill>
                        <a:latin typeface="Arial Narrow"/>
                        <a:ea typeface="Arial Narrow"/>
                        <a:cs typeface="Arial Narrow"/>
                        <a:sym typeface="Arial Narrow"/>
                      </a:endParaRPr>
                    </a:p>
                  </a:txBody>
                  <a:tcPr marL="9525" marR="9525" marT="19050" marB="190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ru-RU" sz="1300" b="0" i="0" u="none" strike="noStrike">
                          <a:solidFill>
                            <a:srgbClr val="000000"/>
                          </a:solidFill>
                          <a:latin typeface="Arial Narrow"/>
                          <a:ea typeface="Arial Narrow"/>
                          <a:cs typeface="Arial Narrow"/>
                          <a:sym typeface="Arial Narrow"/>
                        </a:rPr>
                        <a:t>Спрос будет. Если государство будет готово субсидировать предпринимателям на переоснащение производства или на оснащение более безопасного и высокоэффективного оборудования.</a:t>
                      </a:r>
                      <a:endParaRPr/>
                    </a:p>
                    <a:p>
                      <a:pPr marL="0" marR="0" lvl="0" indent="0" algn="ctr" rtl="0">
                        <a:spcBef>
                          <a:spcPts val="0"/>
                        </a:spcBef>
                        <a:spcAft>
                          <a:spcPts val="0"/>
                        </a:spcAft>
                        <a:buNone/>
                      </a:pPr>
                      <a:endParaRPr sz="1300" b="0" i="0" u="none" strike="noStrike">
                        <a:solidFill>
                          <a:srgbClr val="000000"/>
                        </a:solidFill>
                        <a:latin typeface="Arial Narrow"/>
                        <a:ea typeface="Arial Narrow"/>
                        <a:cs typeface="Arial Narrow"/>
                        <a:sym typeface="Arial Narrow"/>
                      </a:endParaRPr>
                    </a:p>
                    <a:p>
                      <a:pPr marL="0" marR="0" lvl="0" indent="0" algn="ctr" rtl="0">
                        <a:spcBef>
                          <a:spcPts val="0"/>
                        </a:spcBef>
                        <a:spcAft>
                          <a:spcPts val="0"/>
                        </a:spcAft>
                        <a:buNone/>
                      </a:pPr>
                      <a:r>
                        <a:rPr lang="ru-RU" sz="1300" b="0" i="0" u="none" strike="noStrike">
                          <a:solidFill>
                            <a:srgbClr val="000000"/>
                          </a:solidFill>
                          <a:latin typeface="Arial Narrow"/>
                          <a:ea typeface="Arial Narrow"/>
                          <a:cs typeface="Arial Narrow"/>
                          <a:sym typeface="Arial Narrow"/>
                        </a:rPr>
                        <a:t>Спрос пока не является большим таким, так как не каждый пока может себе позволить</a:t>
                      </a:r>
                      <a:endParaRPr/>
                    </a:p>
                    <a:p>
                      <a:pPr marL="0" marR="0" lvl="0" indent="0" algn="ctr" rtl="0">
                        <a:spcBef>
                          <a:spcPts val="0"/>
                        </a:spcBef>
                        <a:spcAft>
                          <a:spcPts val="0"/>
                        </a:spcAft>
                        <a:buNone/>
                      </a:pPr>
                      <a:endParaRPr sz="1300" b="0" i="0" u="none" strike="noStrike">
                        <a:solidFill>
                          <a:srgbClr val="000000"/>
                        </a:solidFill>
                        <a:latin typeface="Arial Narrow"/>
                        <a:ea typeface="Arial Narrow"/>
                        <a:cs typeface="Arial Narrow"/>
                        <a:sym typeface="Arial Narrow"/>
                      </a:endParaRPr>
                    </a:p>
                    <a:p>
                      <a:pPr marL="0" marR="0" lvl="0" indent="0" algn="ctr" rtl="0">
                        <a:spcBef>
                          <a:spcPts val="0"/>
                        </a:spcBef>
                        <a:spcAft>
                          <a:spcPts val="0"/>
                        </a:spcAft>
                        <a:buNone/>
                      </a:pPr>
                      <a:r>
                        <a:rPr lang="ru-RU" sz="1300" b="0" i="0" u="none" strike="noStrike">
                          <a:solidFill>
                            <a:srgbClr val="000000"/>
                          </a:solidFill>
                          <a:latin typeface="Arial Narrow"/>
                          <a:ea typeface="Arial Narrow"/>
                          <a:cs typeface="Arial Narrow"/>
                          <a:sym typeface="Arial Narrow"/>
                        </a:rPr>
                        <a:t>Спрос небольшой, потому что очень низкая цена на электроэнергию</a:t>
                      </a:r>
                      <a:endParaRPr/>
                    </a:p>
                    <a:p>
                      <a:pPr marL="0" marR="0" lvl="0" indent="0" algn="ctr" rtl="0">
                        <a:spcBef>
                          <a:spcPts val="0"/>
                        </a:spcBef>
                        <a:spcAft>
                          <a:spcPts val="0"/>
                        </a:spcAft>
                        <a:buNone/>
                      </a:pPr>
                      <a:endParaRPr sz="1300" b="0" i="0" u="none" strike="noStrike">
                        <a:solidFill>
                          <a:srgbClr val="000000"/>
                        </a:solidFill>
                        <a:latin typeface="Arial Narrow"/>
                        <a:ea typeface="Arial Narrow"/>
                        <a:cs typeface="Arial Narrow"/>
                        <a:sym typeface="Arial Narrow"/>
                      </a:endParaRPr>
                    </a:p>
                    <a:p>
                      <a:pPr marL="0" marR="0" lvl="0" indent="0" algn="ctr" rtl="0">
                        <a:spcBef>
                          <a:spcPts val="0"/>
                        </a:spcBef>
                        <a:spcAft>
                          <a:spcPts val="0"/>
                        </a:spcAft>
                        <a:buNone/>
                      </a:pPr>
                      <a:r>
                        <a:rPr lang="ru-RU" sz="1300" b="0" i="0" u="none" strike="noStrike">
                          <a:solidFill>
                            <a:srgbClr val="000000"/>
                          </a:solidFill>
                          <a:latin typeface="Arial Narrow"/>
                          <a:ea typeface="Arial Narrow"/>
                          <a:cs typeface="Arial Narrow"/>
                          <a:sym typeface="Arial Narrow"/>
                        </a:rPr>
                        <a:t>Спрос низкий, но зависит от государства, которое может стимулировать рынок</a:t>
                      </a:r>
                      <a:endParaRPr sz="1300" b="0" i="0" u="none" strike="noStrike">
                        <a:solidFill>
                          <a:srgbClr val="000000"/>
                        </a:solidFill>
                        <a:latin typeface="Arial Narrow"/>
                        <a:ea typeface="Arial Narrow"/>
                        <a:cs typeface="Arial Narrow"/>
                        <a:sym typeface="Arial Narrow"/>
                      </a:endParaRPr>
                    </a:p>
                  </a:txBody>
                  <a:tcPr marL="9525" marR="9525" marT="19050" marB="190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ru-RU" sz="1300" b="0" i="0" u="none" strike="noStrike">
                          <a:solidFill>
                            <a:srgbClr val="000000"/>
                          </a:solidFill>
                          <a:latin typeface="Arial Narrow"/>
                          <a:ea typeface="Arial Narrow"/>
                          <a:cs typeface="Arial Narrow"/>
                          <a:sym typeface="Arial Narrow"/>
                        </a:rPr>
                        <a:t>Доступ к дешевым ссудам, к субсидиям.</a:t>
                      </a:r>
                      <a:endParaRPr/>
                    </a:p>
                    <a:p>
                      <a:pPr marL="0" marR="0" lvl="0" indent="0" algn="ctr" rtl="0">
                        <a:spcBef>
                          <a:spcPts val="0"/>
                        </a:spcBef>
                        <a:spcAft>
                          <a:spcPts val="0"/>
                        </a:spcAft>
                        <a:buNone/>
                      </a:pPr>
                      <a:endParaRPr sz="1300" b="0" i="0" u="none" strike="noStrike">
                        <a:solidFill>
                          <a:srgbClr val="000000"/>
                        </a:solidFill>
                        <a:latin typeface="Arial Narrow"/>
                        <a:ea typeface="Arial Narrow"/>
                        <a:cs typeface="Arial Narrow"/>
                        <a:sym typeface="Arial Narrow"/>
                      </a:endParaRPr>
                    </a:p>
                    <a:p>
                      <a:pPr marL="0" marR="0" lvl="0" indent="0" algn="ctr" rtl="0">
                        <a:spcBef>
                          <a:spcPts val="0"/>
                        </a:spcBef>
                        <a:spcAft>
                          <a:spcPts val="0"/>
                        </a:spcAft>
                        <a:buNone/>
                      </a:pPr>
                      <a:r>
                        <a:rPr lang="ru-RU" sz="1300" b="0" i="0" u="none" strike="noStrike">
                          <a:solidFill>
                            <a:srgbClr val="000000"/>
                          </a:solidFill>
                          <a:latin typeface="Arial Narrow"/>
                          <a:ea typeface="Arial Narrow"/>
                          <a:cs typeface="Arial Narrow"/>
                          <a:sym typeface="Arial Narrow"/>
                        </a:rPr>
                        <a:t>Государственное финансирование</a:t>
                      </a:r>
                      <a:endParaRPr/>
                    </a:p>
                    <a:p>
                      <a:pPr marL="0" marR="0" lvl="0" indent="0" algn="ctr" rtl="0">
                        <a:spcBef>
                          <a:spcPts val="0"/>
                        </a:spcBef>
                        <a:spcAft>
                          <a:spcPts val="0"/>
                        </a:spcAft>
                        <a:buNone/>
                      </a:pPr>
                      <a:r>
                        <a:rPr lang="ru-RU" sz="1300" b="0" i="0" u="none" strike="noStrike">
                          <a:solidFill>
                            <a:srgbClr val="000000"/>
                          </a:solidFill>
                          <a:latin typeface="Arial Narrow"/>
                          <a:ea typeface="Arial Narrow"/>
                          <a:cs typeface="Arial Narrow"/>
                          <a:sym typeface="Arial Narrow"/>
                        </a:rPr>
                        <a:t>-показать экономию, расходов</a:t>
                      </a:r>
                      <a:endParaRPr/>
                    </a:p>
                    <a:p>
                      <a:pPr marL="0" marR="0" lvl="0" indent="0" algn="ctr" rtl="0">
                        <a:spcBef>
                          <a:spcPts val="0"/>
                        </a:spcBef>
                        <a:spcAft>
                          <a:spcPts val="0"/>
                        </a:spcAft>
                        <a:buNone/>
                      </a:pPr>
                      <a:r>
                        <a:rPr lang="ru-RU" sz="1300" b="0" i="0" u="none" strike="noStrike">
                          <a:solidFill>
                            <a:srgbClr val="000000"/>
                          </a:solidFill>
                          <a:latin typeface="Arial Narrow"/>
                          <a:ea typeface="Arial Narrow"/>
                          <a:cs typeface="Arial Narrow"/>
                          <a:sym typeface="Arial Narrow"/>
                        </a:rPr>
                        <a:t>-законопроекты со стороны государства</a:t>
                      </a:r>
                      <a:endParaRPr/>
                    </a:p>
                    <a:p>
                      <a:pPr marL="0" marR="0" lvl="0" indent="0" algn="ctr" rtl="0">
                        <a:spcBef>
                          <a:spcPts val="0"/>
                        </a:spcBef>
                        <a:spcAft>
                          <a:spcPts val="0"/>
                        </a:spcAft>
                        <a:buNone/>
                      </a:pPr>
                      <a:endParaRPr sz="1300" b="0" i="0" u="none" strike="noStrike">
                        <a:solidFill>
                          <a:srgbClr val="000000"/>
                        </a:solidFill>
                        <a:latin typeface="Arial Narrow"/>
                        <a:ea typeface="Arial Narrow"/>
                        <a:cs typeface="Arial Narrow"/>
                        <a:sym typeface="Arial Narrow"/>
                      </a:endParaRPr>
                    </a:p>
                    <a:p>
                      <a:pPr marL="0" marR="0" lvl="0" indent="0" algn="ctr" rtl="0">
                        <a:spcBef>
                          <a:spcPts val="0"/>
                        </a:spcBef>
                        <a:spcAft>
                          <a:spcPts val="0"/>
                        </a:spcAft>
                        <a:buNone/>
                      </a:pPr>
                      <a:r>
                        <a:rPr lang="ru-RU" sz="1300" b="0" i="0" u="none" strike="noStrike">
                          <a:solidFill>
                            <a:srgbClr val="000000"/>
                          </a:solidFill>
                          <a:latin typeface="Arial Narrow"/>
                          <a:ea typeface="Arial Narrow"/>
                          <a:cs typeface="Arial Narrow"/>
                          <a:sym typeface="Arial Narrow"/>
                        </a:rPr>
                        <a:t>Снизить пошлины на ввоз зеленых материалов / технологий не должен взиматься НДС</a:t>
                      </a:r>
                      <a:endParaRPr sz="1300" b="0" i="0" u="none" strike="noStrike">
                        <a:solidFill>
                          <a:srgbClr val="000000"/>
                        </a:solidFill>
                        <a:latin typeface="Arial Narrow"/>
                        <a:ea typeface="Arial Narrow"/>
                        <a:cs typeface="Arial Narrow"/>
                        <a:sym typeface="Arial Narrow"/>
                      </a:endParaRPr>
                    </a:p>
                    <a:p>
                      <a:pPr marL="0" marR="0" lvl="0" indent="0" algn="ctr" rtl="0">
                        <a:spcBef>
                          <a:spcPts val="0"/>
                        </a:spcBef>
                        <a:spcAft>
                          <a:spcPts val="0"/>
                        </a:spcAft>
                        <a:buNone/>
                      </a:pPr>
                      <a:endParaRPr sz="1300" b="0" i="0" u="none" strike="noStrike">
                        <a:solidFill>
                          <a:srgbClr val="000000"/>
                        </a:solidFill>
                        <a:latin typeface="Arial Narrow"/>
                        <a:ea typeface="Arial Narrow"/>
                        <a:cs typeface="Arial Narrow"/>
                        <a:sym typeface="Arial Narrow"/>
                      </a:endParaRPr>
                    </a:p>
                    <a:p>
                      <a:pPr marL="0" marR="0" lvl="0" indent="0" algn="ctr" rtl="0">
                        <a:spcBef>
                          <a:spcPts val="0"/>
                        </a:spcBef>
                        <a:spcAft>
                          <a:spcPts val="0"/>
                        </a:spcAft>
                        <a:buNone/>
                      </a:pPr>
                      <a:r>
                        <a:rPr lang="ru-RU" sz="1300" b="0" i="0" u="none" strike="noStrike">
                          <a:solidFill>
                            <a:srgbClr val="000000"/>
                          </a:solidFill>
                          <a:latin typeface="Arial Narrow"/>
                          <a:ea typeface="Arial Narrow"/>
                          <a:cs typeface="Arial Narrow"/>
                          <a:sym typeface="Arial Narrow"/>
                        </a:rPr>
                        <a:t>Налоговые послабления иные</a:t>
                      </a:r>
                      <a:endParaRPr/>
                    </a:p>
                    <a:p>
                      <a:pPr marL="0" marR="0" lvl="0" indent="0" algn="ctr" rtl="0">
                        <a:spcBef>
                          <a:spcPts val="0"/>
                        </a:spcBef>
                        <a:spcAft>
                          <a:spcPts val="0"/>
                        </a:spcAft>
                        <a:buNone/>
                      </a:pPr>
                      <a:endParaRPr sz="1300" b="0" i="0" u="none" strike="noStrike">
                        <a:solidFill>
                          <a:srgbClr val="000000"/>
                        </a:solidFill>
                        <a:latin typeface="Arial Narrow"/>
                        <a:ea typeface="Arial Narrow"/>
                        <a:cs typeface="Arial Narrow"/>
                        <a:sym typeface="Arial Narrow"/>
                      </a:endParaRPr>
                    </a:p>
                    <a:p>
                      <a:pPr marL="0" marR="0" lvl="0" indent="0" algn="ctr" rtl="0">
                        <a:spcBef>
                          <a:spcPts val="0"/>
                        </a:spcBef>
                        <a:spcAft>
                          <a:spcPts val="0"/>
                        </a:spcAft>
                        <a:buNone/>
                      </a:pPr>
                      <a:r>
                        <a:rPr lang="ru-RU" sz="1300" b="0" i="0" u="none" strike="noStrike">
                          <a:solidFill>
                            <a:srgbClr val="000000"/>
                          </a:solidFill>
                          <a:latin typeface="Arial Narrow"/>
                          <a:ea typeface="Arial Narrow"/>
                          <a:cs typeface="Arial Narrow"/>
                          <a:sym typeface="Arial Narrow"/>
                        </a:rPr>
                        <a:t>Структурный подход для реализации проектов</a:t>
                      </a:r>
                      <a:endParaRPr/>
                    </a:p>
                    <a:p>
                      <a:pPr marL="0" marR="0" lvl="0" indent="0" algn="ctr" rtl="0">
                        <a:spcBef>
                          <a:spcPts val="0"/>
                        </a:spcBef>
                        <a:spcAft>
                          <a:spcPts val="0"/>
                        </a:spcAft>
                        <a:buNone/>
                      </a:pPr>
                      <a:endParaRPr sz="1300" b="0" i="0" u="none" strike="noStrike">
                        <a:solidFill>
                          <a:srgbClr val="000000"/>
                        </a:solidFill>
                        <a:latin typeface="Arial Narrow"/>
                        <a:ea typeface="Arial Narrow"/>
                        <a:cs typeface="Arial Narrow"/>
                        <a:sym typeface="Arial Narrow"/>
                      </a:endParaRPr>
                    </a:p>
                    <a:p>
                      <a:pPr marL="0" marR="0" lvl="0" indent="0" algn="ctr" rtl="0">
                        <a:spcBef>
                          <a:spcPts val="0"/>
                        </a:spcBef>
                        <a:spcAft>
                          <a:spcPts val="0"/>
                        </a:spcAft>
                        <a:buNone/>
                      </a:pPr>
                      <a:r>
                        <a:rPr lang="ru-RU" sz="1300" b="0" i="0" u="none" strike="noStrike">
                          <a:solidFill>
                            <a:srgbClr val="000000"/>
                          </a:solidFill>
                          <a:latin typeface="Arial Narrow"/>
                          <a:ea typeface="Arial Narrow"/>
                          <a:cs typeface="Arial Narrow"/>
                          <a:sym typeface="Arial Narrow"/>
                        </a:rPr>
                        <a:t>Эффективные тарифы для развития ВИЭ</a:t>
                      </a:r>
                      <a:endParaRPr/>
                    </a:p>
                  </a:txBody>
                  <a:tcPr marL="9525" marR="9525" marT="19050" marB="190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ru-RU" sz="1300" b="0" i="0" u="none" strike="noStrike">
                          <a:solidFill>
                            <a:srgbClr val="000000"/>
                          </a:solidFill>
                          <a:latin typeface="Arial Narrow"/>
                          <a:ea typeface="Arial Narrow"/>
                          <a:cs typeface="Arial Narrow"/>
                          <a:sym typeface="Arial Narrow"/>
                        </a:rPr>
                        <a:t>Спрос будет большим , если клиентам будут предоставлены финансовые инструменты возможности утепления своих домов в рассрочку</a:t>
                      </a:r>
                      <a:endParaRPr/>
                    </a:p>
                    <a:p>
                      <a:pPr marL="0" marR="0" lvl="0" indent="0" algn="ctr" rtl="0">
                        <a:spcBef>
                          <a:spcPts val="0"/>
                        </a:spcBef>
                        <a:spcAft>
                          <a:spcPts val="0"/>
                        </a:spcAft>
                        <a:buNone/>
                      </a:pPr>
                      <a:endParaRPr sz="1300" b="0" i="0" u="none" strike="noStrike">
                        <a:solidFill>
                          <a:srgbClr val="000000"/>
                        </a:solidFill>
                        <a:latin typeface="Arial Narrow"/>
                        <a:ea typeface="Arial Narrow"/>
                        <a:cs typeface="Arial Narrow"/>
                        <a:sym typeface="Arial Narrow"/>
                      </a:endParaRPr>
                    </a:p>
                    <a:p>
                      <a:pPr marL="0" marR="0" lvl="0" indent="0" algn="ctr" rtl="0">
                        <a:spcBef>
                          <a:spcPts val="0"/>
                        </a:spcBef>
                        <a:spcAft>
                          <a:spcPts val="0"/>
                        </a:spcAft>
                        <a:buNone/>
                      </a:pPr>
                      <a:r>
                        <a:rPr lang="ru-RU" sz="1300" b="0" i="0" u="none" strike="noStrike">
                          <a:solidFill>
                            <a:srgbClr val="000000"/>
                          </a:solidFill>
                          <a:latin typeface="Arial Narrow"/>
                          <a:ea typeface="Arial Narrow"/>
                          <a:cs typeface="Arial Narrow"/>
                          <a:sym typeface="Arial Narrow"/>
                        </a:rPr>
                        <a:t>Если государство предоставит условия, то в дальнейшем, компании могут предоставлять больше опций для населения чем сейчас</a:t>
                      </a:r>
                      <a:endParaRPr/>
                    </a:p>
                    <a:p>
                      <a:pPr marL="0" marR="0" lvl="0" indent="0" algn="ctr" rtl="0">
                        <a:spcBef>
                          <a:spcPts val="0"/>
                        </a:spcBef>
                        <a:spcAft>
                          <a:spcPts val="0"/>
                        </a:spcAft>
                        <a:buNone/>
                      </a:pPr>
                      <a:r>
                        <a:rPr lang="ru-RU" sz="1300" b="0" i="0" u="none" strike="noStrike">
                          <a:solidFill>
                            <a:srgbClr val="000000"/>
                          </a:solidFill>
                          <a:latin typeface="Arial Narrow"/>
                          <a:ea typeface="Arial Narrow"/>
                          <a:cs typeface="Arial Narrow"/>
                          <a:sym typeface="Arial Narrow"/>
                        </a:rPr>
                        <a:t>ГЭС сейчас точно в спросе все стараются финансировать, про остальные точно не могу сказать</a:t>
                      </a:r>
                      <a:endParaRPr/>
                    </a:p>
                    <a:p>
                      <a:pPr marL="0" marR="0" lvl="0" indent="0" algn="ctr" rtl="0">
                        <a:spcBef>
                          <a:spcPts val="0"/>
                        </a:spcBef>
                        <a:spcAft>
                          <a:spcPts val="0"/>
                        </a:spcAft>
                        <a:buNone/>
                      </a:pPr>
                      <a:endParaRPr sz="1300" b="0" i="0" u="none" strike="noStrike">
                        <a:solidFill>
                          <a:srgbClr val="000000"/>
                        </a:solidFill>
                        <a:latin typeface="Arial Narrow"/>
                        <a:ea typeface="Arial Narrow"/>
                        <a:cs typeface="Arial Narrow"/>
                        <a:sym typeface="Arial Narrow"/>
                      </a:endParaRPr>
                    </a:p>
                    <a:p>
                      <a:pPr marL="0" marR="0" lvl="0" indent="0" algn="ctr" rtl="0">
                        <a:spcBef>
                          <a:spcPts val="0"/>
                        </a:spcBef>
                        <a:spcAft>
                          <a:spcPts val="0"/>
                        </a:spcAft>
                        <a:buNone/>
                      </a:pPr>
                      <a:r>
                        <a:rPr lang="ru-RU" sz="1300" b="0" i="0" u="none" strike="noStrike">
                          <a:solidFill>
                            <a:srgbClr val="000000"/>
                          </a:solidFill>
                          <a:latin typeface="Arial Narrow"/>
                          <a:ea typeface="Arial Narrow"/>
                          <a:cs typeface="Arial Narrow"/>
                          <a:sym typeface="Arial Narrow"/>
                        </a:rPr>
                        <a:t>Да, если будет больше таких инструментов как KyrCEFF, Дос-Кредобанк и программа поддержки малого и среднего бизнеса EBRD, будет еще больше выбора и спроса</a:t>
                      </a:r>
                      <a:endParaRPr/>
                    </a:p>
                  </a:txBody>
                  <a:tcPr marL="9525" marR="9525" marT="19050" marB="1905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pic>
        <p:nvPicPr>
          <p:cNvPr id="1702" name="Google Shape;1702;p59"/>
          <p:cNvPicPr preferRelativeResize="0"/>
          <p:nvPr/>
        </p:nvPicPr>
        <p:blipFill rotWithShape="1">
          <a:blip r:embed="rId3">
            <a:alphaModFix/>
          </a:blip>
          <a:srcRect/>
          <a:stretch/>
        </p:blipFill>
        <p:spPr>
          <a:xfrm>
            <a:off x="-28575" y="836613"/>
            <a:ext cx="2151063" cy="3311525"/>
          </a:xfrm>
          <a:prstGeom prst="rect">
            <a:avLst/>
          </a:prstGeom>
          <a:noFill/>
          <a:ln>
            <a:noFill/>
          </a:ln>
        </p:spPr>
      </p:pic>
      <p:cxnSp>
        <p:nvCxnSpPr>
          <p:cNvPr id="1703" name="Google Shape;1703;p59"/>
          <p:cNvCxnSpPr/>
          <p:nvPr/>
        </p:nvCxnSpPr>
        <p:spPr>
          <a:xfrm>
            <a:off x="765175" y="2362200"/>
            <a:ext cx="911225" cy="0"/>
          </a:xfrm>
          <a:prstGeom prst="straightConnector1">
            <a:avLst/>
          </a:prstGeom>
          <a:noFill/>
          <a:ln w="28575" cap="flat" cmpd="sng">
            <a:solidFill>
              <a:schemeClr val="accent4"/>
            </a:solidFill>
            <a:prstDash val="solid"/>
            <a:miter lim="800000"/>
            <a:headEnd type="none" w="sm" len="sm"/>
            <a:tailEnd type="none" w="sm" len="sm"/>
          </a:ln>
        </p:spPr>
      </p:cxnSp>
      <p:cxnSp>
        <p:nvCxnSpPr>
          <p:cNvPr id="1704" name="Google Shape;1704;p59"/>
          <p:cNvCxnSpPr/>
          <p:nvPr/>
        </p:nvCxnSpPr>
        <p:spPr>
          <a:xfrm>
            <a:off x="765175" y="1706563"/>
            <a:ext cx="911225" cy="0"/>
          </a:xfrm>
          <a:prstGeom prst="straightConnector1">
            <a:avLst/>
          </a:prstGeom>
          <a:noFill/>
          <a:ln w="28575" cap="flat" cmpd="sng">
            <a:solidFill>
              <a:schemeClr val="accent4"/>
            </a:solidFill>
            <a:prstDash val="solid"/>
            <a:miter lim="800000"/>
            <a:headEnd type="none" w="sm" len="sm"/>
            <a:tailEnd type="none" w="sm" len="sm"/>
          </a:ln>
        </p:spPr>
      </p:cxnSp>
      <p:cxnSp>
        <p:nvCxnSpPr>
          <p:cNvPr id="1705" name="Google Shape;1705;p59"/>
          <p:cNvCxnSpPr/>
          <p:nvPr/>
        </p:nvCxnSpPr>
        <p:spPr>
          <a:xfrm>
            <a:off x="765175" y="2012950"/>
            <a:ext cx="911225" cy="0"/>
          </a:xfrm>
          <a:prstGeom prst="straightConnector1">
            <a:avLst/>
          </a:prstGeom>
          <a:noFill/>
          <a:ln w="28575" cap="flat" cmpd="sng">
            <a:solidFill>
              <a:schemeClr val="accent4"/>
            </a:solidFill>
            <a:prstDash val="solid"/>
            <a:miter lim="800000"/>
            <a:headEnd type="none" w="sm" len="sm"/>
            <a:tailEnd type="none" w="sm" len="sm"/>
          </a:ln>
        </p:spPr>
      </p:cxnSp>
      <p:sp>
        <p:nvSpPr>
          <p:cNvPr id="1706" name="Google Shape;1706;p59"/>
          <p:cNvSpPr/>
          <p:nvPr/>
        </p:nvSpPr>
        <p:spPr>
          <a:xfrm>
            <a:off x="1049338" y="2092325"/>
            <a:ext cx="342900" cy="192088"/>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12%</a:t>
            </a:r>
            <a:endParaRPr sz="1400">
              <a:solidFill>
                <a:schemeClr val="dk1"/>
              </a:solidFill>
              <a:latin typeface="Arial Narrow"/>
              <a:ea typeface="Arial Narrow"/>
              <a:cs typeface="Arial Narrow"/>
              <a:sym typeface="Arial Narrow"/>
            </a:endParaRPr>
          </a:p>
        </p:txBody>
      </p:sp>
      <p:sp>
        <p:nvSpPr>
          <p:cNvPr id="1707" name="Google Shape;1707;p59"/>
          <p:cNvSpPr/>
          <p:nvPr/>
        </p:nvSpPr>
        <p:spPr>
          <a:xfrm>
            <a:off x="1090613" y="1065213"/>
            <a:ext cx="261938" cy="192088"/>
          </a:xfrm>
          <a:prstGeom prst="rect">
            <a:avLst/>
          </a:prstGeom>
          <a:solidFill>
            <a:srgbClr val="F1728E"/>
          </a:solid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4%</a:t>
            </a:r>
            <a:endParaRPr sz="1400">
              <a:solidFill>
                <a:schemeClr val="dk1"/>
              </a:solidFill>
              <a:latin typeface="Arial Narrow"/>
              <a:ea typeface="Arial Narrow"/>
              <a:cs typeface="Arial Narrow"/>
              <a:sym typeface="Arial Narrow"/>
            </a:endParaRPr>
          </a:p>
        </p:txBody>
      </p:sp>
      <p:sp>
        <p:nvSpPr>
          <p:cNvPr id="1708" name="Google Shape;1708;p59"/>
          <p:cNvSpPr/>
          <p:nvPr/>
        </p:nvSpPr>
        <p:spPr>
          <a:xfrm>
            <a:off x="728663" y="4137025"/>
            <a:ext cx="984250" cy="192088"/>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Сумма оценок</a:t>
            </a:r>
            <a:endParaRPr sz="1400">
              <a:solidFill>
                <a:schemeClr val="dk1"/>
              </a:solidFill>
              <a:latin typeface="Arial Narrow"/>
              <a:ea typeface="Arial Narrow"/>
              <a:cs typeface="Arial Narrow"/>
              <a:sym typeface="Arial Narrow"/>
            </a:endParaRPr>
          </a:p>
        </p:txBody>
      </p:sp>
      <p:sp>
        <p:nvSpPr>
          <p:cNvPr id="1709" name="Google Shape;1709;p59"/>
          <p:cNvSpPr/>
          <p:nvPr/>
        </p:nvSpPr>
        <p:spPr>
          <a:xfrm>
            <a:off x="238125" y="625475"/>
            <a:ext cx="328613" cy="192088"/>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n=30</a:t>
            </a:r>
            <a:endParaRPr sz="1400">
              <a:solidFill>
                <a:schemeClr val="dk1"/>
              </a:solidFill>
              <a:latin typeface="Arial Narrow"/>
              <a:ea typeface="Arial Narrow"/>
              <a:cs typeface="Arial Narrow"/>
              <a:sym typeface="Arial Narrow"/>
            </a:endParaRPr>
          </a:p>
        </p:txBody>
      </p:sp>
      <p:sp>
        <p:nvSpPr>
          <p:cNvPr id="1710" name="Google Shape;1710;p59"/>
          <p:cNvSpPr/>
          <p:nvPr/>
        </p:nvSpPr>
        <p:spPr>
          <a:xfrm>
            <a:off x="1090613" y="1479550"/>
            <a:ext cx="261938" cy="192088"/>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9%</a:t>
            </a:r>
            <a:endParaRPr sz="1400">
              <a:solidFill>
                <a:schemeClr val="dk1"/>
              </a:solidFill>
              <a:latin typeface="Arial Narrow"/>
              <a:ea typeface="Arial Narrow"/>
              <a:cs typeface="Arial Narrow"/>
              <a:sym typeface="Arial Narrow"/>
            </a:endParaRPr>
          </a:p>
        </p:txBody>
      </p:sp>
      <p:sp>
        <p:nvSpPr>
          <p:cNvPr id="1711" name="Google Shape;1711;p59"/>
          <p:cNvSpPr/>
          <p:nvPr/>
        </p:nvSpPr>
        <p:spPr>
          <a:xfrm>
            <a:off x="1049338" y="1763713"/>
            <a:ext cx="342900" cy="192088"/>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10%</a:t>
            </a:r>
            <a:endParaRPr sz="1400">
              <a:solidFill>
                <a:schemeClr val="dk1"/>
              </a:solidFill>
              <a:latin typeface="Arial Narrow"/>
              <a:ea typeface="Arial Narrow"/>
              <a:cs typeface="Arial Narrow"/>
              <a:sym typeface="Arial Narrow"/>
            </a:endParaRPr>
          </a:p>
        </p:txBody>
      </p:sp>
      <p:sp>
        <p:nvSpPr>
          <p:cNvPr id="1712" name="Google Shape;1712;p59"/>
          <p:cNvSpPr/>
          <p:nvPr/>
        </p:nvSpPr>
        <p:spPr>
          <a:xfrm>
            <a:off x="1049338" y="2462213"/>
            <a:ext cx="342900" cy="192088"/>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ru-RU" sz="1400">
                <a:solidFill>
                  <a:schemeClr val="lt1"/>
                </a:solidFill>
                <a:latin typeface="Arial Narrow"/>
                <a:ea typeface="Arial Narrow"/>
                <a:cs typeface="Arial Narrow"/>
                <a:sym typeface="Arial Narrow"/>
              </a:rPr>
              <a:t>13%</a:t>
            </a:r>
            <a:endParaRPr sz="1400">
              <a:solidFill>
                <a:schemeClr val="lt1"/>
              </a:solidFill>
              <a:latin typeface="Arial Narrow"/>
              <a:ea typeface="Arial Narrow"/>
              <a:cs typeface="Arial Narrow"/>
              <a:sym typeface="Arial Narrow"/>
            </a:endParaRPr>
          </a:p>
        </p:txBody>
      </p:sp>
      <p:sp>
        <p:nvSpPr>
          <p:cNvPr id="1713" name="Google Shape;1713;p59"/>
          <p:cNvSpPr/>
          <p:nvPr/>
        </p:nvSpPr>
        <p:spPr>
          <a:xfrm>
            <a:off x="1090613" y="1239838"/>
            <a:ext cx="261938" cy="192088"/>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7%</a:t>
            </a:r>
            <a:endParaRPr sz="1400">
              <a:solidFill>
                <a:schemeClr val="dk1"/>
              </a:solidFill>
              <a:latin typeface="Arial Narrow"/>
              <a:ea typeface="Arial Narrow"/>
              <a:cs typeface="Arial Narrow"/>
              <a:sym typeface="Arial Narrow"/>
            </a:endParaRPr>
          </a:p>
        </p:txBody>
      </p:sp>
      <p:sp>
        <p:nvSpPr>
          <p:cNvPr id="1714" name="Google Shape;1714;p59"/>
          <p:cNvSpPr/>
          <p:nvPr/>
        </p:nvSpPr>
        <p:spPr>
          <a:xfrm>
            <a:off x="1049338" y="3290888"/>
            <a:ext cx="342900" cy="192088"/>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ru-RU" sz="1400">
                <a:solidFill>
                  <a:schemeClr val="lt1"/>
                </a:solidFill>
                <a:latin typeface="Arial Narrow"/>
                <a:ea typeface="Arial Narrow"/>
                <a:cs typeface="Arial Narrow"/>
                <a:sym typeface="Arial Narrow"/>
              </a:rPr>
              <a:t>43%</a:t>
            </a:r>
            <a:endParaRPr sz="1400">
              <a:solidFill>
                <a:schemeClr val="lt1"/>
              </a:solidFill>
              <a:latin typeface="Arial Narrow"/>
              <a:ea typeface="Arial Narrow"/>
              <a:cs typeface="Arial Narrow"/>
              <a:sym typeface="Arial Narrow"/>
            </a:endParaRPr>
          </a:p>
        </p:txBody>
      </p:sp>
      <p:sp>
        <p:nvSpPr>
          <p:cNvPr id="1715" name="Google Shape;1715;p59"/>
          <p:cNvSpPr/>
          <p:nvPr/>
        </p:nvSpPr>
        <p:spPr>
          <a:xfrm>
            <a:off x="1114425" y="873125"/>
            <a:ext cx="212725" cy="192088"/>
          </a:xfrm>
          <a:prstGeom prst="rect">
            <a:avLst/>
          </a:prstGeom>
          <a:noFill/>
          <a:ln>
            <a:noFill/>
          </a:ln>
        </p:spPr>
        <p:txBody>
          <a:bodyPr spcFirstLastPara="1" wrap="square" lIns="25400" tIns="0" rIns="25400" bIns="0" anchor="b"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67</a:t>
            </a:r>
            <a:endParaRPr sz="1400">
              <a:solidFill>
                <a:schemeClr val="dk1"/>
              </a:solidFill>
              <a:latin typeface="Arial Narrow"/>
              <a:ea typeface="Arial Narrow"/>
              <a:cs typeface="Arial Narrow"/>
              <a:sym typeface="Arial Narrow"/>
            </a:endParaRPr>
          </a:p>
        </p:txBody>
      </p:sp>
      <p:sp>
        <p:nvSpPr>
          <p:cNvPr id="1716" name="Google Shape;1716;p59"/>
          <p:cNvSpPr/>
          <p:nvPr/>
        </p:nvSpPr>
        <p:spPr>
          <a:xfrm>
            <a:off x="473075" y="4719638"/>
            <a:ext cx="250825" cy="187325"/>
          </a:xfrm>
          <a:prstGeom prst="rect">
            <a:avLst/>
          </a:prstGeom>
          <a:solidFill>
            <a:srgbClr val="F172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Narrow"/>
              <a:ea typeface="Arial Narrow"/>
              <a:cs typeface="Arial Narrow"/>
              <a:sym typeface="Arial Narrow"/>
            </a:endParaRPr>
          </a:p>
        </p:txBody>
      </p:sp>
      <p:sp>
        <p:nvSpPr>
          <p:cNvPr id="1717" name="Google Shape;1717;p59"/>
          <p:cNvSpPr/>
          <p:nvPr/>
        </p:nvSpPr>
        <p:spPr>
          <a:xfrm>
            <a:off x="473075" y="4973638"/>
            <a:ext cx="250825" cy="18732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Narrow"/>
              <a:ea typeface="Arial Narrow"/>
              <a:cs typeface="Arial Narrow"/>
              <a:sym typeface="Arial Narrow"/>
            </a:endParaRPr>
          </a:p>
        </p:txBody>
      </p:sp>
      <p:sp>
        <p:nvSpPr>
          <p:cNvPr id="1718" name="Google Shape;1718;p59"/>
          <p:cNvSpPr/>
          <p:nvPr/>
        </p:nvSpPr>
        <p:spPr>
          <a:xfrm>
            <a:off x="473075" y="5227638"/>
            <a:ext cx="250825" cy="187325"/>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Narrow"/>
              <a:ea typeface="Arial Narrow"/>
              <a:cs typeface="Arial Narrow"/>
              <a:sym typeface="Arial Narrow"/>
            </a:endParaRPr>
          </a:p>
        </p:txBody>
      </p:sp>
      <p:sp>
        <p:nvSpPr>
          <p:cNvPr id="1719" name="Google Shape;1719;p59"/>
          <p:cNvSpPr/>
          <p:nvPr/>
        </p:nvSpPr>
        <p:spPr>
          <a:xfrm>
            <a:off x="473075" y="5481638"/>
            <a:ext cx="250825" cy="187325"/>
          </a:xfrm>
          <a:prstGeom prst="rect">
            <a:avLst/>
          </a:prstGeom>
          <a:solidFill>
            <a:schemeClr val="accent4"/>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Narrow"/>
              <a:ea typeface="Arial Narrow"/>
              <a:cs typeface="Arial Narrow"/>
              <a:sym typeface="Arial Narrow"/>
            </a:endParaRPr>
          </a:p>
        </p:txBody>
      </p:sp>
      <p:sp>
        <p:nvSpPr>
          <p:cNvPr id="1720" name="Google Shape;1720;p59"/>
          <p:cNvSpPr/>
          <p:nvPr/>
        </p:nvSpPr>
        <p:spPr>
          <a:xfrm>
            <a:off x="473075" y="5735638"/>
            <a:ext cx="250825" cy="187325"/>
          </a:xfrm>
          <a:prstGeom prst="rect">
            <a:avLst/>
          </a:prstGeom>
          <a:solidFill>
            <a:srgbClr val="C30C3E"/>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Narrow"/>
              <a:ea typeface="Arial Narrow"/>
              <a:cs typeface="Arial Narrow"/>
              <a:sym typeface="Arial Narrow"/>
            </a:endParaRPr>
          </a:p>
        </p:txBody>
      </p:sp>
      <p:sp>
        <p:nvSpPr>
          <p:cNvPr id="1721" name="Google Shape;1721;p59"/>
          <p:cNvSpPr/>
          <p:nvPr/>
        </p:nvSpPr>
        <p:spPr>
          <a:xfrm>
            <a:off x="473075" y="5989638"/>
            <a:ext cx="250825" cy="187325"/>
          </a:xfrm>
          <a:prstGeom prst="rect">
            <a:avLst/>
          </a:prstGeom>
          <a:solidFill>
            <a:srgbClr val="A6CE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Narrow"/>
              <a:ea typeface="Arial Narrow"/>
              <a:cs typeface="Arial Narrow"/>
              <a:sym typeface="Arial Narrow"/>
            </a:endParaRPr>
          </a:p>
        </p:txBody>
      </p:sp>
      <p:sp>
        <p:nvSpPr>
          <p:cNvPr id="1722" name="Google Shape;1722;p59"/>
          <p:cNvSpPr/>
          <p:nvPr/>
        </p:nvSpPr>
        <p:spPr>
          <a:xfrm>
            <a:off x="473075" y="6243638"/>
            <a:ext cx="250825" cy="187325"/>
          </a:xfrm>
          <a:prstGeom prst="rect">
            <a:avLst/>
          </a:prstGeom>
          <a:solidFill>
            <a:srgbClr val="008238"/>
          </a:solidFill>
          <a:ln w="2857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Narrow"/>
              <a:ea typeface="Arial Narrow"/>
              <a:cs typeface="Arial Narrow"/>
              <a:sym typeface="Arial Narrow"/>
            </a:endParaRPr>
          </a:p>
        </p:txBody>
      </p:sp>
      <p:sp>
        <p:nvSpPr>
          <p:cNvPr id="1723" name="Google Shape;1723;p59"/>
          <p:cNvSpPr/>
          <p:nvPr/>
        </p:nvSpPr>
        <p:spPr>
          <a:xfrm>
            <a:off x="774700" y="5492750"/>
            <a:ext cx="1022350" cy="192088"/>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Строительство</a:t>
            </a:r>
            <a:endParaRPr sz="1400">
              <a:solidFill>
                <a:schemeClr val="dk1"/>
              </a:solidFill>
              <a:latin typeface="Arial Narrow"/>
              <a:ea typeface="Arial Narrow"/>
              <a:cs typeface="Arial Narrow"/>
              <a:sym typeface="Arial Narrow"/>
            </a:endParaRPr>
          </a:p>
        </p:txBody>
      </p:sp>
      <p:sp>
        <p:nvSpPr>
          <p:cNvPr id="1724" name="Google Shape;1724;p59"/>
          <p:cNvSpPr/>
          <p:nvPr/>
        </p:nvSpPr>
        <p:spPr>
          <a:xfrm>
            <a:off x="774700" y="4730750"/>
            <a:ext cx="1265238" cy="192088"/>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Банковский сектор</a:t>
            </a:r>
            <a:endParaRPr sz="1400">
              <a:solidFill>
                <a:schemeClr val="dk1"/>
              </a:solidFill>
              <a:latin typeface="Arial Narrow"/>
              <a:ea typeface="Arial Narrow"/>
              <a:cs typeface="Arial Narrow"/>
              <a:sym typeface="Arial Narrow"/>
            </a:endParaRPr>
          </a:p>
        </p:txBody>
      </p:sp>
      <p:sp>
        <p:nvSpPr>
          <p:cNvPr id="1725" name="Google Shape;1725;p59"/>
          <p:cNvSpPr/>
          <p:nvPr/>
        </p:nvSpPr>
        <p:spPr>
          <a:xfrm>
            <a:off x="774700" y="5746750"/>
            <a:ext cx="712788" cy="192088"/>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Транспорт</a:t>
            </a:r>
            <a:endParaRPr sz="1400">
              <a:solidFill>
                <a:schemeClr val="dk1"/>
              </a:solidFill>
              <a:latin typeface="Arial Narrow"/>
              <a:ea typeface="Arial Narrow"/>
              <a:cs typeface="Arial Narrow"/>
              <a:sym typeface="Arial Narrow"/>
            </a:endParaRPr>
          </a:p>
        </p:txBody>
      </p:sp>
      <p:sp>
        <p:nvSpPr>
          <p:cNvPr id="1726" name="Google Shape;1726;p59"/>
          <p:cNvSpPr/>
          <p:nvPr/>
        </p:nvSpPr>
        <p:spPr>
          <a:xfrm>
            <a:off x="774700" y="4984750"/>
            <a:ext cx="885825" cy="192088"/>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Переработка</a:t>
            </a:r>
            <a:endParaRPr sz="1400">
              <a:solidFill>
                <a:schemeClr val="dk1"/>
              </a:solidFill>
              <a:latin typeface="Arial Narrow"/>
              <a:ea typeface="Arial Narrow"/>
              <a:cs typeface="Arial Narrow"/>
              <a:sym typeface="Arial Narrow"/>
            </a:endParaRPr>
          </a:p>
        </p:txBody>
      </p:sp>
      <p:sp>
        <p:nvSpPr>
          <p:cNvPr id="1727" name="Google Shape;1727;p59"/>
          <p:cNvSpPr/>
          <p:nvPr/>
        </p:nvSpPr>
        <p:spPr>
          <a:xfrm>
            <a:off x="774700" y="5238750"/>
            <a:ext cx="1366838" cy="192088"/>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Сельское хозяйство</a:t>
            </a:r>
            <a:endParaRPr sz="1400">
              <a:solidFill>
                <a:schemeClr val="dk1"/>
              </a:solidFill>
              <a:latin typeface="Arial Narrow"/>
              <a:ea typeface="Arial Narrow"/>
              <a:cs typeface="Arial Narrow"/>
              <a:sym typeface="Arial Narrow"/>
            </a:endParaRPr>
          </a:p>
        </p:txBody>
      </p:sp>
      <p:sp>
        <p:nvSpPr>
          <p:cNvPr id="1728" name="Google Shape;1728;p59"/>
          <p:cNvSpPr/>
          <p:nvPr/>
        </p:nvSpPr>
        <p:spPr>
          <a:xfrm>
            <a:off x="774700" y="6000750"/>
            <a:ext cx="490538" cy="192088"/>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Туризм</a:t>
            </a:r>
            <a:endParaRPr sz="1400">
              <a:solidFill>
                <a:schemeClr val="dk1"/>
              </a:solidFill>
              <a:latin typeface="Arial Narrow"/>
              <a:ea typeface="Arial Narrow"/>
              <a:cs typeface="Arial Narrow"/>
              <a:sym typeface="Arial Narrow"/>
            </a:endParaRPr>
          </a:p>
        </p:txBody>
      </p:sp>
      <p:sp>
        <p:nvSpPr>
          <p:cNvPr id="1729" name="Google Shape;1729;p59"/>
          <p:cNvSpPr/>
          <p:nvPr/>
        </p:nvSpPr>
        <p:spPr>
          <a:xfrm>
            <a:off x="774700" y="6254750"/>
            <a:ext cx="774700" cy="192088"/>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Энергетика</a:t>
            </a:r>
            <a:endParaRPr sz="1400">
              <a:solidFill>
                <a:schemeClr val="dk1"/>
              </a:solidFill>
              <a:latin typeface="Arial Narrow"/>
              <a:ea typeface="Arial Narrow"/>
              <a:cs typeface="Arial Narrow"/>
              <a:sym typeface="Arial Narrow"/>
            </a:endParaRPr>
          </a:p>
        </p:txBody>
      </p:sp>
      <p:sp>
        <p:nvSpPr>
          <p:cNvPr id="1730" name="Google Shape;1730;p59"/>
          <p:cNvSpPr/>
          <p:nvPr/>
        </p:nvSpPr>
        <p:spPr>
          <a:xfrm>
            <a:off x="3175" y="-13069"/>
            <a:ext cx="12188825" cy="589332"/>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ru-RU" sz="1800" b="1">
                <a:solidFill>
                  <a:srgbClr val="92D050"/>
                </a:solidFill>
                <a:latin typeface="Arial Narrow"/>
                <a:ea typeface="Arial Narrow"/>
                <a:cs typeface="Arial Narrow"/>
                <a:sym typeface="Arial Narrow"/>
              </a:rPr>
              <a:t>Q</a:t>
            </a:r>
            <a:r>
              <a:rPr lang="ru-RU" sz="1800" b="1" baseline="30000">
                <a:solidFill>
                  <a:srgbClr val="92D050"/>
                </a:solidFill>
                <a:latin typeface="Arial Narrow"/>
                <a:ea typeface="Arial Narrow"/>
                <a:cs typeface="Arial Narrow"/>
                <a:sym typeface="Arial Narrow"/>
              </a:rPr>
              <a:t>A</a:t>
            </a:r>
            <a:r>
              <a:rPr lang="ru-RU" sz="1800" b="1">
                <a:solidFill>
                  <a:srgbClr val="92D050"/>
                </a:solidFill>
                <a:latin typeface="Arial Narrow"/>
                <a:ea typeface="Arial Narrow"/>
                <a:cs typeface="Arial Narrow"/>
                <a:sym typeface="Arial Narrow"/>
              </a:rPr>
              <a:t>.2.</a:t>
            </a:r>
            <a:r>
              <a:rPr lang="ru-RU" sz="1800" b="1">
                <a:solidFill>
                  <a:schemeClr val="dk1"/>
                </a:solidFill>
                <a:latin typeface="Arial Narrow"/>
                <a:ea typeface="Arial Narrow"/>
                <a:cs typeface="Arial Narrow"/>
                <a:sym typeface="Arial Narrow"/>
              </a:rPr>
              <a:t> </a:t>
            </a:r>
            <a:r>
              <a:rPr lang="ru-RU" sz="1800">
                <a:solidFill>
                  <a:schemeClr val="dk1"/>
                </a:solidFill>
                <a:latin typeface="Arial Narrow"/>
                <a:ea typeface="Arial Narrow"/>
                <a:cs typeface="Arial Narrow"/>
                <a:sym typeface="Arial Narrow"/>
              </a:rPr>
              <a:t>A. Какие проблемы могут возникнуть в рамках реализации? B. Насколько большой спрос у данных проектов? C. Что будет являться стимулом в рамках имплементации "интеграции" данных проектов? D. Как Вы думаете будет ли это пользоваться спросом? </a:t>
            </a:r>
            <a:endParaRPr/>
          </a:p>
        </p:txBody>
      </p:sp>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42"/>
        <p:cNvGrpSpPr/>
        <p:nvPr/>
      </p:nvGrpSpPr>
      <p:grpSpPr>
        <a:xfrm>
          <a:off x="0" y="0"/>
          <a:ext cx="0" cy="0"/>
          <a:chOff x="0" y="0"/>
          <a:chExt cx="0" cy="0"/>
        </a:xfrm>
      </p:grpSpPr>
      <p:sp>
        <p:nvSpPr>
          <p:cNvPr id="1743" name="Google Shape;1743;p61"/>
          <p:cNvSpPr/>
          <p:nvPr/>
        </p:nvSpPr>
        <p:spPr>
          <a:xfrm>
            <a:off x="3175" y="0"/>
            <a:ext cx="12188825" cy="847359"/>
          </a:xfrm>
          <a:prstGeom prst="rect">
            <a:avLst/>
          </a:prstGeom>
          <a:no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ru-RU" sz="1800" b="1">
                <a:solidFill>
                  <a:srgbClr val="92D050"/>
                </a:solidFill>
                <a:latin typeface="Arial Narrow"/>
                <a:ea typeface="Arial Narrow"/>
                <a:cs typeface="Arial Narrow"/>
                <a:sym typeface="Arial Narrow"/>
              </a:rPr>
              <a:t>Q</a:t>
            </a:r>
            <a:r>
              <a:rPr lang="ru-RU" sz="1800" b="1" baseline="30000">
                <a:solidFill>
                  <a:srgbClr val="92D050"/>
                </a:solidFill>
                <a:latin typeface="Arial Narrow"/>
                <a:ea typeface="Arial Narrow"/>
                <a:cs typeface="Arial Narrow"/>
                <a:sym typeface="Arial Narrow"/>
              </a:rPr>
              <a:t>B</a:t>
            </a:r>
            <a:r>
              <a:rPr lang="ru-RU" sz="1800" b="1">
                <a:solidFill>
                  <a:srgbClr val="92D050"/>
                </a:solidFill>
                <a:latin typeface="Arial Narrow"/>
                <a:ea typeface="Arial Narrow"/>
                <a:cs typeface="Arial Narrow"/>
                <a:sym typeface="Arial Narrow"/>
              </a:rPr>
              <a:t>.4.</a:t>
            </a:r>
            <a:r>
              <a:rPr lang="ru-RU" sz="1800" b="1">
                <a:solidFill>
                  <a:schemeClr val="dk1"/>
                </a:solidFill>
                <a:latin typeface="Arial Narrow"/>
                <a:ea typeface="Arial Narrow"/>
                <a:cs typeface="Arial Narrow"/>
                <a:sym typeface="Arial Narrow"/>
              </a:rPr>
              <a:t> </a:t>
            </a:r>
            <a:r>
              <a:rPr lang="ru-RU" sz="1800">
                <a:solidFill>
                  <a:schemeClr val="dk1"/>
                </a:solidFill>
                <a:latin typeface="Arial Narrow"/>
                <a:ea typeface="Arial Narrow"/>
                <a:cs typeface="Arial Narrow"/>
                <a:sym typeface="Arial Narrow"/>
              </a:rPr>
              <a:t>Не могли бы Вы оценить необходимые изменения и рекомендации в НПА для реализации конкретной инициативы в рамках вышеуказанных отраслях, иными словами какие изменения необходимо внести в существующие нормативно-правовые акты, для развития зеленого финансирования в секторе?</a:t>
            </a:r>
            <a:endParaRPr sz="1800">
              <a:solidFill>
                <a:schemeClr val="dk1"/>
              </a:solidFill>
              <a:latin typeface="Arial Narrow"/>
              <a:ea typeface="Arial Narrow"/>
              <a:cs typeface="Arial Narrow"/>
              <a:sym typeface="Arial Narrow"/>
            </a:endParaRPr>
          </a:p>
        </p:txBody>
      </p:sp>
      <p:sp>
        <p:nvSpPr>
          <p:cNvPr id="1744" name="Google Shape;1744;p61"/>
          <p:cNvSpPr/>
          <p:nvPr/>
        </p:nvSpPr>
        <p:spPr>
          <a:xfrm>
            <a:off x="8435976" y="1327151"/>
            <a:ext cx="3694113" cy="3647152"/>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ru-RU" sz="1050" i="1">
                <a:solidFill>
                  <a:srgbClr val="303030"/>
                </a:solidFill>
                <a:latin typeface="Arial"/>
                <a:ea typeface="Arial"/>
                <a:cs typeface="Arial"/>
                <a:sym typeface="Arial"/>
              </a:rPr>
              <a:t>...есть спрос, но все упирается в стоимость. У нас нет дешевых ресурсов для финансирования зеленых проектов...</a:t>
            </a:r>
            <a:endParaRPr/>
          </a:p>
          <a:p>
            <a:pPr marL="0" marR="0" lvl="0" indent="0" algn="just" rtl="0">
              <a:spcBef>
                <a:spcPts val="0"/>
              </a:spcBef>
              <a:spcAft>
                <a:spcPts val="0"/>
              </a:spcAft>
              <a:buNone/>
            </a:pPr>
            <a:endParaRPr sz="1050" i="1">
              <a:solidFill>
                <a:srgbClr val="303030"/>
              </a:solidFill>
              <a:latin typeface="Arial"/>
              <a:ea typeface="Arial"/>
              <a:cs typeface="Arial"/>
              <a:sym typeface="Arial"/>
            </a:endParaRPr>
          </a:p>
          <a:p>
            <a:pPr marL="0" marR="0" lvl="0" indent="0" algn="just" rtl="0">
              <a:spcBef>
                <a:spcPts val="0"/>
              </a:spcBef>
              <a:spcAft>
                <a:spcPts val="0"/>
              </a:spcAft>
              <a:buNone/>
            </a:pPr>
            <a:r>
              <a:rPr lang="ru-RU" sz="1050" i="1">
                <a:solidFill>
                  <a:srgbClr val="303030"/>
                </a:solidFill>
                <a:latin typeface="Arial"/>
                <a:ea typeface="Arial"/>
                <a:cs typeface="Arial"/>
                <a:sym typeface="Arial"/>
              </a:rPr>
              <a:t>...на текущий момент экономика КР и бизнес сообщество не так подготовлено, не так задумывается об экологии/ зеленой экономике, потому что людям важно выжить в экономических условиях, но появляется прослойка молодежи и бизнесмены для которых это интересно и которые задумываются о будущем, и соответственно это порождает спрос, может быть спрос  не так велик, но он уже рождён и имеет тенденцию к развитию...</a:t>
            </a:r>
            <a:endParaRPr/>
          </a:p>
          <a:p>
            <a:pPr marL="0" marR="0" lvl="0" indent="0" algn="just" rtl="0">
              <a:spcBef>
                <a:spcPts val="0"/>
              </a:spcBef>
              <a:spcAft>
                <a:spcPts val="0"/>
              </a:spcAft>
              <a:buNone/>
            </a:pPr>
            <a:endParaRPr sz="1050" i="1">
              <a:solidFill>
                <a:srgbClr val="303030"/>
              </a:solidFill>
              <a:latin typeface="Arial"/>
              <a:ea typeface="Arial"/>
              <a:cs typeface="Arial"/>
              <a:sym typeface="Arial"/>
            </a:endParaRPr>
          </a:p>
          <a:p>
            <a:pPr marL="0" marR="0" lvl="0" indent="0" algn="just" rtl="0">
              <a:spcBef>
                <a:spcPts val="0"/>
              </a:spcBef>
              <a:spcAft>
                <a:spcPts val="0"/>
              </a:spcAft>
              <a:buNone/>
            </a:pPr>
            <a:r>
              <a:rPr lang="ru-RU" sz="1050" i="1">
                <a:solidFill>
                  <a:srgbClr val="303030"/>
                </a:solidFill>
                <a:latin typeface="Arial"/>
                <a:ea typeface="Arial"/>
                <a:cs typeface="Arial"/>
                <a:sym typeface="Arial"/>
              </a:rPr>
              <a:t>…В первую очередь стимулирование НПА, направленные на стимулирование использования зеленых технологий, то есть это не должны быть меры запрещающие или ограничивающие деятельность, а наоборот, меры стимулирующие использование зеленых технологий. 2. Налоговые льготы. 3. Упрощенные процедуры ввоза. 4. Упрощенные административные процедуры…</a:t>
            </a:r>
            <a:endParaRPr/>
          </a:p>
        </p:txBody>
      </p:sp>
      <p:pic>
        <p:nvPicPr>
          <p:cNvPr id="1745" name="Google Shape;1745;p61"/>
          <p:cNvPicPr preferRelativeResize="0"/>
          <p:nvPr/>
        </p:nvPicPr>
        <p:blipFill rotWithShape="1">
          <a:blip r:embed="rId3">
            <a:alphaModFix/>
          </a:blip>
          <a:srcRect/>
          <a:stretch/>
        </p:blipFill>
        <p:spPr>
          <a:xfrm>
            <a:off x="3803650" y="1136650"/>
            <a:ext cx="4584700" cy="4584700"/>
          </a:xfrm>
          <a:prstGeom prst="rect">
            <a:avLst/>
          </a:prstGeom>
          <a:noFill/>
          <a:ln>
            <a:noFill/>
          </a:ln>
        </p:spPr>
      </p:pic>
      <p:sp>
        <p:nvSpPr>
          <p:cNvPr id="1746" name="Google Shape;1746;p61"/>
          <p:cNvSpPr/>
          <p:nvPr/>
        </p:nvSpPr>
        <p:spPr>
          <a:xfrm>
            <a:off x="4318000" y="2105025"/>
            <a:ext cx="441325" cy="384175"/>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ru-RU" sz="1400">
                <a:solidFill>
                  <a:schemeClr val="lt1"/>
                </a:solidFill>
                <a:latin typeface="Arial Narrow"/>
                <a:ea typeface="Arial Narrow"/>
                <a:cs typeface="Arial Narrow"/>
                <a:sym typeface="Arial Narrow"/>
              </a:rPr>
              <a:t>6</a:t>
            </a:r>
            <a:br>
              <a:rPr lang="ru-RU" sz="1400">
                <a:solidFill>
                  <a:schemeClr val="lt1"/>
                </a:solidFill>
                <a:latin typeface="Arial Narrow"/>
                <a:ea typeface="Arial Narrow"/>
                <a:cs typeface="Arial Narrow"/>
                <a:sym typeface="Arial Narrow"/>
              </a:rPr>
            </a:br>
            <a:r>
              <a:rPr lang="ru-RU" sz="1400">
                <a:solidFill>
                  <a:schemeClr val="lt1"/>
                </a:solidFill>
                <a:latin typeface="Arial Narrow"/>
                <a:ea typeface="Arial Narrow"/>
                <a:cs typeface="Arial Narrow"/>
                <a:sym typeface="Arial Narrow"/>
              </a:rPr>
              <a:t>(20%)</a:t>
            </a:r>
            <a:endParaRPr sz="1400">
              <a:solidFill>
                <a:schemeClr val="lt1"/>
              </a:solidFill>
              <a:latin typeface="Arial Narrow"/>
              <a:ea typeface="Arial Narrow"/>
              <a:cs typeface="Arial Narrow"/>
              <a:sym typeface="Arial Narrow"/>
            </a:endParaRPr>
          </a:p>
        </p:txBody>
      </p:sp>
      <p:sp>
        <p:nvSpPr>
          <p:cNvPr id="1747" name="Google Shape;1747;p61"/>
          <p:cNvSpPr/>
          <p:nvPr/>
        </p:nvSpPr>
        <p:spPr>
          <a:xfrm>
            <a:off x="7646988" y="2447925"/>
            <a:ext cx="441325" cy="384175"/>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ru-RU" sz="1400">
                <a:solidFill>
                  <a:schemeClr val="lt1"/>
                </a:solidFill>
                <a:latin typeface="Arial Narrow"/>
                <a:ea typeface="Arial Narrow"/>
                <a:cs typeface="Arial Narrow"/>
                <a:sym typeface="Arial Narrow"/>
              </a:rPr>
              <a:t>14</a:t>
            </a:r>
            <a:br>
              <a:rPr lang="ru-RU" sz="1400">
                <a:solidFill>
                  <a:schemeClr val="lt1"/>
                </a:solidFill>
                <a:latin typeface="Arial Narrow"/>
                <a:ea typeface="Arial Narrow"/>
                <a:cs typeface="Arial Narrow"/>
                <a:sym typeface="Arial Narrow"/>
              </a:rPr>
            </a:br>
            <a:r>
              <a:rPr lang="ru-RU" sz="1400">
                <a:solidFill>
                  <a:schemeClr val="lt1"/>
                </a:solidFill>
                <a:latin typeface="Arial Narrow"/>
                <a:ea typeface="Arial Narrow"/>
                <a:cs typeface="Arial Narrow"/>
                <a:sym typeface="Arial Narrow"/>
              </a:rPr>
              <a:t>(47%)</a:t>
            </a:r>
            <a:endParaRPr sz="1400">
              <a:solidFill>
                <a:schemeClr val="lt1"/>
              </a:solidFill>
              <a:latin typeface="Arial Narrow"/>
              <a:ea typeface="Arial Narrow"/>
              <a:cs typeface="Arial Narrow"/>
              <a:sym typeface="Arial Narrow"/>
            </a:endParaRPr>
          </a:p>
        </p:txBody>
      </p:sp>
      <p:sp>
        <p:nvSpPr>
          <p:cNvPr id="1748" name="Google Shape;1748;p61"/>
          <p:cNvSpPr/>
          <p:nvPr/>
        </p:nvSpPr>
        <p:spPr>
          <a:xfrm>
            <a:off x="5467350" y="5157788"/>
            <a:ext cx="441325" cy="384175"/>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7</a:t>
            </a:r>
            <a:br>
              <a:rPr lang="ru-RU" sz="1400">
                <a:solidFill>
                  <a:schemeClr val="dk1"/>
                </a:solidFill>
                <a:latin typeface="Arial Narrow"/>
                <a:ea typeface="Arial Narrow"/>
                <a:cs typeface="Arial Narrow"/>
                <a:sym typeface="Arial Narrow"/>
              </a:rPr>
            </a:br>
            <a:r>
              <a:rPr lang="ru-RU" sz="1400">
                <a:solidFill>
                  <a:schemeClr val="dk1"/>
                </a:solidFill>
                <a:latin typeface="Arial Narrow"/>
                <a:ea typeface="Arial Narrow"/>
                <a:cs typeface="Arial Narrow"/>
                <a:sym typeface="Arial Narrow"/>
              </a:rPr>
              <a:t>(23%)</a:t>
            </a:r>
            <a:endParaRPr sz="1400">
              <a:solidFill>
                <a:schemeClr val="dk1"/>
              </a:solidFill>
              <a:latin typeface="Arial Narrow"/>
              <a:ea typeface="Arial Narrow"/>
              <a:cs typeface="Arial Narrow"/>
              <a:sym typeface="Arial Narrow"/>
            </a:endParaRPr>
          </a:p>
        </p:txBody>
      </p:sp>
      <p:sp>
        <p:nvSpPr>
          <p:cNvPr id="1749" name="Google Shape;1749;p61"/>
          <p:cNvSpPr/>
          <p:nvPr/>
        </p:nvSpPr>
        <p:spPr>
          <a:xfrm>
            <a:off x="6569075" y="1052513"/>
            <a:ext cx="1006475" cy="192088"/>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Преференции</a:t>
            </a:r>
            <a:endParaRPr sz="1400" b="1">
              <a:solidFill>
                <a:schemeClr val="dk1"/>
              </a:solidFill>
              <a:latin typeface="Arial Narrow"/>
              <a:ea typeface="Arial Narrow"/>
              <a:cs typeface="Arial Narrow"/>
              <a:sym typeface="Arial Narrow"/>
            </a:endParaRPr>
          </a:p>
        </p:txBody>
      </p:sp>
      <p:sp>
        <p:nvSpPr>
          <p:cNvPr id="1750" name="Google Shape;1750;p61"/>
          <p:cNvSpPr/>
          <p:nvPr/>
        </p:nvSpPr>
        <p:spPr>
          <a:xfrm>
            <a:off x="4471988" y="5630863"/>
            <a:ext cx="1231900" cy="192088"/>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Субсидирование</a:t>
            </a:r>
            <a:endParaRPr sz="1400" b="1">
              <a:solidFill>
                <a:schemeClr val="dk1"/>
              </a:solidFill>
              <a:latin typeface="Arial Narrow"/>
              <a:ea typeface="Arial Narrow"/>
              <a:cs typeface="Arial Narrow"/>
              <a:sym typeface="Arial Narrow"/>
            </a:endParaRPr>
          </a:p>
        </p:txBody>
      </p:sp>
      <p:sp>
        <p:nvSpPr>
          <p:cNvPr id="1751" name="Google Shape;1751;p61"/>
          <p:cNvSpPr/>
          <p:nvPr/>
        </p:nvSpPr>
        <p:spPr>
          <a:xfrm>
            <a:off x="3959225" y="3652838"/>
            <a:ext cx="360363" cy="384175"/>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2</a:t>
            </a:r>
            <a:br>
              <a:rPr lang="ru-RU" sz="1400">
                <a:solidFill>
                  <a:schemeClr val="dk1"/>
                </a:solidFill>
                <a:latin typeface="Arial Narrow"/>
                <a:ea typeface="Arial Narrow"/>
                <a:cs typeface="Arial Narrow"/>
                <a:sym typeface="Arial Narrow"/>
              </a:rPr>
            </a:br>
            <a:r>
              <a:rPr lang="ru-RU" sz="1400">
                <a:solidFill>
                  <a:schemeClr val="dk1"/>
                </a:solidFill>
                <a:latin typeface="Arial Narrow"/>
                <a:ea typeface="Arial Narrow"/>
                <a:cs typeface="Arial Narrow"/>
                <a:sym typeface="Arial Narrow"/>
              </a:rPr>
              <a:t>(7%)</a:t>
            </a:r>
            <a:endParaRPr sz="1400">
              <a:solidFill>
                <a:schemeClr val="dk1"/>
              </a:solidFill>
              <a:latin typeface="Arial Narrow"/>
              <a:ea typeface="Arial Narrow"/>
              <a:cs typeface="Arial Narrow"/>
              <a:sym typeface="Arial Narrow"/>
            </a:endParaRPr>
          </a:p>
        </p:txBody>
      </p:sp>
      <p:sp>
        <p:nvSpPr>
          <p:cNvPr id="1752" name="Google Shape;1752;p61"/>
          <p:cNvSpPr/>
          <p:nvPr/>
        </p:nvSpPr>
        <p:spPr>
          <a:xfrm>
            <a:off x="4214813" y="4219575"/>
            <a:ext cx="360363" cy="384175"/>
          </a:xfrm>
          <a:prstGeom prst="rect">
            <a:avLst/>
          </a:prstGeom>
          <a:solidFill>
            <a:schemeClr val="accent3"/>
          </a:solid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a:solidFill>
                  <a:schemeClr val="dk1"/>
                </a:solidFill>
                <a:latin typeface="Arial Narrow"/>
                <a:ea typeface="Arial Narrow"/>
                <a:cs typeface="Arial Narrow"/>
                <a:sym typeface="Arial Narrow"/>
              </a:rPr>
              <a:t>1</a:t>
            </a:r>
            <a:br>
              <a:rPr lang="ru-RU" sz="1400">
                <a:solidFill>
                  <a:schemeClr val="dk1"/>
                </a:solidFill>
                <a:latin typeface="Arial Narrow"/>
                <a:ea typeface="Arial Narrow"/>
                <a:cs typeface="Arial Narrow"/>
                <a:sym typeface="Arial Narrow"/>
              </a:rPr>
            </a:br>
            <a:r>
              <a:rPr lang="ru-RU" sz="1400">
                <a:solidFill>
                  <a:schemeClr val="dk1"/>
                </a:solidFill>
                <a:latin typeface="Arial Narrow"/>
                <a:ea typeface="Arial Narrow"/>
                <a:cs typeface="Arial Narrow"/>
                <a:sym typeface="Arial Narrow"/>
              </a:rPr>
              <a:t>(3%)</a:t>
            </a:r>
            <a:endParaRPr sz="1400">
              <a:solidFill>
                <a:schemeClr val="dk1"/>
              </a:solidFill>
              <a:latin typeface="Arial Narrow"/>
              <a:ea typeface="Arial Narrow"/>
              <a:cs typeface="Arial Narrow"/>
              <a:sym typeface="Arial Narrow"/>
            </a:endParaRPr>
          </a:p>
        </p:txBody>
      </p:sp>
      <p:sp>
        <p:nvSpPr>
          <p:cNvPr id="1753" name="Google Shape;1753;p61"/>
          <p:cNvSpPr/>
          <p:nvPr/>
        </p:nvSpPr>
        <p:spPr>
          <a:xfrm>
            <a:off x="2706688" y="4518025"/>
            <a:ext cx="1430338" cy="192088"/>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Защита инвестиций</a:t>
            </a:r>
            <a:endParaRPr sz="1400" b="1">
              <a:solidFill>
                <a:schemeClr val="dk1"/>
              </a:solidFill>
              <a:latin typeface="Arial Narrow"/>
              <a:ea typeface="Arial Narrow"/>
              <a:cs typeface="Arial Narrow"/>
              <a:sym typeface="Arial Narrow"/>
            </a:endParaRPr>
          </a:p>
        </p:txBody>
      </p:sp>
      <p:sp>
        <p:nvSpPr>
          <p:cNvPr id="1754" name="Google Shape;1754;p61"/>
          <p:cNvSpPr/>
          <p:nvPr/>
        </p:nvSpPr>
        <p:spPr>
          <a:xfrm>
            <a:off x="219075" y="3822700"/>
            <a:ext cx="3657600" cy="192088"/>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Синергия государственных органов в реализации</a:t>
            </a:r>
            <a:endParaRPr sz="1400" b="1">
              <a:solidFill>
                <a:schemeClr val="dk1"/>
              </a:solidFill>
              <a:latin typeface="Arial Narrow"/>
              <a:ea typeface="Arial Narrow"/>
              <a:cs typeface="Arial Narrow"/>
              <a:sym typeface="Arial Narrow"/>
            </a:endParaRPr>
          </a:p>
        </p:txBody>
      </p:sp>
      <p:sp>
        <p:nvSpPr>
          <p:cNvPr id="1755" name="Google Shape;1755;p61"/>
          <p:cNvSpPr/>
          <p:nvPr/>
        </p:nvSpPr>
        <p:spPr>
          <a:xfrm>
            <a:off x="3749675" y="1557338"/>
            <a:ext cx="871538" cy="192088"/>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dk1"/>
              </a:buClr>
              <a:buSzPts val="1400"/>
              <a:buFont typeface="Arial"/>
              <a:buNone/>
            </a:pPr>
            <a:r>
              <a:rPr lang="ru-RU" sz="1400" b="1">
                <a:solidFill>
                  <a:schemeClr val="dk1"/>
                </a:solidFill>
                <a:latin typeface="Arial Narrow"/>
                <a:ea typeface="Arial Narrow"/>
                <a:cs typeface="Arial Narrow"/>
                <a:sym typeface="Arial Narrow"/>
              </a:rPr>
              <a:t>Таксономия</a:t>
            </a:r>
            <a:endParaRPr sz="1400" b="1">
              <a:solidFill>
                <a:schemeClr val="dk1"/>
              </a:solidFill>
              <a:latin typeface="Arial Narrow"/>
              <a:ea typeface="Arial Narrow"/>
              <a:cs typeface="Arial Narrow"/>
              <a:sym typeface="Arial Narrow"/>
            </a:endParaRPr>
          </a:p>
        </p:txBody>
      </p:sp>
      <p:sp>
        <p:nvSpPr>
          <p:cNvPr id="1756" name="Google Shape;1756;p61"/>
          <p:cNvSpPr/>
          <p:nvPr/>
        </p:nvSpPr>
        <p:spPr>
          <a:xfrm>
            <a:off x="219075" y="1202103"/>
            <a:ext cx="3437466" cy="2354491"/>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ru-RU" sz="1050" i="1">
                <a:solidFill>
                  <a:srgbClr val="303030"/>
                </a:solidFill>
                <a:latin typeface="Arial"/>
                <a:ea typeface="Arial"/>
                <a:cs typeface="Arial"/>
                <a:sym typeface="Arial"/>
              </a:rPr>
              <a:t>...Постановление Правительства об утверждении программы развития зеленой экономики, концепция зеленой экономики, программа зеленой экономики, НО без зеленой таксономии данные документы двигаться не будут...</a:t>
            </a:r>
            <a:endParaRPr/>
          </a:p>
          <a:p>
            <a:pPr marL="0" marR="0" lvl="0" indent="0" algn="just" rtl="0">
              <a:spcBef>
                <a:spcPts val="0"/>
              </a:spcBef>
              <a:spcAft>
                <a:spcPts val="0"/>
              </a:spcAft>
              <a:buNone/>
            </a:pPr>
            <a:endParaRPr sz="1050" i="1">
              <a:solidFill>
                <a:srgbClr val="303030"/>
              </a:solidFill>
              <a:latin typeface="Arial"/>
              <a:ea typeface="Arial"/>
              <a:cs typeface="Arial"/>
              <a:sym typeface="Arial"/>
            </a:endParaRPr>
          </a:p>
          <a:p>
            <a:pPr marL="0" marR="0" lvl="0" indent="0" algn="just" rtl="0">
              <a:spcBef>
                <a:spcPts val="0"/>
              </a:spcBef>
              <a:spcAft>
                <a:spcPts val="0"/>
              </a:spcAft>
              <a:buNone/>
            </a:pPr>
            <a:r>
              <a:rPr lang="ru-RU" sz="1050" i="1">
                <a:solidFill>
                  <a:srgbClr val="303030"/>
                </a:solidFill>
                <a:latin typeface="Arial"/>
                <a:ea typeface="Arial"/>
                <a:cs typeface="Arial"/>
                <a:sym typeface="Arial"/>
              </a:rPr>
              <a:t>…Очень нужна таксономия, она позволит банкам самим не изобретать колесо, и на уровне своего банка придумывать какие проекты они будут называть зелеными, а какие нет, это также предотвратит риск появления GreenWashing, когда не зеленые проекты называются зелеными…</a:t>
            </a:r>
            <a:endParaRPr/>
          </a:p>
        </p:txBody>
      </p:sp>
      <p:sp>
        <p:nvSpPr>
          <p:cNvPr id="1757" name="Google Shape;1757;p61"/>
          <p:cNvSpPr/>
          <p:nvPr/>
        </p:nvSpPr>
        <p:spPr>
          <a:xfrm>
            <a:off x="99219" y="3994147"/>
            <a:ext cx="3812380" cy="738664"/>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ru-RU" sz="1050" i="1">
                <a:solidFill>
                  <a:srgbClr val="303030"/>
                </a:solidFill>
                <a:latin typeface="Arial"/>
                <a:ea typeface="Arial"/>
                <a:cs typeface="Arial"/>
                <a:sym typeface="Arial"/>
              </a:rPr>
              <a:t>…необходима синхронная работа всех задействованных государственных органов во внедрении принципов устойчивого финансирования в КР…</a:t>
            </a:r>
            <a:endParaRPr/>
          </a:p>
        </p:txBody>
      </p:sp>
      <p:sp>
        <p:nvSpPr>
          <p:cNvPr id="1758" name="Google Shape;1758;p61"/>
          <p:cNvSpPr/>
          <p:nvPr/>
        </p:nvSpPr>
        <p:spPr>
          <a:xfrm>
            <a:off x="2586832" y="4712169"/>
            <a:ext cx="1670050" cy="577081"/>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ru-RU" sz="1050" i="1">
                <a:solidFill>
                  <a:srgbClr val="303030"/>
                </a:solidFill>
                <a:latin typeface="Arial"/>
                <a:ea typeface="Arial"/>
                <a:cs typeface="Arial"/>
                <a:sym typeface="Arial"/>
              </a:rPr>
              <a:t>…Защита инвесторов внутренних и внешних интересов…</a:t>
            </a:r>
            <a:endParaRPr/>
          </a:p>
        </p:txBody>
      </p:sp>
      <p:sp>
        <p:nvSpPr>
          <p:cNvPr id="1759" name="Google Shape;1759;p61"/>
          <p:cNvSpPr/>
          <p:nvPr/>
        </p:nvSpPr>
        <p:spPr>
          <a:xfrm>
            <a:off x="4318000" y="5822951"/>
            <a:ext cx="1670050" cy="57708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050" i="1">
                <a:solidFill>
                  <a:srgbClr val="303030"/>
                </a:solidFill>
                <a:latin typeface="Arial"/>
                <a:ea typeface="Arial"/>
                <a:cs typeface="Arial"/>
                <a:sym typeface="Arial"/>
              </a:rPr>
              <a:t>…Субсидирование некоторых зеленых технологий…</a:t>
            </a:r>
            <a:endParaRPr/>
          </a:p>
        </p:txBody>
      </p:sp>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25"/>
        <p:cNvGrpSpPr/>
        <p:nvPr/>
      </p:nvGrpSpPr>
      <p:grpSpPr>
        <a:xfrm>
          <a:off x="0" y="0"/>
          <a:ext cx="0" cy="0"/>
          <a:chOff x="0" y="0"/>
          <a:chExt cx="0" cy="0"/>
        </a:xfrm>
      </p:grpSpPr>
      <p:pic>
        <p:nvPicPr>
          <p:cNvPr id="2" name="Рисунок 1">
            <a:extLst>
              <a:ext uri="{FF2B5EF4-FFF2-40B4-BE49-F238E27FC236}">
                <a16:creationId xmlns:a16="http://schemas.microsoft.com/office/drawing/2014/main" id="{4CCD996C-ADE7-8F49-5046-C01CC456706C}"/>
              </a:ext>
            </a:extLst>
          </p:cNvPr>
          <p:cNvPicPr>
            <a:picLocks noChangeAspect="1"/>
          </p:cNvPicPr>
          <p:nvPr/>
        </p:nvPicPr>
        <p:blipFill>
          <a:blip r:embed="rId3" cstate="print"/>
          <a:stretch>
            <a:fillRect/>
          </a:stretch>
        </p:blipFill>
        <p:spPr>
          <a:xfrm>
            <a:off x="0" y="0"/>
            <a:ext cx="12192000" cy="6865869"/>
          </a:xfrm>
          <a:prstGeom prst="rect">
            <a:avLst/>
          </a:prstGeom>
        </p:spPr>
      </p:pic>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5"/>
          <p:cNvSpPr txBox="1"/>
          <p:nvPr/>
        </p:nvSpPr>
        <p:spPr>
          <a:xfrm>
            <a:off x="75501" y="2809508"/>
            <a:ext cx="10167041" cy="40453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2D050"/>
              </a:buClr>
              <a:buSzPts val="2000"/>
              <a:buFont typeface="Arial Narrow"/>
              <a:buNone/>
            </a:pPr>
            <a:r>
              <a:rPr lang="ru-RU" sz="2000" dirty="0">
                <a:solidFill>
                  <a:srgbClr val="92D050"/>
                </a:solidFill>
                <a:latin typeface="Arial Narrow"/>
                <a:ea typeface="Arial Narrow"/>
                <a:cs typeface="Arial Narrow"/>
                <a:sym typeface="Arial Narrow"/>
              </a:rPr>
              <a:t>Ключевые результаты отчёта и исследования</a:t>
            </a:r>
            <a:r>
              <a:rPr lang="ru-RU" sz="2000" b="0" i="0" u="none" strike="noStrike" cap="none" dirty="0">
                <a:solidFill>
                  <a:srgbClr val="92D050"/>
                </a:solidFill>
                <a:latin typeface="Arial Narrow"/>
                <a:ea typeface="Arial Narrow"/>
                <a:cs typeface="Arial Narrow"/>
                <a:sym typeface="Arial Narrow"/>
              </a:rPr>
              <a:t>: «Зеленые финансы - оценка рынка KG»</a:t>
            </a:r>
            <a:endParaRPr dirty="0"/>
          </a:p>
        </p:txBody>
      </p:sp>
      <p:sp>
        <p:nvSpPr>
          <p:cNvPr id="165" name="Google Shape;165;p25"/>
          <p:cNvSpPr txBox="1"/>
          <p:nvPr/>
        </p:nvSpPr>
        <p:spPr>
          <a:xfrm>
            <a:off x="4712967" y="6074724"/>
            <a:ext cx="276606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400" b="1" i="0" u="none" strike="noStrike" cap="none" dirty="0">
                <a:solidFill>
                  <a:srgbClr val="92D050"/>
                </a:solidFill>
                <a:latin typeface="Arial Narrow"/>
                <a:ea typeface="Arial Narrow"/>
                <a:cs typeface="Arial Narrow"/>
                <a:sym typeface="Arial Narrow"/>
              </a:rPr>
              <a:t>Апрель 2023</a:t>
            </a:r>
            <a:endParaRPr sz="2400" b="1" i="0" u="none" strike="noStrike" cap="none" dirty="0">
              <a:solidFill>
                <a:srgbClr val="92D050"/>
              </a:solidFill>
              <a:latin typeface="Arial Narrow"/>
              <a:ea typeface="Arial Narrow"/>
              <a:cs typeface="Arial Narrow"/>
              <a:sym typeface="Arial Narrow"/>
            </a:endParaRPr>
          </a:p>
        </p:txBody>
      </p:sp>
      <p:cxnSp>
        <p:nvCxnSpPr>
          <p:cNvPr id="166" name="Google Shape;166;p25"/>
          <p:cNvCxnSpPr/>
          <p:nvPr/>
        </p:nvCxnSpPr>
        <p:spPr>
          <a:xfrm>
            <a:off x="0" y="3323771"/>
            <a:ext cx="10318044" cy="0"/>
          </a:xfrm>
          <a:prstGeom prst="straightConnector1">
            <a:avLst/>
          </a:prstGeom>
          <a:noFill/>
          <a:ln w="66675" cap="flat" cmpd="sng">
            <a:solidFill>
              <a:srgbClr val="76B430"/>
            </a:solidFill>
            <a:prstDash val="solid"/>
            <a:miter lim="800000"/>
            <a:headEnd type="none" w="sm" len="sm"/>
            <a:tailEnd type="none" w="sm" len="sm"/>
          </a:ln>
        </p:spPr>
      </p:cxnSp>
    </p:spTree>
    <p:extLst>
      <p:ext uri="{BB962C8B-B14F-4D97-AF65-F5344CB8AC3E}">
        <p14:creationId xmlns:p14="http://schemas.microsoft.com/office/powerpoint/2010/main" val="2736535722"/>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cxnSp>
        <p:nvCxnSpPr>
          <p:cNvPr id="171" name="Google Shape;171;p26"/>
          <p:cNvCxnSpPr/>
          <p:nvPr/>
        </p:nvCxnSpPr>
        <p:spPr>
          <a:xfrm>
            <a:off x="0" y="746268"/>
            <a:ext cx="6438900" cy="0"/>
          </a:xfrm>
          <a:prstGeom prst="straightConnector1">
            <a:avLst/>
          </a:prstGeom>
          <a:noFill/>
          <a:ln w="66675" cap="flat" cmpd="sng">
            <a:solidFill>
              <a:srgbClr val="92D050"/>
            </a:solidFill>
            <a:prstDash val="solid"/>
            <a:miter lim="800000"/>
            <a:headEnd type="none" w="sm" len="sm"/>
            <a:tailEnd type="none" w="sm" len="sm"/>
          </a:ln>
        </p:spPr>
      </p:cxnSp>
      <p:sp>
        <p:nvSpPr>
          <p:cNvPr id="172" name="Google Shape;172;p26"/>
          <p:cNvSpPr/>
          <p:nvPr/>
        </p:nvSpPr>
        <p:spPr>
          <a:xfrm>
            <a:off x="499816" y="168038"/>
            <a:ext cx="9406742"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2400" b="0" i="0" u="none" strike="noStrike" cap="none" dirty="0">
                <a:solidFill>
                  <a:schemeClr val="dk1"/>
                </a:solidFill>
                <a:latin typeface="Arial Narrow"/>
                <a:ea typeface="Arial Narrow"/>
                <a:cs typeface="Arial Narrow"/>
                <a:sym typeface="Arial Narrow"/>
              </a:rPr>
              <a:t>Структура комплексного отчета</a:t>
            </a:r>
            <a:endParaRPr dirty="0"/>
          </a:p>
        </p:txBody>
      </p:sp>
      <p:graphicFrame>
        <p:nvGraphicFramePr>
          <p:cNvPr id="8" name="Схема 7">
            <a:extLst>
              <a:ext uri="{FF2B5EF4-FFF2-40B4-BE49-F238E27FC236}">
                <a16:creationId xmlns:a16="http://schemas.microsoft.com/office/drawing/2014/main" id="{E6B2CFD6-F65E-A68D-1778-9796EEA6279A}"/>
              </a:ext>
            </a:extLst>
          </p:cNvPr>
          <p:cNvGraphicFramePr/>
          <p:nvPr>
            <p:extLst>
              <p:ext uri="{D42A27DB-BD31-4B8C-83A1-F6EECF244321}">
                <p14:modId xmlns:p14="http://schemas.microsoft.com/office/powerpoint/2010/main" val="2655359945"/>
              </p:ext>
            </p:extLst>
          </p:nvPr>
        </p:nvGraphicFramePr>
        <p:xfrm>
          <a:off x="624840" y="1284398"/>
          <a:ext cx="10942320" cy="42892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7067278"/>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cxnSp>
        <p:nvCxnSpPr>
          <p:cNvPr id="171" name="Google Shape;171;p26"/>
          <p:cNvCxnSpPr/>
          <p:nvPr/>
        </p:nvCxnSpPr>
        <p:spPr>
          <a:xfrm>
            <a:off x="0" y="746268"/>
            <a:ext cx="6438900" cy="0"/>
          </a:xfrm>
          <a:prstGeom prst="straightConnector1">
            <a:avLst/>
          </a:prstGeom>
          <a:noFill/>
          <a:ln w="66675" cap="flat" cmpd="sng">
            <a:solidFill>
              <a:srgbClr val="92D050"/>
            </a:solidFill>
            <a:prstDash val="solid"/>
            <a:miter lim="800000"/>
            <a:headEnd type="none" w="sm" len="sm"/>
            <a:tailEnd type="none" w="sm" len="sm"/>
          </a:ln>
        </p:spPr>
      </p:cxnSp>
      <p:sp>
        <p:nvSpPr>
          <p:cNvPr id="172" name="Google Shape;172;p26"/>
          <p:cNvSpPr/>
          <p:nvPr/>
        </p:nvSpPr>
        <p:spPr>
          <a:xfrm>
            <a:off x="499816" y="168038"/>
            <a:ext cx="9406742"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2400" b="0" i="0" u="none" strike="noStrike" cap="none">
                <a:solidFill>
                  <a:schemeClr val="dk1"/>
                </a:solidFill>
                <a:latin typeface="Arial Narrow"/>
                <a:ea typeface="Arial Narrow"/>
                <a:cs typeface="Arial Narrow"/>
                <a:sym typeface="Arial Narrow"/>
              </a:rPr>
              <a:t>Структура выборочной совокупности, выборка по респондентам анкеты B, %</a:t>
            </a:r>
            <a:endParaRPr/>
          </a:p>
        </p:txBody>
      </p:sp>
      <p:pic>
        <p:nvPicPr>
          <p:cNvPr id="173" name="Google Shape;173;p26"/>
          <p:cNvPicPr preferRelativeResize="0"/>
          <p:nvPr/>
        </p:nvPicPr>
        <p:blipFill rotWithShape="1">
          <a:blip r:embed="rId3">
            <a:alphaModFix/>
          </a:blip>
          <a:srcRect/>
          <a:stretch/>
        </p:blipFill>
        <p:spPr>
          <a:xfrm>
            <a:off x="3683000" y="1279525"/>
            <a:ext cx="4827588" cy="4827588"/>
          </a:xfrm>
          <a:prstGeom prst="rect">
            <a:avLst/>
          </a:prstGeom>
          <a:noFill/>
          <a:ln>
            <a:noFill/>
          </a:ln>
        </p:spPr>
      </p:pic>
      <p:sp>
        <p:nvSpPr>
          <p:cNvPr id="174" name="Google Shape;174;p26"/>
          <p:cNvSpPr/>
          <p:nvPr/>
        </p:nvSpPr>
        <p:spPr>
          <a:xfrm>
            <a:off x="7758113" y="2662238"/>
            <a:ext cx="441325" cy="384175"/>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ru-RU" sz="1400" b="0" u="none">
                <a:solidFill>
                  <a:schemeClr val="lt1"/>
                </a:solidFill>
                <a:latin typeface="Arial Narrow"/>
                <a:ea typeface="Arial Narrow"/>
                <a:cs typeface="Arial Narrow"/>
                <a:sym typeface="Arial Narrow"/>
              </a:rPr>
              <a:t>11</a:t>
            </a:r>
            <a:br>
              <a:rPr lang="ru-RU" sz="1400" b="0" u="none">
                <a:solidFill>
                  <a:schemeClr val="lt1"/>
                </a:solidFill>
                <a:latin typeface="Arial Narrow"/>
                <a:ea typeface="Arial Narrow"/>
                <a:cs typeface="Arial Narrow"/>
                <a:sym typeface="Arial Narrow"/>
              </a:rPr>
            </a:br>
            <a:r>
              <a:rPr lang="ru-RU" sz="1400" b="0" u="none">
                <a:solidFill>
                  <a:schemeClr val="lt1"/>
                </a:solidFill>
                <a:latin typeface="Arial Narrow"/>
                <a:ea typeface="Arial Narrow"/>
                <a:cs typeface="Arial Narrow"/>
                <a:sym typeface="Arial Narrow"/>
              </a:rPr>
              <a:t>(37%)</a:t>
            </a:r>
            <a:endParaRPr sz="1400" b="0" u="none">
              <a:solidFill>
                <a:schemeClr val="lt1"/>
              </a:solidFill>
              <a:latin typeface="Arial Narrow"/>
              <a:ea typeface="Arial Narrow"/>
              <a:cs typeface="Arial Narrow"/>
              <a:sym typeface="Arial Narrow"/>
            </a:endParaRPr>
          </a:p>
        </p:txBody>
      </p:sp>
      <p:sp>
        <p:nvSpPr>
          <p:cNvPr id="175" name="Google Shape;175;p26"/>
          <p:cNvSpPr/>
          <p:nvPr/>
        </p:nvSpPr>
        <p:spPr>
          <a:xfrm>
            <a:off x="3992563" y="2662238"/>
            <a:ext cx="441325" cy="384175"/>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b="0" u="none">
                <a:solidFill>
                  <a:schemeClr val="dk1"/>
                </a:solidFill>
                <a:latin typeface="Arial Narrow"/>
                <a:ea typeface="Arial Narrow"/>
                <a:cs typeface="Arial Narrow"/>
                <a:sym typeface="Arial Narrow"/>
              </a:rPr>
              <a:t>11</a:t>
            </a:r>
            <a:br>
              <a:rPr lang="ru-RU" sz="1400" b="0" u="none">
                <a:solidFill>
                  <a:schemeClr val="dk1"/>
                </a:solidFill>
                <a:latin typeface="Arial Narrow"/>
                <a:ea typeface="Arial Narrow"/>
                <a:cs typeface="Arial Narrow"/>
                <a:sym typeface="Arial Narrow"/>
              </a:rPr>
            </a:br>
            <a:r>
              <a:rPr lang="ru-RU" sz="1400" b="0" u="none">
                <a:solidFill>
                  <a:schemeClr val="dk1"/>
                </a:solidFill>
                <a:latin typeface="Arial Narrow"/>
                <a:ea typeface="Arial Narrow"/>
                <a:cs typeface="Arial Narrow"/>
                <a:sym typeface="Arial Narrow"/>
              </a:rPr>
              <a:t>(37%)</a:t>
            </a:r>
            <a:endParaRPr sz="1400" b="0" u="none">
              <a:solidFill>
                <a:schemeClr val="dk1"/>
              </a:solidFill>
              <a:latin typeface="Arial Narrow"/>
              <a:ea typeface="Arial Narrow"/>
              <a:cs typeface="Arial Narrow"/>
              <a:sym typeface="Arial Narrow"/>
            </a:endParaRPr>
          </a:p>
        </p:txBody>
      </p:sp>
      <p:sp>
        <p:nvSpPr>
          <p:cNvPr id="176" name="Google Shape;176;p26"/>
          <p:cNvSpPr/>
          <p:nvPr/>
        </p:nvSpPr>
        <p:spPr>
          <a:xfrm>
            <a:off x="8288338" y="2586038"/>
            <a:ext cx="401638" cy="192088"/>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ru-RU" sz="1400" b="0" u="none">
                <a:solidFill>
                  <a:schemeClr val="dk1"/>
                </a:solidFill>
                <a:latin typeface="Arial Narrow"/>
                <a:ea typeface="Arial Narrow"/>
                <a:cs typeface="Arial Narrow"/>
                <a:sym typeface="Arial Narrow"/>
              </a:rPr>
              <a:t>Банки</a:t>
            </a:r>
            <a:endParaRPr sz="1400" b="0" u="none">
              <a:solidFill>
                <a:schemeClr val="dk1"/>
              </a:solidFill>
              <a:latin typeface="Arial Narrow"/>
              <a:ea typeface="Arial Narrow"/>
              <a:cs typeface="Arial Narrow"/>
              <a:sym typeface="Arial Narrow"/>
            </a:endParaRPr>
          </a:p>
        </p:txBody>
      </p:sp>
      <p:sp>
        <p:nvSpPr>
          <p:cNvPr id="177" name="Google Shape;177;p26"/>
          <p:cNvSpPr/>
          <p:nvPr/>
        </p:nvSpPr>
        <p:spPr>
          <a:xfrm>
            <a:off x="5875338" y="5619750"/>
            <a:ext cx="441325" cy="384175"/>
          </a:xfrm>
          <a:prstGeom prst="rect">
            <a:avLst/>
          </a:prstGeom>
          <a:noFill/>
          <a:ln>
            <a:noFill/>
          </a:ln>
        </p:spPr>
        <p:txBody>
          <a:bodyPr spcFirstLastPara="1" wrap="square" lIns="25400" tIns="0" rIns="25400" bIns="0" anchor="ctr" anchorCtr="0">
            <a:noAutofit/>
          </a:bodyPr>
          <a:lstStyle/>
          <a:p>
            <a:pPr marL="0" marR="0" lvl="0" indent="0" algn="ctr" rtl="0">
              <a:lnSpc>
                <a:spcPct val="90000"/>
              </a:lnSpc>
              <a:spcBef>
                <a:spcPts val="0"/>
              </a:spcBef>
              <a:spcAft>
                <a:spcPts val="0"/>
              </a:spcAft>
              <a:buClr>
                <a:schemeClr val="dk1"/>
              </a:buClr>
              <a:buSzPts val="1400"/>
              <a:buFont typeface="Arial"/>
              <a:buNone/>
            </a:pPr>
            <a:r>
              <a:rPr lang="ru-RU" sz="1400" b="0" u="none">
                <a:solidFill>
                  <a:schemeClr val="dk1"/>
                </a:solidFill>
                <a:latin typeface="Arial Narrow"/>
                <a:ea typeface="Arial Narrow"/>
                <a:cs typeface="Arial Narrow"/>
                <a:sym typeface="Arial Narrow"/>
              </a:rPr>
              <a:t>8</a:t>
            </a:r>
            <a:br>
              <a:rPr lang="ru-RU" sz="1400" b="0" u="none">
                <a:solidFill>
                  <a:schemeClr val="dk1"/>
                </a:solidFill>
                <a:latin typeface="Arial Narrow"/>
                <a:ea typeface="Arial Narrow"/>
                <a:cs typeface="Arial Narrow"/>
                <a:sym typeface="Arial Narrow"/>
              </a:rPr>
            </a:br>
            <a:r>
              <a:rPr lang="ru-RU" sz="1400" b="0" u="none">
                <a:solidFill>
                  <a:schemeClr val="dk1"/>
                </a:solidFill>
                <a:latin typeface="Arial Narrow"/>
                <a:ea typeface="Arial Narrow"/>
                <a:cs typeface="Arial Narrow"/>
                <a:sym typeface="Arial Narrow"/>
              </a:rPr>
              <a:t>(27%)</a:t>
            </a:r>
            <a:endParaRPr sz="1400" b="0" u="none">
              <a:solidFill>
                <a:schemeClr val="dk1"/>
              </a:solidFill>
              <a:latin typeface="Arial Narrow"/>
              <a:ea typeface="Arial Narrow"/>
              <a:cs typeface="Arial Narrow"/>
              <a:sym typeface="Arial Narrow"/>
            </a:endParaRPr>
          </a:p>
        </p:txBody>
      </p:sp>
      <p:sp>
        <p:nvSpPr>
          <p:cNvPr id="178" name="Google Shape;178;p26"/>
          <p:cNvSpPr/>
          <p:nvPr/>
        </p:nvSpPr>
        <p:spPr>
          <a:xfrm>
            <a:off x="3435350" y="2586038"/>
            <a:ext cx="468313" cy="192088"/>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dk1"/>
              </a:buClr>
              <a:buSzPts val="1400"/>
              <a:buFont typeface="Arial"/>
              <a:buNone/>
            </a:pPr>
            <a:r>
              <a:rPr lang="ru-RU" sz="1400" b="0" u="none">
                <a:solidFill>
                  <a:schemeClr val="dk1"/>
                </a:solidFill>
                <a:latin typeface="Arial Narrow"/>
                <a:ea typeface="Arial Narrow"/>
                <a:cs typeface="Arial Narrow"/>
                <a:sym typeface="Arial Narrow"/>
              </a:rPr>
              <a:t>Другое</a:t>
            </a:r>
            <a:endParaRPr sz="1400" b="0" u="none">
              <a:solidFill>
                <a:schemeClr val="dk1"/>
              </a:solidFill>
              <a:latin typeface="Arial Narrow"/>
              <a:ea typeface="Arial Narrow"/>
              <a:cs typeface="Arial Narrow"/>
              <a:sym typeface="Arial Narrow"/>
            </a:endParaRPr>
          </a:p>
        </p:txBody>
      </p:sp>
      <p:sp>
        <p:nvSpPr>
          <p:cNvPr id="179" name="Google Shape;179;p26"/>
          <p:cNvSpPr/>
          <p:nvPr/>
        </p:nvSpPr>
        <p:spPr>
          <a:xfrm>
            <a:off x="5173663" y="6051550"/>
            <a:ext cx="1846263" cy="192088"/>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dk1"/>
              </a:buClr>
              <a:buSzPts val="1400"/>
              <a:buFont typeface="Arial"/>
              <a:buNone/>
            </a:pPr>
            <a:r>
              <a:rPr lang="ru-RU" sz="1400" b="0" u="none">
                <a:solidFill>
                  <a:schemeClr val="dk1"/>
                </a:solidFill>
                <a:latin typeface="Arial Narrow"/>
                <a:ea typeface="Arial Narrow"/>
                <a:cs typeface="Arial Narrow"/>
                <a:sym typeface="Arial Narrow"/>
              </a:rPr>
              <a:t>Микрокредитные компании</a:t>
            </a:r>
            <a:endParaRPr sz="1400" b="0" u="none">
              <a:solidFill>
                <a:schemeClr val="dk1"/>
              </a:solidFill>
              <a:latin typeface="Arial Narrow"/>
              <a:ea typeface="Arial Narrow"/>
              <a:cs typeface="Arial Narrow"/>
              <a:sym typeface="Arial Narrow"/>
            </a:endParaRPr>
          </a:p>
        </p:txBody>
      </p:sp>
      <p:sp>
        <p:nvSpPr>
          <p:cNvPr id="180" name="Google Shape;180;p26"/>
          <p:cNvSpPr/>
          <p:nvPr/>
        </p:nvSpPr>
        <p:spPr>
          <a:xfrm>
            <a:off x="8768146" y="2172514"/>
            <a:ext cx="2526533"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200">
                <a:solidFill>
                  <a:schemeClr val="dk1"/>
                </a:solidFill>
                <a:latin typeface="Arial Narrow"/>
                <a:ea typeface="Arial Narrow"/>
                <a:cs typeface="Arial Narrow"/>
                <a:sym typeface="Arial Narrow"/>
              </a:rPr>
              <a:t>Выборка по респондентам анкеты B, %</a:t>
            </a:r>
            <a:endParaRPr sz="1200">
              <a:solidFill>
                <a:schemeClr val="dk1"/>
              </a:solidFill>
              <a:latin typeface="Arial Narrow"/>
              <a:ea typeface="Arial Narrow"/>
              <a:cs typeface="Arial Narrow"/>
              <a:sym typeface="Arial Narrow"/>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cxnSp>
        <p:nvCxnSpPr>
          <p:cNvPr id="171" name="Google Shape;171;p26"/>
          <p:cNvCxnSpPr/>
          <p:nvPr/>
        </p:nvCxnSpPr>
        <p:spPr>
          <a:xfrm>
            <a:off x="0" y="746268"/>
            <a:ext cx="6438900" cy="0"/>
          </a:xfrm>
          <a:prstGeom prst="straightConnector1">
            <a:avLst/>
          </a:prstGeom>
          <a:noFill/>
          <a:ln w="66675" cap="flat" cmpd="sng">
            <a:solidFill>
              <a:srgbClr val="92D050"/>
            </a:solidFill>
            <a:prstDash val="solid"/>
            <a:miter lim="800000"/>
            <a:headEnd type="none" w="sm" len="sm"/>
            <a:tailEnd type="none" w="sm" len="sm"/>
          </a:ln>
        </p:spPr>
      </p:cxnSp>
      <p:sp>
        <p:nvSpPr>
          <p:cNvPr id="172" name="Google Shape;172;p26"/>
          <p:cNvSpPr/>
          <p:nvPr/>
        </p:nvSpPr>
        <p:spPr>
          <a:xfrm>
            <a:off x="499816" y="168038"/>
            <a:ext cx="10422184"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2400" b="0" i="0" u="none" strike="noStrike" cap="none" dirty="0">
                <a:solidFill>
                  <a:schemeClr val="dk1"/>
                </a:solidFill>
                <a:latin typeface="Arial Narrow"/>
                <a:ea typeface="Arial Narrow"/>
                <a:cs typeface="Arial Narrow"/>
                <a:sym typeface="Arial Narrow"/>
              </a:rPr>
              <a:t>Структура выборочной совокупности, выборка по респондентам анкеты</a:t>
            </a:r>
            <a:r>
              <a:rPr lang="en-US" sz="2400" b="0" i="0" u="none" strike="noStrike" cap="none" dirty="0">
                <a:solidFill>
                  <a:schemeClr val="dk1"/>
                </a:solidFill>
                <a:latin typeface="Arial Narrow"/>
                <a:ea typeface="Arial Narrow"/>
                <a:cs typeface="Arial Narrow"/>
                <a:sym typeface="Arial Narrow"/>
              </a:rPr>
              <a:t> A </a:t>
            </a:r>
            <a:r>
              <a:rPr lang="ru-RU" sz="2400" b="0" i="0" u="none" strike="noStrike" cap="none" dirty="0">
                <a:solidFill>
                  <a:schemeClr val="dk1"/>
                </a:solidFill>
                <a:latin typeface="Arial Narrow"/>
                <a:ea typeface="Arial Narrow"/>
                <a:cs typeface="Arial Narrow"/>
                <a:sym typeface="Arial Narrow"/>
              </a:rPr>
              <a:t>и B, %</a:t>
            </a:r>
            <a:endParaRPr dirty="0"/>
          </a:p>
        </p:txBody>
      </p:sp>
      <p:pic>
        <p:nvPicPr>
          <p:cNvPr id="2" name="Рисунок 1">
            <a:extLst>
              <a:ext uri="{FF2B5EF4-FFF2-40B4-BE49-F238E27FC236}">
                <a16:creationId xmlns:a16="http://schemas.microsoft.com/office/drawing/2014/main" id="{B34DFD73-DE3C-B9C4-6A0E-31BEA268E163}"/>
              </a:ext>
            </a:extLst>
          </p:cNvPr>
          <p:cNvPicPr>
            <a:picLocks noChangeAspect="1"/>
          </p:cNvPicPr>
          <p:nvPr/>
        </p:nvPicPr>
        <p:blipFill>
          <a:blip r:embed="rId3" cstate="print"/>
          <a:stretch>
            <a:fillRect/>
          </a:stretch>
        </p:blipFill>
        <p:spPr>
          <a:xfrm>
            <a:off x="2702243" y="1391602"/>
            <a:ext cx="6787515" cy="4825558"/>
          </a:xfrm>
          <a:prstGeom prst="rect">
            <a:avLst/>
          </a:prstGeom>
        </p:spPr>
      </p:pic>
    </p:spTree>
    <p:extLst>
      <p:ext uri="{BB962C8B-B14F-4D97-AF65-F5344CB8AC3E}">
        <p14:creationId xmlns:p14="http://schemas.microsoft.com/office/powerpoint/2010/main" val="1187402918"/>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8"/>
          <p:cNvSpPr txBox="1"/>
          <p:nvPr/>
        </p:nvSpPr>
        <p:spPr>
          <a:xfrm>
            <a:off x="0" y="228787"/>
            <a:ext cx="12191999" cy="40453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2D050"/>
              </a:buClr>
              <a:buSzPts val="1600"/>
              <a:buFont typeface="Arial Narrow"/>
              <a:buNone/>
            </a:pPr>
            <a:r>
              <a:rPr lang="ru-RU" sz="1600">
                <a:solidFill>
                  <a:srgbClr val="92D050"/>
                </a:solidFill>
                <a:latin typeface="Arial Narrow"/>
                <a:ea typeface="Arial Narrow"/>
                <a:cs typeface="Arial Narrow"/>
                <a:sym typeface="Arial Narrow"/>
              </a:rPr>
              <a:t>1. Identification and assessment of the key players in the local financial market, their niche (competitive advantages), success factors</a:t>
            </a:r>
            <a:endParaRPr sz="1600">
              <a:solidFill>
                <a:srgbClr val="92D050"/>
              </a:solidFill>
              <a:latin typeface="Arial Narrow"/>
              <a:ea typeface="Arial Narrow"/>
              <a:cs typeface="Arial Narrow"/>
              <a:sym typeface="Arial Narrow"/>
            </a:endParaRPr>
          </a:p>
        </p:txBody>
      </p:sp>
      <p:cxnSp>
        <p:nvCxnSpPr>
          <p:cNvPr id="197" name="Google Shape;197;p28"/>
          <p:cNvCxnSpPr/>
          <p:nvPr/>
        </p:nvCxnSpPr>
        <p:spPr>
          <a:xfrm>
            <a:off x="0" y="633325"/>
            <a:ext cx="10318044" cy="0"/>
          </a:xfrm>
          <a:prstGeom prst="straightConnector1">
            <a:avLst/>
          </a:prstGeom>
          <a:noFill/>
          <a:ln w="66675" cap="flat" cmpd="sng">
            <a:solidFill>
              <a:srgbClr val="76B430"/>
            </a:solidFill>
            <a:prstDash val="solid"/>
            <a:miter lim="800000"/>
            <a:headEnd type="none" w="sm" len="sm"/>
            <a:tailEnd type="none" w="sm" len="sm"/>
          </a:ln>
        </p:spPr>
      </p:cxnSp>
      <p:sp>
        <p:nvSpPr>
          <p:cNvPr id="198" name="Google Shape;198;p28"/>
          <p:cNvSpPr txBox="1"/>
          <p:nvPr/>
        </p:nvSpPr>
        <p:spPr>
          <a:xfrm>
            <a:off x="0" y="633325"/>
            <a:ext cx="12191999" cy="40453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70C0"/>
              </a:buClr>
              <a:buSzPts val="1600"/>
              <a:buFont typeface="Arial Narrow"/>
              <a:buNone/>
            </a:pPr>
            <a:r>
              <a:rPr lang="ru-RU" sz="1600" dirty="0">
                <a:solidFill>
                  <a:srgbClr val="0070C0"/>
                </a:solidFill>
                <a:latin typeface="Arial Narrow"/>
                <a:ea typeface="Arial Narrow"/>
                <a:cs typeface="Arial Narrow"/>
                <a:sym typeface="Arial Narrow"/>
              </a:rPr>
              <a:t>1. </a:t>
            </a:r>
            <a:r>
              <a:rPr lang="ru-RU" sz="1600" u="sng" dirty="0">
                <a:solidFill>
                  <a:srgbClr val="0070C0"/>
                </a:solidFill>
                <a:latin typeface="Arial Narrow"/>
                <a:ea typeface="Arial Narrow"/>
                <a:cs typeface="Arial Narrow"/>
                <a:sym typeface="Arial Narrow"/>
              </a:rPr>
              <a:t>Выявление</a:t>
            </a:r>
            <a:r>
              <a:rPr lang="ru-RU" sz="1600" dirty="0">
                <a:solidFill>
                  <a:srgbClr val="0070C0"/>
                </a:solidFill>
                <a:latin typeface="Arial Narrow"/>
                <a:ea typeface="Arial Narrow"/>
                <a:cs typeface="Arial Narrow"/>
                <a:sym typeface="Arial Narrow"/>
              </a:rPr>
              <a:t> и оценка ключевых игроков местного финансового рынка, их ниши (конкурентных преимуществ), факторов успеха</a:t>
            </a:r>
            <a:endParaRPr sz="1600" dirty="0">
              <a:solidFill>
                <a:srgbClr val="0070C0"/>
              </a:solidFill>
              <a:latin typeface="Arial Narrow"/>
              <a:ea typeface="Arial Narrow"/>
              <a:cs typeface="Arial Narrow"/>
              <a:sym typeface="Arial Narrow"/>
            </a:endParaRPr>
          </a:p>
        </p:txBody>
      </p:sp>
      <p:grpSp>
        <p:nvGrpSpPr>
          <p:cNvPr id="199" name="Google Shape;199;p28"/>
          <p:cNvGrpSpPr/>
          <p:nvPr/>
        </p:nvGrpSpPr>
        <p:grpSpPr>
          <a:xfrm>
            <a:off x="413237" y="1326785"/>
            <a:ext cx="10867294" cy="3710354"/>
            <a:chOff x="413237" y="1336431"/>
            <a:chExt cx="10867294" cy="3710354"/>
          </a:xfrm>
        </p:grpSpPr>
        <p:sp>
          <p:nvSpPr>
            <p:cNvPr id="200" name="Google Shape;200;p28"/>
            <p:cNvSpPr/>
            <p:nvPr/>
          </p:nvSpPr>
          <p:spPr>
            <a:xfrm>
              <a:off x="413237" y="1336431"/>
              <a:ext cx="5433647" cy="3710354"/>
            </a:xfrm>
            <a:prstGeom prst="rect">
              <a:avLst/>
            </a:prstGeom>
            <a:solidFill>
              <a:srgbClr val="D8D8D8"/>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Narrow"/>
                <a:ea typeface="Arial Narrow"/>
                <a:cs typeface="Arial Narrow"/>
                <a:sym typeface="Arial Narrow"/>
              </a:endParaRPr>
            </a:p>
          </p:txBody>
        </p:sp>
        <p:sp>
          <p:nvSpPr>
            <p:cNvPr id="201" name="Google Shape;201;p28"/>
            <p:cNvSpPr/>
            <p:nvPr/>
          </p:nvSpPr>
          <p:spPr>
            <a:xfrm>
              <a:off x="5846884" y="1336431"/>
              <a:ext cx="5433647" cy="3710354"/>
            </a:xfrm>
            <a:prstGeom prst="rect">
              <a:avLst/>
            </a:prstGeom>
            <a:solidFill>
              <a:srgbClr val="DDEAF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Narrow"/>
                <a:ea typeface="Arial Narrow"/>
                <a:cs typeface="Arial Narrow"/>
                <a:sym typeface="Arial Narrow"/>
              </a:endParaRPr>
            </a:p>
          </p:txBody>
        </p:sp>
      </p:grpSp>
      <p:pic>
        <p:nvPicPr>
          <p:cNvPr id="202" name="Google Shape;202;p28"/>
          <p:cNvPicPr preferRelativeResize="0"/>
          <p:nvPr/>
        </p:nvPicPr>
        <p:blipFill rotWithShape="1">
          <a:blip r:embed="rId3">
            <a:alphaModFix/>
          </a:blip>
          <a:srcRect/>
          <a:stretch/>
        </p:blipFill>
        <p:spPr>
          <a:xfrm>
            <a:off x="7962900" y="1604963"/>
            <a:ext cx="3130550" cy="2967037"/>
          </a:xfrm>
          <a:prstGeom prst="rect">
            <a:avLst/>
          </a:prstGeom>
          <a:noFill/>
          <a:ln>
            <a:noFill/>
          </a:ln>
        </p:spPr>
      </p:pic>
      <p:sp>
        <p:nvSpPr>
          <p:cNvPr id="203" name="Google Shape;203;p28"/>
          <p:cNvSpPr/>
          <p:nvPr/>
        </p:nvSpPr>
        <p:spPr>
          <a:xfrm>
            <a:off x="10614025" y="1462089"/>
            <a:ext cx="114300" cy="136525"/>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000"/>
              <a:buFont typeface="Arial"/>
              <a:buNone/>
            </a:pPr>
            <a:r>
              <a:rPr lang="ru-RU" sz="1000">
                <a:solidFill>
                  <a:schemeClr val="dk1"/>
                </a:solidFill>
                <a:latin typeface="Arial Narrow"/>
                <a:ea typeface="Arial Narrow"/>
                <a:cs typeface="Arial Narrow"/>
                <a:sym typeface="Arial Narrow"/>
              </a:rPr>
              <a:t>12</a:t>
            </a:r>
            <a:endParaRPr sz="1000">
              <a:solidFill>
                <a:schemeClr val="dk1"/>
              </a:solidFill>
              <a:latin typeface="Arial Narrow"/>
              <a:ea typeface="Arial Narrow"/>
              <a:cs typeface="Arial Narrow"/>
              <a:sym typeface="Arial Narrow"/>
            </a:endParaRPr>
          </a:p>
        </p:txBody>
      </p:sp>
      <p:sp>
        <p:nvSpPr>
          <p:cNvPr id="204" name="Google Shape;204;p28"/>
          <p:cNvSpPr/>
          <p:nvPr/>
        </p:nvSpPr>
        <p:spPr>
          <a:xfrm>
            <a:off x="9548813" y="1462088"/>
            <a:ext cx="57150" cy="136525"/>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000"/>
              <a:buFont typeface="Arial"/>
              <a:buNone/>
            </a:pPr>
            <a:r>
              <a:rPr lang="ru-RU" sz="1000">
                <a:solidFill>
                  <a:schemeClr val="dk1"/>
                </a:solidFill>
                <a:latin typeface="Arial Narrow"/>
                <a:ea typeface="Arial Narrow"/>
                <a:cs typeface="Arial Narrow"/>
                <a:sym typeface="Arial Narrow"/>
              </a:rPr>
              <a:t>7</a:t>
            </a:r>
            <a:endParaRPr sz="1000">
              <a:solidFill>
                <a:schemeClr val="dk1"/>
              </a:solidFill>
              <a:latin typeface="Arial Narrow"/>
              <a:ea typeface="Arial Narrow"/>
              <a:cs typeface="Arial Narrow"/>
              <a:sym typeface="Arial Narrow"/>
            </a:endParaRPr>
          </a:p>
        </p:txBody>
      </p:sp>
      <p:sp>
        <p:nvSpPr>
          <p:cNvPr id="205" name="Google Shape;205;p28"/>
          <p:cNvSpPr/>
          <p:nvPr/>
        </p:nvSpPr>
        <p:spPr>
          <a:xfrm>
            <a:off x="9986963" y="1462088"/>
            <a:ext cx="57150" cy="136525"/>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000"/>
              <a:buFont typeface="Arial"/>
              <a:buNone/>
            </a:pPr>
            <a:r>
              <a:rPr lang="ru-RU" sz="1000">
                <a:solidFill>
                  <a:schemeClr val="dk1"/>
                </a:solidFill>
                <a:latin typeface="Arial Narrow"/>
                <a:ea typeface="Arial Narrow"/>
                <a:cs typeface="Arial Narrow"/>
                <a:sym typeface="Arial Narrow"/>
              </a:rPr>
              <a:t>9</a:t>
            </a:r>
            <a:endParaRPr sz="1000">
              <a:solidFill>
                <a:schemeClr val="dk1"/>
              </a:solidFill>
              <a:latin typeface="Arial Narrow"/>
              <a:ea typeface="Arial Narrow"/>
              <a:cs typeface="Arial Narrow"/>
              <a:sym typeface="Arial Narrow"/>
            </a:endParaRPr>
          </a:p>
        </p:txBody>
      </p:sp>
      <p:sp>
        <p:nvSpPr>
          <p:cNvPr id="206" name="Google Shape;206;p28"/>
          <p:cNvSpPr/>
          <p:nvPr/>
        </p:nvSpPr>
        <p:spPr>
          <a:xfrm>
            <a:off x="9110663" y="1462088"/>
            <a:ext cx="57150" cy="136525"/>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000"/>
              <a:buFont typeface="Arial"/>
              <a:buNone/>
            </a:pPr>
            <a:r>
              <a:rPr lang="ru-RU" sz="1000">
                <a:solidFill>
                  <a:schemeClr val="dk1"/>
                </a:solidFill>
                <a:latin typeface="Arial Narrow"/>
                <a:ea typeface="Arial Narrow"/>
                <a:cs typeface="Arial Narrow"/>
                <a:sym typeface="Arial Narrow"/>
              </a:rPr>
              <a:t>5</a:t>
            </a:r>
            <a:endParaRPr sz="1000">
              <a:solidFill>
                <a:schemeClr val="dk1"/>
              </a:solidFill>
              <a:latin typeface="Arial Narrow"/>
              <a:ea typeface="Arial Narrow"/>
              <a:cs typeface="Arial Narrow"/>
              <a:sym typeface="Arial Narrow"/>
            </a:endParaRPr>
          </a:p>
        </p:txBody>
      </p:sp>
      <p:sp>
        <p:nvSpPr>
          <p:cNvPr id="207" name="Google Shape;207;p28"/>
          <p:cNvSpPr/>
          <p:nvPr/>
        </p:nvSpPr>
        <p:spPr>
          <a:xfrm>
            <a:off x="10175875" y="1462088"/>
            <a:ext cx="114300" cy="136525"/>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000"/>
              <a:buFont typeface="Arial"/>
              <a:buNone/>
            </a:pPr>
            <a:r>
              <a:rPr lang="ru-RU" sz="1000">
                <a:solidFill>
                  <a:schemeClr val="dk1"/>
                </a:solidFill>
                <a:latin typeface="Arial Narrow"/>
                <a:ea typeface="Arial Narrow"/>
                <a:cs typeface="Arial Narrow"/>
                <a:sym typeface="Arial Narrow"/>
              </a:rPr>
              <a:t>10</a:t>
            </a:r>
            <a:endParaRPr sz="1000">
              <a:solidFill>
                <a:schemeClr val="dk1"/>
              </a:solidFill>
              <a:latin typeface="Arial Narrow"/>
              <a:ea typeface="Arial Narrow"/>
              <a:cs typeface="Arial Narrow"/>
              <a:sym typeface="Arial Narrow"/>
            </a:endParaRPr>
          </a:p>
        </p:txBody>
      </p:sp>
      <p:sp>
        <p:nvSpPr>
          <p:cNvPr id="208" name="Google Shape;208;p28"/>
          <p:cNvSpPr/>
          <p:nvPr/>
        </p:nvSpPr>
        <p:spPr>
          <a:xfrm>
            <a:off x="8235950" y="1462088"/>
            <a:ext cx="57150" cy="136525"/>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000"/>
              <a:buFont typeface="Arial"/>
              <a:buNone/>
            </a:pPr>
            <a:r>
              <a:rPr lang="ru-RU" sz="1000">
                <a:solidFill>
                  <a:schemeClr val="dk1"/>
                </a:solidFill>
                <a:latin typeface="Arial Narrow"/>
                <a:ea typeface="Arial Narrow"/>
                <a:cs typeface="Arial Narrow"/>
                <a:sym typeface="Arial Narrow"/>
              </a:rPr>
              <a:t>1</a:t>
            </a:r>
            <a:endParaRPr sz="1000">
              <a:solidFill>
                <a:schemeClr val="dk1"/>
              </a:solidFill>
              <a:latin typeface="Arial Narrow"/>
              <a:ea typeface="Arial Narrow"/>
              <a:cs typeface="Arial Narrow"/>
              <a:sym typeface="Arial Narrow"/>
            </a:endParaRPr>
          </a:p>
        </p:txBody>
      </p:sp>
      <p:sp>
        <p:nvSpPr>
          <p:cNvPr id="209" name="Google Shape;209;p28"/>
          <p:cNvSpPr/>
          <p:nvPr/>
        </p:nvSpPr>
        <p:spPr>
          <a:xfrm>
            <a:off x="10833100" y="1462089"/>
            <a:ext cx="114300" cy="136525"/>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000"/>
              <a:buFont typeface="Arial"/>
              <a:buNone/>
            </a:pPr>
            <a:r>
              <a:rPr lang="ru-RU" sz="1000">
                <a:solidFill>
                  <a:schemeClr val="dk1"/>
                </a:solidFill>
                <a:latin typeface="Arial Narrow"/>
                <a:ea typeface="Arial Narrow"/>
                <a:cs typeface="Arial Narrow"/>
                <a:sym typeface="Arial Narrow"/>
              </a:rPr>
              <a:t>13</a:t>
            </a:r>
            <a:endParaRPr sz="1000">
              <a:solidFill>
                <a:schemeClr val="dk1"/>
              </a:solidFill>
              <a:latin typeface="Arial Narrow"/>
              <a:ea typeface="Arial Narrow"/>
              <a:cs typeface="Arial Narrow"/>
              <a:sym typeface="Arial Narrow"/>
            </a:endParaRPr>
          </a:p>
        </p:txBody>
      </p:sp>
      <p:sp>
        <p:nvSpPr>
          <p:cNvPr id="210" name="Google Shape;210;p28"/>
          <p:cNvSpPr/>
          <p:nvPr/>
        </p:nvSpPr>
        <p:spPr>
          <a:xfrm>
            <a:off x="8455025" y="1462088"/>
            <a:ext cx="57150" cy="136525"/>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000"/>
              <a:buFont typeface="Arial"/>
              <a:buNone/>
            </a:pPr>
            <a:r>
              <a:rPr lang="ru-RU" sz="1000">
                <a:solidFill>
                  <a:schemeClr val="dk1"/>
                </a:solidFill>
                <a:latin typeface="Arial Narrow"/>
                <a:ea typeface="Arial Narrow"/>
                <a:cs typeface="Arial Narrow"/>
                <a:sym typeface="Arial Narrow"/>
              </a:rPr>
              <a:t>2</a:t>
            </a:r>
            <a:endParaRPr sz="1000">
              <a:solidFill>
                <a:schemeClr val="dk1"/>
              </a:solidFill>
              <a:latin typeface="Arial Narrow"/>
              <a:ea typeface="Arial Narrow"/>
              <a:cs typeface="Arial Narrow"/>
              <a:sym typeface="Arial Narrow"/>
            </a:endParaRPr>
          </a:p>
        </p:txBody>
      </p:sp>
      <p:sp>
        <p:nvSpPr>
          <p:cNvPr id="211" name="Google Shape;211;p28"/>
          <p:cNvSpPr/>
          <p:nvPr/>
        </p:nvSpPr>
        <p:spPr>
          <a:xfrm>
            <a:off x="8674100" y="1462088"/>
            <a:ext cx="57150" cy="136525"/>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000"/>
              <a:buFont typeface="Arial"/>
              <a:buNone/>
            </a:pPr>
            <a:r>
              <a:rPr lang="ru-RU" sz="1000">
                <a:solidFill>
                  <a:schemeClr val="dk1"/>
                </a:solidFill>
                <a:latin typeface="Arial Narrow"/>
                <a:ea typeface="Arial Narrow"/>
                <a:cs typeface="Arial Narrow"/>
                <a:sym typeface="Arial Narrow"/>
              </a:rPr>
              <a:t>3</a:t>
            </a:r>
            <a:endParaRPr sz="1000">
              <a:solidFill>
                <a:schemeClr val="dk1"/>
              </a:solidFill>
              <a:latin typeface="Arial Narrow"/>
              <a:ea typeface="Arial Narrow"/>
              <a:cs typeface="Arial Narrow"/>
              <a:sym typeface="Arial Narrow"/>
            </a:endParaRPr>
          </a:p>
        </p:txBody>
      </p:sp>
      <p:sp>
        <p:nvSpPr>
          <p:cNvPr id="212" name="Google Shape;212;p28"/>
          <p:cNvSpPr/>
          <p:nvPr/>
        </p:nvSpPr>
        <p:spPr>
          <a:xfrm>
            <a:off x="8891588" y="1462088"/>
            <a:ext cx="57150" cy="136525"/>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000"/>
              <a:buFont typeface="Arial"/>
              <a:buNone/>
            </a:pPr>
            <a:r>
              <a:rPr lang="ru-RU" sz="1000">
                <a:solidFill>
                  <a:schemeClr val="dk1"/>
                </a:solidFill>
                <a:latin typeface="Arial Narrow"/>
                <a:ea typeface="Arial Narrow"/>
                <a:cs typeface="Arial Narrow"/>
                <a:sym typeface="Arial Narrow"/>
              </a:rPr>
              <a:t>4</a:t>
            </a:r>
            <a:endParaRPr sz="1000">
              <a:solidFill>
                <a:schemeClr val="dk1"/>
              </a:solidFill>
              <a:latin typeface="Arial Narrow"/>
              <a:ea typeface="Arial Narrow"/>
              <a:cs typeface="Arial Narrow"/>
              <a:sym typeface="Arial Narrow"/>
            </a:endParaRPr>
          </a:p>
        </p:txBody>
      </p:sp>
      <p:sp>
        <p:nvSpPr>
          <p:cNvPr id="213" name="Google Shape;213;p28"/>
          <p:cNvSpPr/>
          <p:nvPr/>
        </p:nvSpPr>
        <p:spPr>
          <a:xfrm>
            <a:off x="9329738" y="1462088"/>
            <a:ext cx="57150" cy="136525"/>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000"/>
              <a:buFont typeface="Arial"/>
              <a:buNone/>
            </a:pPr>
            <a:r>
              <a:rPr lang="ru-RU" sz="1000">
                <a:solidFill>
                  <a:schemeClr val="dk1"/>
                </a:solidFill>
                <a:latin typeface="Arial Narrow"/>
                <a:ea typeface="Arial Narrow"/>
                <a:cs typeface="Arial Narrow"/>
                <a:sym typeface="Arial Narrow"/>
              </a:rPr>
              <a:t>6</a:t>
            </a:r>
            <a:endParaRPr sz="1000">
              <a:solidFill>
                <a:schemeClr val="dk1"/>
              </a:solidFill>
              <a:latin typeface="Arial Narrow"/>
              <a:ea typeface="Arial Narrow"/>
              <a:cs typeface="Arial Narrow"/>
              <a:sym typeface="Arial Narrow"/>
            </a:endParaRPr>
          </a:p>
        </p:txBody>
      </p:sp>
      <p:sp>
        <p:nvSpPr>
          <p:cNvPr id="214" name="Google Shape;214;p28"/>
          <p:cNvSpPr/>
          <p:nvPr/>
        </p:nvSpPr>
        <p:spPr>
          <a:xfrm>
            <a:off x="9767888" y="1462088"/>
            <a:ext cx="57150" cy="136525"/>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000"/>
              <a:buFont typeface="Arial"/>
              <a:buNone/>
            </a:pPr>
            <a:r>
              <a:rPr lang="ru-RU" sz="1000">
                <a:solidFill>
                  <a:schemeClr val="dk1"/>
                </a:solidFill>
                <a:latin typeface="Arial Narrow"/>
                <a:ea typeface="Arial Narrow"/>
                <a:cs typeface="Arial Narrow"/>
                <a:sym typeface="Arial Narrow"/>
              </a:rPr>
              <a:t>8</a:t>
            </a:r>
            <a:endParaRPr sz="1000">
              <a:solidFill>
                <a:schemeClr val="dk1"/>
              </a:solidFill>
              <a:latin typeface="Arial Narrow"/>
              <a:ea typeface="Arial Narrow"/>
              <a:cs typeface="Arial Narrow"/>
              <a:sym typeface="Arial Narrow"/>
            </a:endParaRPr>
          </a:p>
        </p:txBody>
      </p:sp>
      <p:sp>
        <p:nvSpPr>
          <p:cNvPr id="215" name="Google Shape;215;p28"/>
          <p:cNvSpPr/>
          <p:nvPr/>
        </p:nvSpPr>
        <p:spPr>
          <a:xfrm>
            <a:off x="10394950" y="1462089"/>
            <a:ext cx="114300" cy="136525"/>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000"/>
              <a:buFont typeface="Arial"/>
              <a:buNone/>
            </a:pPr>
            <a:r>
              <a:rPr lang="ru-RU" sz="1000">
                <a:solidFill>
                  <a:schemeClr val="dk1"/>
                </a:solidFill>
                <a:latin typeface="Arial Narrow"/>
                <a:ea typeface="Arial Narrow"/>
                <a:cs typeface="Arial Narrow"/>
                <a:sym typeface="Arial Narrow"/>
              </a:rPr>
              <a:t>11</a:t>
            </a:r>
            <a:endParaRPr sz="1000">
              <a:solidFill>
                <a:schemeClr val="dk1"/>
              </a:solidFill>
              <a:latin typeface="Arial Narrow"/>
              <a:ea typeface="Arial Narrow"/>
              <a:cs typeface="Arial Narrow"/>
              <a:sym typeface="Arial Narrow"/>
            </a:endParaRPr>
          </a:p>
        </p:txBody>
      </p:sp>
      <p:cxnSp>
        <p:nvCxnSpPr>
          <p:cNvPr id="216" name="Google Shape;216;p28"/>
          <p:cNvCxnSpPr/>
          <p:nvPr/>
        </p:nvCxnSpPr>
        <p:spPr>
          <a:xfrm>
            <a:off x="8739188" y="1687512"/>
            <a:ext cx="0" cy="2801938"/>
          </a:xfrm>
          <a:prstGeom prst="straightConnector1">
            <a:avLst/>
          </a:prstGeom>
          <a:noFill/>
          <a:ln w="9525" cap="flat" cmpd="sng">
            <a:solidFill>
              <a:schemeClr val="dk1"/>
            </a:solidFill>
            <a:prstDash val="lgDash"/>
            <a:miter lim="800000"/>
            <a:headEnd type="none" w="sm" len="sm"/>
            <a:tailEnd type="none" w="sm" len="sm"/>
          </a:ln>
        </p:spPr>
      </p:cxnSp>
      <p:sp>
        <p:nvSpPr>
          <p:cNvPr id="217" name="Google Shape;217;p28"/>
          <p:cNvSpPr/>
          <p:nvPr/>
        </p:nvSpPr>
        <p:spPr>
          <a:xfrm rot="-5400000">
            <a:off x="8675688" y="4527550"/>
            <a:ext cx="128588" cy="152400"/>
          </a:xfrm>
          <a:prstGeom prst="rightArrow">
            <a:avLst>
              <a:gd name="adj1" fmla="val 100000"/>
              <a:gd name="adj2" fmla="val 100000"/>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Narrow"/>
              <a:ea typeface="Arial Narrow"/>
              <a:cs typeface="Arial Narrow"/>
              <a:sym typeface="Arial Narrow"/>
            </a:endParaRPr>
          </a:p>
        </p:txBody>
      </p:sp>
      <p:sp>
        <p:nvSpPr>
          <p:cNvPr id="218" name="Google Shape;218;p28"/>
          <p:cNvSpPr/>
          <p:nvPr/>
        </p:nvSpPr>
        <p:spPr>
          <a:xfrm>
            <a:off x="7381875" y="3097213"/>
            <a:ext cx="534988" cy="136525"/>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dk1"/>
              </a:buClr>
              <a:buSzPts val="1000"/>
              <a:buFont typeface="Arial"/>
              <a:buNone/>
            </a:pPr>
            <a:r>
              <a:rPr lang="ru-RU" sz="1000">
                <a:solidFill>
                  <a:schemeClr val="dk1"/>
                </a:solidFill>
                <a:latin typeface="Arial Narrow"/>
                <a:ea typeface="Arial Narrow"/>
                <a:cs typeface="Arial Narrow"/>
                <a:sym typeface="Arial Narrow"/>
              </a:rPr>
              <a:t>Бакай банк</a:t>
            </a:r>
            <a:endParaRPr sz="1000">
              <a:solidFill>
                <a:schemeClr val="dk1"/>
              </a:solidFill>
              <a:latin typeface="Arial Narrow"/>
              <a:ea typeface="Arial Narrow"/>
              <a:cs typeface="Arial Narrow"/>
              <a:sym typeface="Arial Narrow"/>
            </a:endParaRPr>
          </a:p>
        </p:txBody>
      </p:sp>
      <p:sp>
        <p:nvSpPr>
          <p:cNvPr id="219" name="Google Shape;219;p28"/>
          <p:cNvSpPr/>
          <p:nvPr/>
        </p:nvSpPr>
        <p:spPr>
          <a:xfrm>
            <a:off x="7296150" y="2162175"/>
            <a:ext cx="620713" cy="136525"/>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dk1"/>
              </a:buClr>
              <a:buSzPts val="1000"/>
              <a:buFont typeface="Arial"/>
              <a:buNone/>
            </a:pPr>
            <a:r>
              <a:rPr lang="ru-RU" sz="1000">
                <a:solidFill>
                  <a:schemeClr val="dk1"/>
                </a:solidFill>
                <a:latin typeface="Arial Narrow"/>
                <a:ea typeface="Arial Narrow"/>
                <a:cs typeface="Arial Narrow"/>
                <a:sym typeface="Arial Narrow"/>
              </a:rPr>
              <a:t>Электробайк</a:t>
            </a:r>
            <a:endParaRPr sz="1000">
              <a:solidFill>
                <a:schemeClr val="dk1"/>
              </a:solidFill>
              <a:latin typeface="Arial Narrow"/>
              <a:ea typeface="Arial Narrow"/>
              <a:cs typeface="Arial Narrow"/>
              <a:sym typeface="Arial Narrow"/>
            </a:endParaRPr>
          </a:p>
        </p:txBody>
      </p:sp>
      <p:sp>
        <p:nvSpPr>
          <p:cNvPr id="220" name="Google Shape;220;p28"/>
          <p:cNvSpPr/>
          <p:nvPr/>
        </p:nvSpPr>
        <p:spPr>
          <a:xfrm>
            <a:off x="7264400" y="2628900"/>
            <a:ext cx="652463" cy="136525"/>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dk1"/>
              </a:buClr>
              <a:buSzPts val="1000"/>
              <a:buFont typeface="Arial"/>
              <a:buNone/>
            </a:pPr>
            <a:r>
              <a:rPr lang="ru-RU" sz="1000">
                <a:solidFill>
                  <a:schemeClr val="dk1"/>
                </a:solidFill>
                <a:latin typeface="Arial Narrow"/>
                <a:ea typeface="Arial Narrow"/>
                <a:cs typeface="Arial Narrow"/>
                <a:sym typeface="Arial Narrow"/>
              </a:rPr>
              <a:t>Элет капитал</a:t>
            </a:r>
            <a:endParaRPr sz="1000">
              <a:solidFill>
                <a:schemeClr val="dk1"/>
              </a:solidFill>
              <a:latin typeface="Arial Narrow"/>
              <a:ea typeface="Arial Narrow"/>
              <a:cs typeface="Arial Narrow"/>
              <a:sym typeface="Arial Narrow"/>
            </a:endParaRPr>
          </a:p>
        </p:txBody>
      </p:sp>
      <p:sp>
        <p:nvSpPr>
          <p:cNvPr id="221" name="Google Shape;221;p28"/>
          <p:cNvSpPr/>
          <p:nvPr/>
        </p:nvSpPr>
        <p:spPr>
          <a:xfrm>
            <a:off x="7381875" y="2784475"/>
            <a:ext cx="534988" cy="136525"/>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dk1"/>
              </a:buClr>
              <a:buSzPts val="1000"/>
              <a:buFont typeface="Arial"/>
              <a:buNone/>
            </a:pPr>
            <a:r>
              <a:rPr lang="ru-RU" sz="1000">
                <a:solidFill>
                  <a:schemeClr val="dk1"/>
                </a:solidFill>
                <a:latin typeface="Arial Narrow"/>
                <a:ea typeface="Arial Narrow"/>
                <a:cs typeface="Arial Narrow"/>
                <a:sym typeface="Arial Narrow"/>
              </a:rPr>
              <a:t>Бай Тушум</a:t>
            </a:r>
            <a:endParaRPr sz="1000">
              <a:solidFill>
                <a:schemeClr val="dk1"/>
              </a:solidFill>
              <a:latin typeface="Arial Narrow"/>
              <a:ea typeface="Arial Narrow"/>
              <a:cs typeface="Arial Narrow"/>
              <a:sym typeface="Arial Narrow"/>
            </a:endParaRPr>
          </a:p>
        </p:txBody>
      </p:sp>
      <p:sp>
        <p:nvSpPr>
          <p:cNvPr id="222" name="Google Shape;222;p28"/>
          <p:cNvSpPr/>
          <p:nvPr/>
        </p:nvSpPr>
        <p:spPr>
          <a:xfrm>
            <a:off x="7259638" y="2006600"/>
            <a:ext cx="657225" cy="136525"/>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dk1"/>
              </a:buClr>
              <a:buSzPts val="1000"/>
              <a:buFont typeface="Arial"/>
              <a:buNone/>
            </a:pPr>
            <a:r>
              <a:rPr lang="ru-RU" sz="1000">
                <a:solidFill>
                  <a:schemeClr val="dk1"/>
                </a:solidFill>
                <a:latin typeface="Arial Narrow"/>
                <a:ea typeface="Arial Narrow"/>
                <a:cs typeface="Arial Narrow"/>
                <a:sym typeface="Arial Narrow"/>
              </a:rPr>
              <a:t>Керемет банк</a:t>
            </a:r>
            <a:endParaRPr sz="1000">
              <a:solidFill>
                <a:schemeClr val="dk1"/>
              </a:solidFill>
              <a:latin typeface="Arial Narrow"/>
              <a:ea typeface="Arial Narrow"/>
              <a:cs typeface="Arial Narrow"/>
              <a:sym typeface="Arial Narrow"/>
            </a:endParaRPr>
          </a:p>
        </p:txBody>
      </p:sp>
      <p:sp>
        <p:nvSpPr>
          <p:cNvPr id="223" name="Google Shape;223;p28"/>
          <p:cNvSpPr/>
          <p:nvPr/>
        </p:nvSpPr>
        <p:spPr>
          <a:xfrm>
            <a:off x="7750175" y="3719513"/>
            <a:ext cx="166688" cy="136525"/>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dk1"/>
              </a:buClr>
              <a:buSzPts val="1000"/>
              <a:buFont typeface="Arial"/>
              <a:buNone/>
            </a:pPr>
            <a:r>
              <a:rPr lang="ru-RU" sz="1000">
                <a:solidFill>
                  <a:schemeClr val="dk1"/>
                </a:solidFill>
                <a:latin typeface="Arial Narrow"/>
                <a:ea typeface="Arial Narrow"/>
                <a:cs typeface="Arial Narrow"/>
                <a:sym typeface="Arial Narrow"/>
              </a:rPr>
              <a:t>IFC</a:t>
            </a:r>
            <a:endParaRPr sz="1000">
              <a:solidFill>
                <a:schemeClr val="dk1"/>
              </a:solidFill>
              <a:latin typeface="Arial Narrow"/>
              <a:ea typeface="Arial Narrow"/>
              <a:cs typeface="Arial Narrow"/>
              <a:sym typeface="Arial Narrow"/>
            </a:endParaRPr>
          </a:p>
        </p:txBody>
      </p:sp>
      <p:sp>
        <p:nvSpPr>
          <p:cNvPr id="224" name="Google Shape;224;p28"/>
          <p:cNvSpPr/>
          <p:nvPr/>
        </p:nvSpPr>
        <p:spPr>
          <a:xfrm>
            <a:off x="6256338" y="1851025"/>
            <a:ext cx="1660525" cy="136525"/>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dk1"/>
              </a:buClr>
              <a:buSzPts val="1000"/>
              <a:buFont typeface="Arial"/>
              <a:buNone/>
            </a:pPr>
            <a:r>
              <a:rPr lang="ru-RU" sz="1000">
                <a:solidFill>
                  <a:schemeClr val="dk1"/>
                </a:solidFill>
                <a:latin typeface="Arial Narrow"/>
                <a:ea typeface="Arial Narrow"/>
                <a:cs typeface="Arial Narrow"/>
                <a:sym typeface="Arial Narrow"/>
              </a:rPr>
              <a:t>Другое (гражданские инициативы)</a:t>
            </a:r>
            <a:endParaRPr sz="1000">
              <a:solidFill>
                <a:schemeClr val="dk1"/>
              </a:solidFill>
              <a:latin typeface="Arial Narrow"/>
              <a:ea typeface="Arial Narrow"/>
              <a:cs typeface="Arial Narrow"/>
              <a:sym typeface="Arial Narrow"/>
            </a:endParaRPr>
          </a:p>
        </p:txBody>
      </p:sp>
      <p:sp>
        <p:nvSpPr>
          <p:cNvPr id="225" name="Google Shape;225;p28"/>
          <p:cNvSpPr/>
          <p:nvPr/>
        </p:nvSpPr>
        <p:spPr>
          <a:xfrm>
            <a:off x="10996613" y="1619250"/>
            <a:ext cx="241300" cy="1365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000"/>
              <a:buFont typeface="Arial"/>
              <a:buNone/>
            </a:pPr>
            <a:r>
              <a:rPr lang="ru-RU" sz="1000">
                <a:solidFill>
                  <a:schemeClr val="dk1"/>
                </a:solidFill>
                <a:latin typeface="Arial Narrow"/>
                <a:ea typeface="Arial Narrow"/>
                <a:cs typeface="Arial Narrow"/>
                <a:sym typeface="Arial Narrow"/>
              </a:rPr>
              <a:t>n≠30</a:t>
            </a:r>
            <a:endParaRPr sz="1000">
              <a:solidFill>
                <a:schemeClr val="dk1"/>
              </a:solidFill>
              <a:latin typeface="Arial Narrow"/>
              <a:ea typeface="Arial Narrow"/>
              <a:cs typeface="Arial Narrow"/>
              <a:sym typeface="Arial Narrow"/>
            </a:endParaRPr>
          </a:p>
        </p:txBody>
      </p:sp>
      <p:sp>
        <p:nvSpPr>
          <p:cNvPr id="226" name="Google Shape;226;p28"/>
          <p:cNvSpPr/>
          <p:nvPr/>
        </p:nvSpPr>
        <p:spPr>
          <a:xfrm>
            <a:off x="7632700" y="3563938"/>
            <a:ext cx="284163" cy="136525"/>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dk1"/>
              </a:buClr>
              <a:buSzPts val="1000"/>
              <a:buFont typeface="Arial"/>
              <a:buNone/>
            </a:pPr>
            <a:r>
              <a:rPr lang="ru-RU" sz="1000">
                <a:solidFill>
                  <a:schemeClr val="dk1"/>
                </a:solidFill>
                <a:latin typeface="Arial Narrow"/>
                <a:ea typeface="Arial Narrow"/>
                <a:cs typeface="Arial Narrow"/>
                <a:sym typeface="Arial Narrow"/>
              </a:rPr>
              <a:t>Оксус</a:t>
            </a:r>
            <a:endParaRPr sz="1000">
              <a:solidFill>
                <a:schemeClr val="dk1"/>
              </a:solidFill>
              <a:latin typeface="Arial Narrow"/>
              <a:ea typeface="Arial Narrow"/>
              <a:cs typeface="Arial Narrow"/>
              <a:sym typeface="Arial Narrow"/>
            </a:endParaRPr>
          </a:p>
        </p:txBody>
      </p:sp>
      <p:sp>
        <p:nvSpPr>
          <p:cNvPr id="227" name="Google Shape;227;p28"/>
          <p:cNvSpPr/>
          <p:nvPr/>
        </p:nvSpPr>
        <p:spPr>
          <a:xfrm>
            <a:off x="6443663" y="2473325"/>
            <a:ext cx="1473200" cy="136525"/>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dk1"/>
              </a:buClr>
              <a:buSzPts val="1000"/>
              <a:buFont typeface="Arial"/>
              <a:buNone/>
            </a:pPr>
            <a:r>
              <a:rPr lang="ru-RU" sz="1000">
                <a:solidFill>
                  <a:schemeClr val="dk1"/>
                </a:solidFill>
                <a:latin typeface="Arial Narrow"/>
                <a:ea typeface="Arial Narrow"/>
                <a:cs typeface="Arial Narrow"/>
                <a:sym typeface="Arial Narrow"/>
              </a:rPr>
              <a:t>Зеленый климатический фонд</a:t>
            </a:r>
            <a:endParaRPr sz="1000">
              <a:solidFill>
                <a:schemeClr val="dk1"/>
              </a:solidFill>
              <a:latin typeface="Arial Narrow"/>
              <a:ea typeface="Arial Narrow"/>
              <a:cs typeface="Arial Narrow"/>
              <a:sym typeface="Arial Narrow"/>
            </a:endParaRPr>
          </a:p>
        </p:txBody>
      </p:sp>
      <p:sp>
        <p:nvSpPr>
          <p:cNvPr id="228" name="Google Shape;228;p28"/>
          <p:cNvSpPr/>
          <p:nvPr/>
        </p:nvSpPr>
        <p:spPr>
          <a:xfrm>
            <a:off x="7200900" y="3408363"/>
            <a:ext cx="715963" cy="136525"/>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dk1"/>
              </a:buClr>
              <a:buSzPts val="1000"/>
              <a:buFont typeface="Arial"/>
              <a:buNone/>
            </a:pPr>
            <a:r>
              <a:rPr lang="ru-RU" sz="1000">
                <a:solidFill>
                  <a:schemeClr val="dk1"/>
                </a:solidFill>
                <a:latin typeface="Arial Narrow"/>
                <a:ea typeface="Arial Narrow"/>
                <a:cs typeface="Arial Narrow"/>
                <a:sym typeface="Arial Narrow"/>
              </a:rPr>
              <a:t>Аманат кредит</a:t>
            </a:r>
            <a:endParaRPr sz="1000">
              <a:solidFill>
                <a:schemeClr val="dk1"/>
              </a:solidFill>
              <a:latin typeface="Arial Narrow"/>
              <a:ea typeface="Arial Narrow"/>
              <a:cs typeface="Arial Narrow"/>
              <a:sym typeface="Arial Narrow"/>
            </a:endParaRPr>
          </a:p>
        </p:txBody>
      </p:sp>
      <p:sp>
        <p:nvSpPr>
          <p:cNvPr id="229" name="Google Shape;229;p28"/>
          <p:cNvSpPr/>
          <p:nvPr/>
        </p:nvSpPr>
        <p:spPr>
          <a:xfrm>
            <a:off x="7159625" y="3875088"/>
            <a:ext cx="757238" cy="136525"/>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dk1"/>
              </a:buClr>
              <a:buSzPts val="1000"/>
              <a:buFont typeface="Arial"/>
              <a:buNone/>
            </a:pPr>
            <a:r>
              <a:rPr lang="ru-RU" sz="1000">
                <a:solidFill>
                  <a:schemeClr val="dk1"/>
                </a:solidFill>
                <a:latin typeface="Arial Narrow"/>
                <a:ea typeface="Arial Narrow"/>
                <a:cs typeface="Arial Narrow"/>
                <a:sym typeface="Arial Narrow"/>
              </a:rPr>
              <a:t>Байлык Финанс</a:t>
            </a:r>
            <a:endParaRPr sz="1000">
              <a:solidFill>
                <a:schemeClr val="dk1"/>
              </a:solidFill>
              <a:latin typeface="Arial Narrow"/>
              <a:ea typeface="Arial Narrow"/>
              <a:cs typeface="Arial Narrow"/>
              <a:sym typeface="Arial Narrow"/>
            </a:endParaRPr>
          </a:p>
        </p:txBody>
      </p:sp>
      <p:sp>
        <p:nvSpPr>
          <p:cNvPr id="230" name="Google Shape;230;p28"/>
          <p:cNvSpPr/>
          <p:nvPr/>
        </p:nvSpPr>
        <p:spPr>
          <a:xfrm>
            <a:off x="7402513" y="2941638"/>
            <a:ext cx="514350" cy="136525"/>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dk1"/>
              </a:buClr>
              <a:buSzPts val="1000"/>
              <a:buFont typeface="Arial"/>
              <a:buNone/>
            </a:pPr>
            <a:r>
              <a:rPr lang="ru-RU" sz="1000">
                <a:solidFill>
                  <a:schemeClr val="dk1"/>
                </a:solidFill>
                <a:latin typeface="Arial Narrow"/>
                <a:ea typeface="Arial Narrow"/>
                <a:cs typeface="Arial Narrow"/>
                <a:sym typeface="Arial Narrow"/>
              </a:rPr>
              <a:t>Айыл банк</a:t>
            </a:r>
            <a:endParaRPr sz="1000">
              <a:solidFill>
                <a:schemeClr val="dk1"/>
              </a:solidFill>
              <a:latin typeface="Arial Narrow"/>
              <a:ea typeface="Arial Narrow"/>
              <a:cs typeface="Arial Narrow"/>
              <a:sym typeface="Arial Narrow"/>
            </a:endParaRPr>
          </a:p>
        </p:txBody>
      </p:sp>
      <p:sp>
        <p:nvSpPr>
          <p:cNvPr id="231" name="Google Shape;231;p28"/>
          <p:cNvSpPr/>
          <p:nvPr/>
        </p:nvSpPr>
        <p:spPr>
          <a:xfrm>
            <a:off x="7743825" y="3252788"/>
            <a:ext cx="173038" cy="136525"/>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dk1"/>
              </a:buClr>
              <a:buSzPts val="1000"/>
              <a:buFont typeface="Arial"/>
              <a:buNone/>
            </a:pPr>
            <a:r>
              <a:rPr lang="ru-RU" sz="1000">
                <a:solidFill>
                  <a:schemeClr val="dk1"/>
                </a:solidFill>
                <a:latin typeface="Arial Narrow"/>
                <a:ea typeface="Arial Narrow"/>
                <a:cs typeface="Arial Narrow"/>
                <a:sym typeface="Arial Narrow"/>
              </a:rPr>
              <a:t>GIZ</a:t>
            </a:r>
            <a:endParaRPr sz="1000">
              <a:solidFill>
                <a:schemeClr val="dk1"/>
              </a:solidFill>
              <a:latin typeface="Arial Narrow"/>
              <a:ea typeface="Arial Narrow"/>
              <a:cs typeface="Arial Narrow"/>
              <a:sym typeface="Arial Narrow"/>
            </a:endParaRPr>
          </a:p>
        </p:txBody>
      </p:sp>
      <p:sp>
        <p:nvSpPr>
          <p:cNvPr id="232" name="Google Shape;232;p28"/>
          <p:cNvSpPr/>
          <p:nvPr/>
        </p:nvSpPr>
        <p:spPr>
          <a:xfrm>
            <a:off x="7424738" y="4030663"/>
            <a:ext cx="492125" cy="136525"/>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dk1"/>
              </a:buClr>
              <a:buSzPts val="1000"/>
              <a:buFont typeface="Arial"/>
              <a:buNone/>
            </a:pPr>
            <a:r>
              <a:rPr lang="ru-RU" sz="1000">
                <a:solidFill>
                  <a:schemeClr val="dk1"/>
                </a:solidFill>
                <a:latin typeface="Arial Narrow"/>
                <a:ea typeface="Arial Narrow"/>
                <a:cs typeface="Arial Narrow"/>
                <a:sym typeface="Arial Narrow"/>
              </a:rPr>
              <a:t>Банк Азии</a:t>
            </a:r>
            <a:endParaRPr sz="1000">
              <a:solidFill>
                <a:schemeClr val="dk1"/>
              </a:solidFill>
              <a:latin typeface="Arial Narrow"/>
              <a:ea typeface="Arial Narrow"/>
              <a:cs typeface="Arial Narrow"/>
              <a:sym typeface="Arial Narrow"/>
            </a:endParaRPr>
          </a:p>
        </p:txBody>
      </p:sp>
      <p:sp>
        <p:nvSpPr>
          <p:cNvPr id="233" name="Google Shape;233;p28"/>
          <p:cNvSpPr/>
          <p:nvPr/>
        </p:nvSpPr>
        <p:spPr>
          <a:xfrm>
            <a:off x="7189788" y="4341813"/>
            <a:ext cx="727075" cy="136525"/>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dk1"/>
              </a:buClr>
              <a:buSzPts val="1000"/>
              <a:buFont typeface="Arial"/>
              <a:buNone/>
            </a:pPr>
            <a:r>
              <a:rPr lang="ru-RU" sz="1000">
                <a:solidFill>
                  <a:schemeClr val="dk1"/>
                </a:solidFill>
                <a:latin typeface="Arial Narrow"/>
                <a:ea typeface="Arial Narrow"/>
                <a:cs typeface="Arial Narrow"/>
                <a:sym typeface="Arial Narrow"/>
              </a:rPr>
              <a:t>Дос-Кредобанк</a:t>
            </a:r>
            <a:endParaRPr sz="1000">
              <a:solidFill>
                <a:schemeClr val="dk1"/>
              </a:solidFill>
              <a:latin typeface="Arial Narrow"/>
              <a:ea typeface="Arial Narrow"/>
              <a:cs typeface="Arial Narrow"/>
              <a:sym typeface="Arial Narrow"/>
            </a:endParaRPr>
          </a:p>
        </p:txBody>
      </p:sp>
      <p:sp>
        <p:nvSpPr>
          <p:cNvPr id="234" name="Google Shape;234;p28"/>
          <p:cNvSpPr/>
          <p:nvPr/>
        </p:nvSpPr>
        <p:spPr>
          <a:xfrm>
            <a:off x="8655050" y="4719638"/>
            <a:ext cx="166688" cy="136525"/>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000"/>
              <a:buFont typeface="Arial"/>
              <a:buNone/>
            </a:pPr>
            <a:r>
              <a:rPr lang="ru-RU" sz="1000">
                <a:solidFill>
                  <a:schemeClr val="dk1"/>
                </a:solidFill>
                <a:latin typeface="Arial Narrow"/>
                <a:ea typeface="Arial Narrow"/>
                <a:cs typeface="Arial Narrow"/>
                <a:sym typeface="Arial Narrow"/>
              </a:rPr>
              <a:t>Ø 3</a:t>
            </a:r>
            <a:endParaRPr sz="1000">
              <a:solidFill>
                <a:schemeClr val="dk1"/>
              </a:solidFill>
              <a:latin typeface="Arial Narrow"/>
              <a:ea typeface="Arial Narrow"/>
              <a:cs typeface="Arial Narrow"/>
              <a:sym typeface="Arial Narrow"/>
            </a:endParaRPr>
          </a:p>
        </p:txBody>
      </p:sp>
      <p:sp>
        <p:nvSpPr>
          <p:cNvPr id="235" name="Google Shape;235;p28"/>
          <p:cNvSpPr/>
          <p:nvPr/>
        </p:nvSpPr>
        <p:spPr>
          <a:xfrm>
            <a:off x="5916613" y="1695450"/>
            <a:ext cx="2000250" cy="136525"/>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dk1"/>
              </a:buClr>
              <a:buSzPts val="1000"/>
              <a:buFont typeface="Arial"/>
              <a:buNone/>
            </a:pPr>
            <a:r>
              <a:rPr lang="ru-RU" sz="1000">
                <a:solidFill>
                  <a:schemeClr val="dk1"/>
                </a:solidFill>
                <a:latin typeface="Arial Narrow"/>
                <a:ea typeface="Arial Narrow"/>
                <a:cs typeface="Arial Narrow"/>
                <a:sym typeface="Arial Narrow"/>
              </a:rPr>
              <a:t>Частный пенсионный фонд "Кыргызстан"</a:t>
            </a:r>
            <a:endParaRPr sz="1000">
              <a:solidFill>
                <a:schemeClr val="dk1"/>
              </a:solidFill>
              <a:latin typeface="Arial Narrow"/>
              <a:ea typeface="Arial Narrow"/>
              <a:cs typeface="Arial Narrow"/>
              <a:sym typeface="Arial Narrow"/>
            </a:endParaRPr>
          </a:p>
        </p:txBody>
      </p:sp>
      <p:sp>
        <p:nvSpPr>
          <p:cNvPr id="236" name="Google Shape;236;p28"/>
          <p:cNvSpPr/>
          <p:nvPr/>
        </p:nvSpPr>
        <p:spPr>
          <a:xfrm>
            <a:off x="7518400" y="2317750"/>
            <a:ext cx="398463" cy="136525"/>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dk1"/>
              </a:buClr>
              <a:buSzPts val="1000"/>
              <a:buFont typeface="Arial"/>
              <a:buNone/>
            </a:pPr>
            <a:r>
              <a:rPr lang="ru-RU" sz="1000">
                <a:solidFill>
                  <a:schemeClr val="dk1"/>
                </a:solidFill>
                <a:latin typeface="Arial Narrow"/>
                <a:ea typeface="Arial Narrow"/>
                <a:cs typeface="Arial Narrow"/>
                <a:sym typeface="Arial Narrow"/>
              </a:rPr>
              <a:t>Экобайк</a:t>
            </a:r>
            <a:endParaRPr sz="1000">
              <a:solidFill>
                <a:schemeClr val="dk1"/>
              </a:solidFill>
              <a:latin typeface="Arial Narrow"/>
              <a:ea typeface="Arial Narrow"/>
              <a:cs typeface="Arial Narrow"/>
              <a:sym typeface="Arial Narrow"/>
            </a:endParaRPr>
          </a:p>
        </p:txBody>
      </p:sp>
      <p:sp>
        <p:nvSpPr>
          <p:cNvPr id="237" name="Google Shape;237;p28"/>
          <p:cNvSpPr/>
          <p:nvPr/>
        </p:nvSpPr>
        <p:spPr>
          <a:xfrm>
            <a:off x="7488238" y="4186238"/>
            <a:ext cx="428625" cy="136525"/>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dk1"/>
              </a:buClr>
              <a:buSzPts val="1000"/>
              <a:buFont typeface="Arial"/>
              <a:buNone/>
            </a:pPr>
            <a:r>
              <a:rPr lang="ru-RU" sz="1000">
                <a:solidFill>
                  <a:schemeClr val="dk1"/>
                </a:solidFill>
                <a:latin typeface="Arial Narrow"/>
                <a:ea typeface="Arial Narrow"/>
                <a:cs typeface="Arial Narrow"/>
                <a:sym typeface="Arial Narrow"/>
              </a:rPr>
              <a:t>KyrCEFF</a:t>
            </a:r>
            <a:endParaRPr sz="1000">
              <a:solidFill>
                <a:schemeClr val="dk1"/>
              </a:solidFill>
              <a:latin typeface="Arial Narrow"/>
              <a:ea typeface="Arial Narrow"/>
              <a:cs typeface="Arial Narrow"/>
              <a:sym typeface="Arial Narrow"/>
            </a:endParaRPr>
          </a:p>
        </p:txBody>
      </p:sp>
      <p:sp>
        <p:nvSpPr>
          <p:cNvPr id="238" name="Google Shape;238;p28"/>
          <p:cNvSpPr/>
          <p:nvPr/>
        </p:nvSpPr>
        <p:spPr>
          <a:xfrm>
            <a:off x="5852441" y="4773939"/>
            <a:ext cx="5428090" cy="2616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100" b="1">
                <a:solidFill>
                  <a:srgbClr val="92D050"/>
                </a:solidFill>
                <a:latin typeface="Arial Narrow"/>
                <a:ea typeface="Arial Narrow"/>
                <a:cs typeface="Arial Narrow"/>
                <a:sym typeface="Arial Narrow"/>
              </a:rPr>
              <a:t>Q</a:t>
            </a:r>
            <a:r>
              <a:rPr lang="ru-RU" sz="1100" b="1" baseline="30000">
                <a:solidFill>
                  <a:srgbClr val="92D050"/>
                </a:solidFill>
                <a:latin typeface="Arial Narrow"/>
                <a:ea typeface="Arial Narrow"/>
                <a:cs typeface="Arial Narrow"/>
                <a:sym typeface="Arial Narrow"/>
              </a:rPr>
              <a:t>B</a:t>
            </a:r>
            <a:r>
              <a:rPr lang="ru-RU" sz="1100" b="1">
                <a:solidFill>
                  <a:srgbClr val="92D050"/>
                </a:solidFill>
                <a:latin typeface="Arial Narrow"/>
                <a:ea typeface="Arial Narrow"/>
                <a:cs typeface="Arial Narrow"/>
                <a:sym typeface="Arial Narrow"/>
              </a:rPr>
              <a:t>.8.</a:t>
            </a:r>
            <a:r>
              <a:rPr lang="ru-RU" sz="1100">
                <a:solidFill>
                  <a:schemeClr val="dk1"/>
                </a:solidFill>
                <a:latin typeface="Arial Narrow"/>
                <a:ea typeface="Arial Narrow"/>
                <a:cs typeface="Arial Narrow"/>
                <a:sym typeface="Arial Narrow"/>
              </a:rPr>
              <a:t> Кого Вы знаете на рынке КР уже инвестировавшего в проекты зеленой экономики?</a:t>
            </a:r>
            <a:endParaRPr/>
          </a:p>
        </p:txBody>
      </p:sp>
      <p:pic>
        <p:nvPicPr>
          <p:cNvPr id="239" name="Google Shape;239;p28"/>
          <p:cNvPicPr preferRelativeResize="0"/>
          <p:nvPr/>
        </p:nvPicPr>
        <p:blipFill rotWithShape="1">
          <a:blip r:embed="rId4">
            <a:alphaModFix/>
          </a:blip>
          <a:srcRect/>
          <a:stretch/>
        </p:blipFill>
        <p:spPr>
          <a:xfrm>
            <a:off x="2546350" y="1604963"/>
            <a:ext cx="3073400" cy="2811462"/>
          </a:xfrm>
          <a:prstGeom prst="rect">
            <a:avLst/>
          </a:prstGeom>
          <a:noFill/>
          <a:ln>
            <a:noFill/>
          </a:ln>
        </p:spPr>
      </p:pic>
      <p:sp>
        <p:nvSpPr>
          <p:cNvPr id="240" name="Google Shape;240;p28"/>
          <p:cNvSpPr/>
          <p:nvPr/>
        </p:nvSpPr>
        <p:spPr>
          <a:xfrm>
            <a:off x="3006725" y="1462088"/>
            <a:ext cx="57150" cy="136525"/>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000"/>
              <a:buFont typeface="Arial"/>
              <a:buNone/>
            </a:pPr>
            <a:r>
              <a:rPr lang="ru-RU" sz="1000">
                <a:solidFill>
                  <a:schemeClr val="dk1"/>
                </a:solidFill>
                <a:latin typeface="Arial Narrow"/>
                <a:ea typeface="Arial Narrow"/>
                <a:cs typeface="Arial Narrow"/>
                <a:sym typeface="Arial Narrow"/>
              </a:rPr>
              <a:t>1</a:t>
            </a:r>
            <a:endParaRPr sz="1000">
              <a:solidFill>
                <a:schemeClr val="dk1"/>
              </a:solidFill>
              <a:latin typeface="Arial Narrow"/>
              <a:ea typeface="Arial Narrow"/>
              <a:cs typeface="Arial Narrow"/>
              <a:sym typeface="Arial Narrow"/>
            </a:endParaRPr>
          </a:p>
        </p:txBody>
      </p:sp>
      <p:sp>
        <p:nvSpPr>
          <p:cNvPr id="241" name="Google Shape;241;p28"/>
          <p:cNvSpPr/>
          <p:nvPr/>
        </p:nvSpPr>
        <p:spPr>
          <a:xfrm>
            <a:off x="5445125" y="1462088"/>
            <a:ext cx="57150" cy="136525"/>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000"/>
              <a:buFont typeface="Arial"/>
              <a:buNone/>
            </a:pPr>
            <a:r>
              <a:rPr lang="ru-RU" sz="1000">
                <a:solidFill>
                  <a:schemeClr val="dk1"/>
                </a:solidFill>
                <a:latin typeface="Arial Narrow"/>
                <a:ea typeface="Arial Narrow"/>
                <a:cs typeface="Arial Narrow"/>
                <a:sym typeface="Arial Narrow"/>
              </a:rPr>
              <a:t>7</a:t>
            </a:r>
            <a:endParaRPr sz="1000">
              <a:solidFill>
                <a:schemeClr val="dk1"/>
              </a:solidFill>
              <a:latin typeface="Arial Narrow"/>
              <a:ea typeface="Arial Narrow"/>
              <a:cs typeface="Arial Narrow"/>
              <a:sym typeface="Arial Narrow"/>
            </a:endParaRPr>
          </a:p>
        </p:txBody>
      </p:sp>
      <p:sp>
        <p:nvSpPr>
          <p:cNvPr id="242" name="Google Shape;242;p28"/>
          <p:cNvSpPr/>
          <p:nvPr/>
        </p:nvSpPr>
        <p:spPr>
          <a:xfrm>
            <a:off x="5038725" y="1462088"/>
            <a:ext cx="57150" cy="136525"/>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000"/>
              <a:buFont typeface="Arial"/>
              <a:buNone/>
            </a:pPr>
            <a:r>
              <a:rPr lang="ru-RU" sz="1000">
                <a:solidFill>
                  <a:schemeClr val="dk1"/>
                </a:solidFill>
                <a:latin typeface="Arial Narrow"/>
                <a:ea typeface="Arial Narrow"/>
                <a:cs typeface="Arial Narrow"/>
                <a:sym typeface="Arial Narrow"/>
              </a:rPr>
              <a:t>6</a:t>
            </a:r>
            <a:endParaRPr sz="1000">
              <a:solidFill>
                <a:schemeClr val="dk1"/>
              </a:solidFill>
              <a:latin typeface="Arial Narrow"/>
              <a:ea typeface="Arial Narrow"/>
              <a:cs typeface="Arial Narrow"/>
              <a:sym typeface="Arial Narrow"/>
            </a:endParaRPr>
          </a:p>
        </p:txBody>
      </p:sp>
      <p:sp>
        <p:nvSpPr>
          <p:cNvPr id="243" name="Google Shape;243;p28"/>
          <p:cNvSpPr/>
          <p:nvPr/>
        </p:nvSpPr>
        <p:spPr>
          <a:xfrm>
            <a:off x="4632325" y="1462088"/>
            <a:ext cx="57150" cy="136525"/>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000"/>
              <a:buFont typeface="Arial"/>
              <a:buNone/>
            </a:pPr>
            <a:r>
              <a:rPr lang="ru-RU" sz="1000">
                <a:solidFill>
                  <a:schemeClr val="dk1"/>
                </a:solidFill>
                <a:latin typeface="Arial Narrow"/>
                <a:ea typeface="Arial Narrow"/>
                <a:cs typeface="Arial Narrow"/>
                <a:sym typeface="Arial Narrow"/>
              </a:rPr>
              <a:t>5</a:t>
            </a:r>
            <a:endParaRPr sz="1000">
              <a:solidFill>
                <a:schemeClr val="dk1"/>
              </a:solidFill>
              <a:latin typeface="Arial Narrow"/>
              <a:ea typeface="Arial Narrow"/>
              <a:cs typeface="Arial Narrow"/>
              <a:sym typeface="Arial Narrow"/>
            </a:endParaRPr>
          </a:p>
        </p:txBody>
      </p:sp>
      <p:sp>
        <p:nvSpPr>
          <p:cNvPr id="244" name="Google Shape;244;p28"/>
          <p:cNvSpPr/>
          <p:nvPr/>
        </p:nvSpPr>
        <p:spPr>
          <a:xfrm>
            <a:off x="3413125" y="1462088"/>
            <a:ext cx="57150" cy="136525"/>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000"/>
              <a:buFont typeface="Arial"/>
              <a:buNone/>
            </a:pPr>
            <a:r>
              <a:rPr lang="ru-RU" sz="1000">
                <a:solidFill>
                  <a:schemeClr val="dk1"/>
                </a:solidFill>
                <a:latin typeface="Arial Narrow"/>
                <a:ea typeface="Arial Narrow"/>
                <a:cs typeface="Arial Narrow"/>
                <a:sym typeface="Arial Narrow"/>
              </a:rPr>
              <a:t>2</a:t>
            </a:r>
            <a:endParaRPr sz="1000">
              <a:solidFill>
                <a:schemeClr val="dk1"/>
              </a:solidFill>
              <a:latin typeface="Arial Narrow"/>
              <a:ea typeface="Arial Narrow"/>
              <a:cs typeface="Arial Narrow"/>
              <a:sym typeface="Arial Narrow"/>
            </a:endParaRPr>
          </a:p>
        </p:txBody>
      </p:sp>
      <p:sp>
        <p:nvSpPr>
          <p:cNvPr id="245" name="Google Shape;245;p28"/>
          <p:cNvSpPr/>
          <p:nvPr/>
        </p:nvSpPr>
        <p:spPr>
          <a:xfrm>
            <a:off x="3819525" y="1462088"/>
            <a:ext cx="57150" cy="136525"/>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000"/>
              <a:buFont typeface="Arial"/>
              <a:buNone/>
            </a:pPr>
            <a:r>
              <a:rPr lang="ru-RU" sz="1000">
                <a:solidFill>
                  <a:schemeClr val="dk1"/>
                </a:solidFill>
                <a:latin typeface="Arial Narrow"/>
                <a:ea typeface="Arial Narrow"/>
                <a:cs typeface="Arial Narrow"/>
                <a:sym typeface="Arial Narrow"/>
              </a:rPr>
              <a:t>3</a:t>
            </a:r>
            <a:endParaRPr sz="1000">
              <a:solidFill>
                <a:schemeClr val="dk1"/>
              </a:solidFill>
              <a:latin typeface="Arial Narrow"/>
              <a:ea typeface="Arial Narrow"/>
              <a:cs typeface="Arial Narrow"/>
              <a:sym typeface="Arial Narrow"/>
            </a:endParaRPr>
          </a:p>
        </p:txBody>
      </p:sp>
      <p:sp>
        <p:nvSpPr>
          <p:cNvPr id="246" name="Google Shape;246;p28"/>
          <p:cNvSpPr/>
          <p:nvPr/>
        </p:nvSpPr>
        <p:spPr>
          <a:xfrm>
            <a:off x="4225925" y="1462088"/>
            <a:ext cx="57150" cy="136525"/>
          </a:xfrm>
          <a:prstGeom prst="rect">
            <a:avLst/>
          </a:pr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Clr>
                <a:schemeClr val="dk1"/>
              </a:buClr>
              <a:buSzPts val="1000"/>
              <a:buFont typeface="Arial"/>
              <a:buNone/>
            </a:pPr>
            <a:r>
              <a:rPr lang="ru-RU" sz="1000">
                <a:solidFill>
                  <a:schemeClr val="dk1"/>
                </a:solidFill>
                <a:latin typeface="Arial Narrow"/>
                <a:ea typeface="Arial Narrow"/>
                <a:cs typeface="Arial Narrow"/>
                <a:sym typeface="Arial Narrow"/>
              </a:rPr>
              <a:t>4</a:t>
            </a:r>
            <a:endParaRPr sz="1000">
              <a:solidFill>
                <a:schemeClr val="dk1"/>
              </a:solidFill>
              <a:latin typeface="Arial Narrow"/>
              <a:ea typeface="Arial Narrow"/>
              <a:cs typeface="Arial Narrow"/>
              <a:sym typeface="Arial Narrow"/>
            </a:endParaRPr>
          </a:p>
        </p:txBody>
      </p:sp>
      <p:sp>
        <p:nvSpPr>
          <p:cNvPr id="247" name="Google Shape;247;p28"/>
          <p:cNvSpPr/>
          <p:nvPr/>
        </p:nvSpPr>
        <p:spPr>
          <a:xfrm rot="-5400000">
            <a:off x="3440113" y="4371975"/>
            <a:ext cx="128588" cy="152400"/>
          </a:xfrm>
          <a:prstGeom prst="rightArrow">
            <a:avLst>
              <a:gd name="adj1" fmla="val 100000"/>
              <a:gd name="adj2" fmla="val 100000"/>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Narrow"/>
              <a:ea typeface="Arial Narrow"/>
              <a:cs typeface="Arial Narrow"/>
              <a:sym typeface="Arial Narrow"/>
            </a:endParaRPr>
          </a:p>
        </p:txBody>
      </p:sp>
      <p:cxnSp>
        <p:nvCxnSpPr>
          <p:cNvPr id="248" name="Google Shape;248;p28"/>
          <p:cNvCxnSpPr/>
          <p:nvPr/>
        </p:nvCxnSpPr>
        <p:spPr>
          <a:xfrm>
            <a:off x="3503613" y="1687514"/>
            <a:ext cx="0" cy="2646363"/>
          </a:xfrm>
          <a:prstGeom prst="straightConnector1">
            <a:avLst/>
          </a:prstGeom>
          <a:noFill/>
          <a:ln w="9525" cap="flat" cmpd="sng">
            <a:solidFill>
              <a:schemeClr val="dk1"/>
            </a:solidFill>
            <a:prstDash val="lgDash"/>
            <a:miter lim="800000"/>
            <a:headEnd type="none" w="sm" len="sm"/>
            <a:tailEnd type="none" w="sm" len="sm"/>
          </a:ln>
        </p:spPr>
      </p:cxnSp>
      <p:sp>
        <p:nvSpPr>
          <p:cNvPr id="249" name="Google Shape;249;p28"/>
          <p:cNvSpPr/>
          <p:nvPr/>
        </p:nvSpPr>
        <p:spPr>
          <a:xfrm>
            <a:off x="1957388" y="3349625"/>
            <a:ext cx="542925" cy="136525"/>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dk1"/>
              </a:buClr>
              <a:buSzPts val="1000"/>
              <a:buFont typeface="Arial"/>
              <a:buNone/>
            </a:pPr>
            <a:r>
              <a:rPr lang="ru-RU" sz="1000">
                <a:solidFill>
                  <a:schemeClr val="dk1"/>
                </a:solidFill>
                <a:latin typeface="Arial Narrow"/>
                <a:ea typeface="Arial Narrow"/>
                <a:cs typeface="Arial Narrow"/>
                <a:sym typeface="Arial Narrow"/>
              </a:rPr>
              <a:t>Бакай Банк</a:t>
            </a:r>
            <a:endParaRPr sz="1000">
              <a:solidFill>
                <a:schemeClr val="dk1"/>
              </a:solidFill>
              <a:latin typeface="Arial Narrow"/>
              <a:ea typeface="Arial Narrow"/>
              <a:cs typeface="Arial Narrow"/>
              <a:sym typeface="Arial Narrow"/>
            </a:endParaRPr>
          </a:p>
        </p:txBody>
      </p:sp>
      <p:sp>
        <p:nvSpPr>
          <p:cNvPr id="250" name="Google Shape;250;p28"/>
          <p:cNvSpPr/>
          <p:nvPr/>
        </p:nvSpPr>
        <p:spPr>
          <a:xfrm>
            <a:off x="5580063" y="1619250"/>
            <a:ext cx="241300" cy="1365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1000"/>
              <a:buFont typeface="Arial"/>
              <a:buNone/>
            </a:pPr>
            <a:r>
              <a:rPr lang="ru-RU" sz="1000">
                <a:solidFill>
                  <a:schemeClr val="dk1"/>
                </a:solidFill>
                <a:latin typeface="Arial Narrow"/>
                <a:ea typeface="Arial Narrow"/>
                <a:cs typeface="Arial Narrow"/>
                <a:sym typeface="Arial Narrow"/>
              </a:rPr>
              <a:t>n≠30</a:t>
            </a:r>
            <a:endParaRPr sz="1000">
              <a:solidFill>
                <a:schemeClr val="dk1"/>
              </a:solidFill>
              <a:latin typeface="Arial Narrow"/>
              <a:ea typeface="Arial Narrow"/>
              <a:cs typeface="Arial Narrow"/>
              <a:sym typeface="Arial Narrow"/>
            </a:endParaRPr>
          </a:p>
        </p:txBody>
      </p:sp>
      <p:sp>
        <p:nvSpPr>
          <p:cNvPr id="251" name="Google Shape;251;p28"/>
          <p:cNvSpPr/>
          <p:nvPr/>
        </p:nvSpPr>
        <p:spPr>
          <a:xfrm>
            <a:off x="3419475" y="4564063"/>
            <a:ext cx="166688" cy="136525"/>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000"/>
              <a:buFont typeface="Arial"/>
              <a:buNone/>
            </a:pPr>
            <a:r>
              <a:rPr lang="ru-RU" sz="1000">
                <a:solidFill>
                  <a:schemeClr val="dk1"/>
                </a:solidFill>
                <a:latin typeface="Arial Narrow"/>
                <a:ea typeface="Arial Narrow"/>
                <a:cs typeface="Arial Narrow"/>
                <a:sym typeface="Arial Narrow"/>
              </a:rPr>
              <a:t>Ø 2</a:t>
            </a:r>
            <a:endParaRPr sz="1000">
              <a:solidFill>
                <a:schemeClr val="dk1"/>
              </a:solidFill>
              <a:latin typeface="Arial Narrow"/>
              <a:ea typeface="Arial Narrow"/>
              <a:cs typeface="Arial Narrow"/>
              <a:sym typeface="Arial Narrow"/>
            </a:endParaRPr>
          </a:p>
        </p:txBody>
      </p:sp>
      <p:sp>
        <p:nvSpPr>
          <p:cNvPr id="252" name="Google Shape;252;p28"/>
          <p:cNvSpPr/>
          <p:nvPr/>
        </p:nvSpPr>
        <p:spPr>
          <a:xfrm>
            <a:off x="2195513" y="1720850"/>
            <a:ext cx="304800" cy="136525"/>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dk1"/>
              </a:buClr>
              <a:buSzPts val="1000"/>
              <a:buFont typeface="Arial"/>
              <a:buNone/>
            </a:pPr>
            <a:r>
              <a:rPr lang="ru-RU" sz="1000">
                <a:solidFill>
                  <a:schemeClr val="dk1"/>
                </a:solidFill>
                <a:latin typeface="Arial Narrow"/>
                <a:ea typeface="Arial Narrow"/>
                <a:cs typeface="Arial Narrow"/>
                <a:sym typeface="Arial Narrow"/>
              </a:rPr>
              <a:t>Pereto</a:t>
            </a:r>
            <a:endParaRPr sz="1000">
              <a:solidFill>
                <a:schemeClr val="dk1"/>
              </a:solidFill>
              <a:latin typeface="Arial Narrow"/>
              <a:ea typeface="Arial Narrow"/>
              <a:cs typeface="Arial Narrow"/>
              <a:sym typeface="Arial Narrow"/>
            </a:endParaRPr>
          </a:p>
        </p:txBody>
      </p:sp>
      <p:sp>
        <p:nvSpPr>
          <p:cNvPr id="253" name="Google Shape;253;p28"/>
          <p:cNvSpPr/>
          <p:nvPr/>
        </p:nvSpPr>
        <p:spPr>
          <a:xfrm>
            <a:off x="1176338" y="1924050"/>
            <a:ext cx="1323975" cy="136525"/>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dk1"/>
              </a:buClr>
              <a:buSzPts val="1000"/>
              <a:buFont typeface="Arial"/>
              <a:buNone/>
            </a:pPr>
            <a:r>
              <a:rPr lang="ru-RU" sz="1000">
                <a:solidFill>
                  <a:schemeClr val="dk1"/>
                </a:solidFill>
                <a:latin typeface="Arial Narrow"/>
                <a:ea typeface="Arial Narrow"/>
                <a:cs typeface="Arial Narrow"/>
                <a:sym typeface="Arial Narrow"/>
              </a:rPr>
              <a:t>Кыргызско-Узбекский Фонд</a:t>
            </a:r>
            <a:endParaRPr sz="1000">
              <a:solidFill>
                <a:schemeClr val="dk1"/>
              </a:solidFill>
              <a:latin typeface="Arial Narrow"/>
              <a:ea typeface="Arial Narrow"/>
              <a:cs typeface="Arial Narrow"/>
              <a:sym typeface="Arial Narrow"/>
            </a:endParaRPr>
          </a:p>
        </p:txBody>
      </p:sp>
      <p:sp>
        <p:nvSpPr>
          <p:cNvPr id="254" name="Google Shape;254;p28"/>
          <p:cNvSpPr/>
          <p:nvPr/>
        </p:nvSpPr>
        <p:spPr>
          <a:xfrm>
            <a:off x="1660524" y="2127250"/>
            <a:ext cx="839788" cy="136525"/>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dk1"/>
              </a:buClr>
              <a:buSzPts val="1000"/>
              <a:buFont typeface="Arial"/>
              <a:buNone/>
            </a:pPr>
            <a:r>
              <a:rPr lang="ru-RU" sz="1000">
                <a:solidFill>
                  <a:schemeClr val="dk1"/>
                </a:solidFill>
                <a:latin typeface="Arial Narrow"/>
                <a:ea typeface="Arial Narrow"/>
                <a:cs typeface="Arial Narrow"/>
                <a:sym typeface="Arial Narrow"/>
              </a:rPr>
              <a:t>Венгерский фонд</a:t>
            </a:r>
            <a:endParaRPr sz="1000">
              <a:solidFill>
                <a:schemeClr val="dk1"/>
              </a:solidFill>
              <a:latin typeface="Arial Narrow"/>
              <a:ea typeface="Arial Narrow"/>
              <a:cs typeface="Arial Narrow"/>
              <a:sym typeface="Arial Narrow"/>
            </a:endParaRPr>
          </a:p>
        </p:txBody>
      </p:sp>
      <p:sp>
        <p:nvSpPr>
          <p:cNvPr id="255" name="Google Shape;255;p28"/>
          <p:cNvSpPr/>
          <p:nvPr/>
        </p:nvSpPr>
        <p:spPr>
          <a:xfrm>
            <a:off x="2220913" y="3756025"/>
            <a:ext cx="279400" cy="136525"/>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dk1"/>
              </a:buClr>
              <a:buSzPts val="1000"/>
              <a:buFont typeface="Arial"/>
              <a:buNone/>
            </a:pPr>
            <a:r>
              <a:rPr lang="ru-RU" sz="1000">
                <a:solidFill>
                  <a:schemeClr val="dk1"/>
                </a:solidFill>
                <a:latin typeface="Arial Narrow"/>
                <a:ea typeface="Arial Narrow"/>
                <a:cs typeface="Arial Narrow"/>
                <a:sym typeface="Arial Narrow"/>
              </a:rPr>
              <a:t>РКФР</a:t>
            </a:r>
            <a:endParaRPr sz="1000">
              <a:solidFill>
                <a:schemeClr val="dk1"/>
              </a:solidFill>
              <a:latin typeface="Arial Narrow"/>
              <a:ea typeface="Arial Narrow"/>
              <a:cs typeface="Arial Narrow"/>
              <a:sym typeface="Arial Narrow"/>
            </a:endParaRPr>
          </a:p>
        </p:txBody>
      </p:sp>
      <p:sp>
        <p:nvSpPr>
          <p:cNvPr id="256" name="Google Shape;256;p28"/>
          <p:cNvSpPr/>
          <p:nvPr/>
        </p:nvSpPr>
        <p:spPr>
          <a:xfrm>
            <a:off x="2217739" y="2332038"/>
            <a:ext cx="282575" cy="136525"/>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dk1"/>
              </a:buClr>
              <a:buSzPts val="1000"/>
              <a:buFont typeface="Arial"/>
              <a:buNone/>
            </a:pPr>
            <a:r>
              <a:rPr lang="ru-RU" sz="1000">
                <a:solidFill>
                  <a:schemeClr val="dk1"/>
                </a:solidFill>
                <a:latin typeface="Arial Narrow"/>
                <a:ea typeface="Arial Narrow"/>
                <a:cs typeface="Arial Narrow"/>
                <a:sym typeface="Arial Narrow"/>
              </a:rPr>
              <a:t>ИАБР</a:t>
            </a:r>
            <a:endParaRPr sz="1000">
              <a:solidFill>
                <a:schemeClr val="dk1"/>
              </a:solidFill>
              <a:latin typeface="Arial Narrow"/>
              <a:ea typeface="Arial Narrow"/>
              <a:cs typeface="Arial Narrow"/>
              <a:sym typeface="Arial Narrow"/>
            </a:endParaRPr>
          </a:p>
        </p:txBody>
      </p:sp>
      <p:sp>
        <p:nvSpPr>
          <p:cNvPr id="257" name="Google Shape;257;p28"/>
          <p:cNvSpPr/>
          <p:nvPr/>
        </p:nvSpPr>
        <p:spPr>
          <a:xfrm>
            <a:off x="1692274" y="2535238"/>
            <a:ext cx="808038" cy="136525"/>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dk1"/>
              </a:buClr>
              <a:buSzPts val="1000"/>
              <a:buFont typeface="Arial"/>
              <a:buNone/>
            </a:pPr>
            <a:r>
              <a:rPr lang="ru-RU" sz="1000">
                <a:solidFill>
                  <a:schemeClr val="dk1"/>
                </a:solidFill>
                <a:latin typeface="Arial Narrow"/>
                <a:ea typeface="Arial Narrow"/>
                <a:cs typeface="Arial Narrow"/>
                <a:sym typeface="Arial Narrow"/>
              </a:rPr>
              <a:t>Всемирный банк</a:t>
            </a:r>
            <a:endParaRPr sz="1000">
              <a:solidFill>
                <a:schemeClr val="dk1"/>
              </a:solidFill>
              <a:latin typeface="Arial Narrow"/>
              <a:ea typeface="Arial Narrow"/>
              <a:cs typeface="Arial Narrow"/>
              <a:sym typeface="Arial Narrow"/>
            </a:endParaRPr>
          </a:p>
        </p:txBody>
      </p:sp>
      <p:sp>
        <p:nvSpPr>
          <p:cNvPr id="258" name="Google Shape;258;p28"/>
          <p:cNvSpPr/>
          <p:nvPr/>
        </p:nvSpPr>
        <p:spPr>
          <a:xfrm>
            <a:off x="1019174" y="2941638"/>
            <a:ext cx="1481138" cy="136525"/>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dk1"/>
              </a:buClr>
              <a:buSzPts val="1000"/>
              <a:buFont typeface="Arial"/>
              <a:buNone/>
            </a:pPr>
            <a:r>
              <a:rPr lang="ru-RU" sz="1000">
                <a:solidFill>
                  <a:schemeClr val="dk1"/>
                </a:solidFill>
                <a:latin typeface="Arial Narrow"/>
                <a:ea typeface="Arial Narrow"/>
                <a:cs typeface="Arial Narrow"/>
                <a:sym typeface="Arial Narrow"/>
              </a:rPr>
              <a:t>Зеленый Климатический Фонд</a:t>
            </a:r>
            <a:endParaRPr sz="1000">
              <a:solidFill>
                <a:schemeClr val="dk1"/>
              </a:solidFill>
              <a:latin typeface="Arial Narrow"/>
              <a:ea typeface="Arial Narrow"/>
              <a:cs typeface="Arial Narrow"/>
              <a:sym typeface="Arial Narrow"/>
            </a:endParaRPr>
          </a:p>
        </p:txBody>
      </p:sp>
      <p:sp>
        <p:nvSpPr>
          <p:cNvPr id="259" name="Google Shape;259;p28"/>
          <p:cNvSpPr/>
          <p:nvPr/>
        </p:nvSpPr>
        <p:spPr>
          <a:xfrm>
            <a:off x="1287462" y="2738438"/>
            <a:ext cx="1212850" cy="136525"/>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dk1"/>
              </a:buClr>
              <a:buSzPts val="1000"/>
              <a:buFont typeface="Arial"/>
              <a:buNone/>
            </a:pPr>
            <a:r>
              <a:rPr lang="ru-RU" sz="1000">
                <a:solidFill>
                  <a:schemeClr val="dk1"/>
                </a:solidFill>
                <a:latin typeface="Arial Narrow"/>
                <a:ea typeface="Arial Narrow"/>
                <a:cs typeface="Arial Narrow"/>
                <a:sym typeface="Arial Narrow"/>
              </a:rPr>
              <a:t>Азиатский банк развития</a:t>
            </a:r>
            <a:endParaRPr sz="1000">
              <a:solidFill>
                <a:schemeClr val="dk1"/>
              </a:solidFill>
              <a:latin typeface="Arial Narrow"/>
              <a:ea typeface="Arial Narrow"/>
              <a:cs typeface="Arial Narrow"/>
              <a:sym typeface="Arial Narrow"/>
            </a:endParaRPr>
          </a:p>
        </p:txBody>
      </p:sp>
      <p:sp>
        <p:nvSpPr>
          <p:cNvPr id="260" name="Google Shape;260;p28"/>
          <p:cNvSpPr/>
          <p:nvPr/>
        </p:nvSpPr>
        <p:spPr>
          <a:xfrm>
            <a:off x="1304925" y="3146425"/>
            <a:ext cx="1195388" cy="136525"/>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dk1"/>
              </a:buClr>
              <a:buSzPts val="1000"/>
              <a:buFont typeface="Arial"/>
              <a:buNone/>
            </a:pPr>
            <a:r>
              <a:rPr lang="ru-RU" sz="1000">
                <a:solidFill>
                  <a:schemeClr val="dk1"/>
                </a:solidFill>
                <a:latin typeface="Arial Narrow"/>
                <a:ea typeface="Arial Narrow"/>
                <a:cs typeface="Arial Narrow"/>
                <a:sym typeface="Arial Narrow"/>
              </a:rPr>
              <a:t>Инструмент овердрафта</a:t>
            </a:r>
            <a:endParaRPr sz="1000">
              <a:solidFill>
                <a:schemeClr val="dk1"/>
              </a:solidFill>
              <a:latin typeface="Arial Narrow"/>
              <a:ea typeface="Arial Narrow"/>
              <a:cs typeface="Arial Narrow"/>
              <a:sym typeface="Arial Narrow"/>
            </a:endParaRPr>
          </a:p>
        </p:txBody>
      </p:sp>
      <p:sp>
        <p:nvSpPr>
          <p:cNvPr id="261" name="Google Shape;261;p28"/>
          <p:cNvSpPr/>
          <p:nvPr/>
        </p:nvSpPr>
        <p:spPr>
          <a:xfrm>
            <a:off x="1773238" y="3552825"/>
            <a:ext cx="727075" cy="136525"/>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dk1"/>
              </a:buClr>
              <a:buSzPts val="1000"/>
              <a:buFont typeface="Arial"/>
              <a:buNone/>
            </a:pPr>
            <a:r>
              <a:rPr lang="ru-RU" sz="1000">
                <a:solidFill>
                  <a:schemeClr val="dk1"/>
                </a:solidFill>
                <a:latin typeface="Arial Narrow"/>
                <a:ea typeface="Arial Narrow"/>
                <a:cs typeface="Arial Narrow"/>
                <a:sym typeface="Arial Narrow"/>
              </a:rPr>
              <a:t>Дос-Кредобанк</a:t>
            </a:r>
            <a:endParaRPr sz="1000">
              <a:solidFill>
                <a:schemeClr val="dk1"/>
              </a:solidFill>
              <a:latin typeface="Arial Narrow"/>
              <a:ea typeface="Arial Narrow"/>
              <a:cs typeface="Arial Narrow"/>
              <a:sym typeface="Arial Narrow"/>
            </a:endParaRPr>
          </a:p>
        </p:txBody>
      </p:sp>
      <p:sp>
        <p:nvSpPr>
          <p:cNvPr id="262" name="Google Shape;262;p28"/>
          <p:cNvSpPr/>
          <p:nvPr/>
        </p:nvSpPr>
        <p:spPr>
          <a:xfrm>
            <a:off x="2222501" y="3960813"/>
            <a:ext cx="277813" cy="136525"/>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dk1"/>
              </a:buClr>
              <a:buSzPts val="1000"/>
              <a:buFont typeface="Arial"/>
              <a:buNone/>
            </a:pPr>
            <a:r>
              <a:rPr lang="ru-RU" sz="1000">
                <a:solidFill>
                  <a:schemeClr val="dk1"/>
                </a:solidFill>
                <a:latin typeface="Arial Narrow"/>
                <a:ea typeface="Arial Narrow"/>
                <a:cs typeface="Arial Narrow"/>
                <a:sym typeface="Arial Narrow"/>
              </a:rPr>
              <a:t>ЕБРР</a:t>
            </a:r>
            <a:endParaRPr sz="1000">
              <a:solidFill>
                <a:schemeClr val="dk1"/>
              </a:solidFill>
              <a:latin typeface="Arial Narrow"/>
              <a:ea typeface="Arial Narrow"/>
              <a:cs typeface="Arial Narrow"/>
              <a:sym typeface="Arial Narrow"/>
            </a:endParaRPr>
          </a:p>
        </p:txBody>
      </p:sp>
      <p:sp>
        <p:nvSpPr>
          <p:cNvPr id="263" name="Google Shape;263;p28"/>
          <p:cNvSpPr/>
          <p:nvPr/>
        </p:nvSpPr>
        <p:spPr>
          <a:xfrm>
            <a:off x="2071689" y="4164013"/>
            <a:ext cx="428625" cy="136525"/>
          </a:xfrm>
          <a:prstGeom prst="rect">
            <a:avLst/>
          </a:prstGeom>
          <a:noFill/>
          <a:ln>
            <a:noFill/>
          </a:ln>
        </p:spPr>
        <p:txBody>
          <a:bodyPr spcFirstLastPara="1" wrap="square" lIns="0" tIns="0" rIns="0" bIns="0" anchor="ctr" anchorCtr="0">
            <a:noAutofit/>
          </a:bodyPr>
          <a:lstStyle/>
          <a:p>
            <a:pPr marL="0" marR="0" lvl="0" indent="0" algn="r" rtl="0">
              <a:lnSpc>
                <a:spcPct val="90000"/>
              </a:lnSpc>
              <a:spcBef>
                <a:spcPts val="0"/>
              </a:spcBef>
              <a:spcAft>
                <a:spcPts val="0"/>
              </a:spcAft>
              <a:buClr>
                <a:schemeClr val="dk1"/>
              </a:buClr>
              <a:buSzPts val="1000"/>
              <a:buFont typeface="Arial"/>
              <a:buNone/>
            </a:pPr>
            <a:r>
              <a:rPr lang="ru-RU" sz="1000">
                <a:solidFill>
                  <a:schemeClr val="dk1"/>
                </a:solidFill>
                <a:latin typeface="Arial Narrow"/>
                <a:ea typeface="Arial Narrow"/>
                <a:cs typeface="Arial Narrow"/>
                <a:sym typeface="Arial Narrow"/>
              </a:rPr>
              <a:t>KyrCEFF</a:t>
            </a:r>
            <a:endParaRPr sz="1000">
              <a:solidFill>
                <a:schemeClr val="dk1"/>
              </a:solidFill>
              <a:latin typeface="Arial Narrow"/>
              <a:ea typeface="Arial Narrow"/>
              <a:cs typeface="Arial Narrow"/>
              <a:sym typeface="Arial Narrow"/>
            </a:endParaRPr>
          </a:p>
        </p:txBody>
      </p:sp>
      <p:cxnSp>
        <p:nvCxnSpPr>
          <p:cNvPr id="264" name="Google Shape;264;p28"/>
          <p:cNvCxnSpPr/>
          <p:nvPr/>
        </p:nvCxnSpPr>
        <p:spPr>
          <a:xfrm>
            <a:off x="3848100" y="3678238"/>
            <a:ext cx="17463" cy="3175"/>
          </a:xfrm>
          <a:prstGeom prst="straightConnector1">
            <a:avLst/>
          </a:prstGeom>
          <a:noFill/>
          <a:ln w="9525" cap="flat" cmpd="sng">
            <a:solidFill>
              <a:schemeClr val="dk1"/>
            </a:solidFill>
            <a:prstDash val="lgDash"/>
            <a:miter lim="800000"/>
            <a:headEnd type="none" w="sm" len="sm"/>
            <a:tailEnd type="none" w="sm" len="sm"/>
          </a:ln>
        </p:spPr>
      </p:cxnSp>
      <p:cxnSp>
        <p:nvCxnSpPr>
          <p:cNvPr id="265" name="Google Shape;265;p28"/>
          <p:cNvCxnSpPr/>
          <p:nvPr/>
        </p:nvCxnSpPr>
        <p:spPr>
          <a:xfrm>
            <a:off x="3908425" y="3689351"/>
            <a:ext cx="363538" cy="66675"/>
          </a:xfrm>
          <a:prstGeom prst="straightConnector1">
            <a:avLst/>
          </a:prstGeom>
          <a:noFill/>
          <a:ln w="9525" cap="flat" cmpd="sng">
            <a:solidFill>
              <a:schemeClr val="dk1"/>
            </a:solidFill>
            <a:prstDash val="lgDash"/>
            <a:miter lim="800000"/>
            <a:headEnd type="none" w="sm" len="sm"/>
            <a:tailEnd type="none" w="sm" len="sm"/>
          </a:ln>
        </p:spPr>
      </p:cxnSp>
      <p:cxnSp>
        <p:nvCxnSpPr>
          <p:cNvPr id="266" name="Google Shape;266;p28"/>
          <p:cNvCxnSpPr/>
          <p:nvPr/>
        </p:nvCxnSpPr>
        <p:spPr>
          <a:xfrm>
            <a:off x="4379913" y="3776662"/>
            <a:ext cx="3055938" cy="565150"/>
          </a:xfrm>
          <a:prstGeom prst="straightConnector1">
            <a:avLst/>
          </a:prstGeom>
          <a:noFill/>
          <a:ln w="9525" cap="flat" cmpd="sng">
            <a:solidFill>
              <a:schemeClr val="dk1"/>
            </a:solidFill>
            <a:prstDash val="lgDash"/>
            <a:miter lim="800000"/>
            <a:headEnd type="none" w="sm" len="sm"/>
            <a:tailEnd type="none" w="sm" len="sm"/>
          </a:ln>
        </p:spPr>
      </p:cxnSp>
      <p:cxnSp>
        <p:nvCxnSpPr>
          <p:cNvPr id="267" name="Google Shape;267;p28"/>
          <p:cNvCxnSpPr/>
          <p:nvPr/>
        </p:nvCxnSpPr>
        <p:spPr>
          <a:xfrm>
            <a:off x="7942263" y="4435474"/>
            <a:ext cx="103187" cy="19050"/>
          </a:xfrm>
          <a:prstGeom prst="straightConnector1">
            <a:avLst/>
          </a:prstGeom>
          <a:noFill/>
          <a:ln w="9525" cap="flat" cmpd="sng">
            <a:solidFill>
              <a:schemeClr val="dk1"/>
            </a:solidFill>
            <a:prstDash val="lgDash"/>
            <a:miter lim="800000"/>
            <a:headEnd type="none" w="sm" len="sm"/>
            <a:tailEnd type="none" w="sm" len="sm"/>
          </a:ln>
        </p:spPr>
      </p:cxnSp>
      <p:cxnSp>
        <p:nvCxnSpPr>
          <p:cNvPr id="268" name="Google Shape;268;p28"/>
          <p:cNvCxnSpPr/>
          <p:nvPr/>
        </p:nvCxnSpPr>
        <p:spPr>
          <a:xfrm>
            <a:off x="5473701" y="4289425"/>
            <a:ext cx="17463" cy="0"/>
          </a:xfrm>
          <a:prstGeom prst="straightConnector1">
            <a:avLst/>
          </a:prstGeom>
          <a:noFill/>
          <a:ln w="9525" cap="flat" cmpd="sng">
            <a:solidFill>
              <a:schemeClr val="dk1"/>
            </a:solidFill>
            <a:prstDash val="lgDash"/>
            <a:miter lim="800000"/>
            <a:headEnd type="none" w="sm" len="sm"/>
            <a:tailEnd type="none" w="sm" len="sm"/>
          </a:ln>
        </p:spPr>
      </p:cxnSp>
      <p:cxnSp>
        <p:nvCxnSpPr>
          <p:cNvPr id="269" name="Google Shape;269;p28"/>
          <p:cNvCxnSpPr/>
          <p:nvPr/>
        </p:nvCxnSpPr>
        <p:spPr>
          <a:xfrm rot="10800000" flipH="1">
            <a:off x="5599113" y="4229100"/>
            <a:ext cx="1863725" cy="57150"/>
          </a:xfrm>
          <a:prstGeom prst="straightConnector1">
            <a:avLst/>
          </a:prstGeom>
          <a:noFill/>
          <a:ln w="9525" cap="flat" cmpd="sng">
            <a:solidFill>
              <a:schemeClr val="dk1"/>
            </a:solidFill>
            <a:prstDash val="lgDash"/>
            <a:miter lim="800000"/>
            <a:headEnd type="none" w="sm" len="sm"/>
            <a:tailEnd type="none" w="sm" len="sm"/>
          </a:ln>
        </p:spPr>
      </p:cxnSp>
      <p:cxnSp>
        <p:nvCxnSpPr>
          <p:cNvPr id="270" name="Google Shape;270;p28"/>
          <p:cNvCxnSpPr/>
          <p:nvPr/>
        </p:nvCxnSpPr>
        <p:spPr>
          <a:xfrm rot="10800000" flipH="1">
            <a:off x="7942263" y="4211638"/>
            <a:ext cx="103187" cy="3175"/>
          </a:xfrm>
          <a:prstGeom prst="straightConnector1">
            <a:avLst/>
          </a:prstGeom>
          <a:noFill/>
          <a:ln w="9525" cap="flat" cmpd="sng">
            <a:solidFill>
              <a:schemeClr val="dk1"/>
            </a:solidFill>
            <a:prstDash val="lgDash"/>
            <a:miter lim="800000"/>
            <a:headEnd type="none" w="sm" len="sm"/>
            <a:tailEnd type="none" w="sm" len="sm"/>
          </a:ln>
        </p:spPr>
      </p:cxnSp>
      <p:sp>
        <p:nvSpPr>
          <p:cNvPr id="271" name="Google Shape;271;p28"/>
          <p:cNvSpPr/>
          <p:nvPr/>
        </p:nvSpPr>
        <p:spPr>
          <a:xfrm>
            <a:off x="418794" y="4773939"/>
            <a:ext cx="5428090" cy="2616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100" b="1">
                <a:solidFill>
                  <a:srgbClr val="92D050"/>
                </a:solidFill>
                <a:latin typeface="Arial Narrow"/>
                <a:ea typeface="Arial Narrow"/>
                <a:cs typeface="Arial Narrow"/>
                <a:sym typeface="Arial Narrow"/>
              </a:rPr>
              <a:t>Q</a:t>
            </a:r>
            <a:r>
              <a:rPr lang="ru-RU" sz="1100" b="1" baseline="30000">
                <a:solidFill>
                  <a:srgbClr val="92D050"/>
                </a:solidFill>
                <a:latin typeface="Arial Narrow"/>
                <a:ea typeface="Arial Narrow"/>
                <a:cs typeface="Arial Narrow"/>
                <a:sym typeface="Arial Narrow"/>
              </a:rPr>
              <a:t>A</a:t>
            </a:r>
            <a:r>
              <a:rPr lang="ru-RU" sz="1100" b="1">
                <a:solidFill>
                  <a:srgbClr val="92D050"/>
                </a:solidFill>
                <a:latin typeface="Arial Narrow"/>
                <a:ea typeface="Arial Narrow"/>
                <a:cs typeface="Arial Narrow"/>
                <a:sym typeface="Arial Narrow"/>
              </a:rPr>
              <a:t>.4.</a:t>
            </a:r>
            <a:r>
              <a:rPr lang="ru-RU" sz="1100">
                <a:solidFill>
                  <a:schemeClr val="dk1"/>
                </a:solidFill>
                <a:latin typeface="Arial Narrow"/>
                <a:ea typeface="Arial Narrow"/>
                <a:cs typeface="Arial Narrow"/>
                <a:sym typeface="Arial Narrow"/>
              </a:rPr>
              <a:t> Какие финансовые продукты и услуги Вам известны? </a:t>
            </a:r>
            <a:r>
              <a:rPr lang="ru-RU" sz="1050">
                <a:solidFill>
                  <a:schemeClr val="dk1"/>
                </a:solidFill>
                <a:latin typeface="Arial Narrow"/>
                <a:ea typeface="Arial Narrow"/>
                <a:cs typeface="Arial Narrow"/>
                <a:sym typeface="Arial Narrow"/>
              </a:rPr>
              <a:t>*в рамках «зеленого финансирования»</a:t>
            </a:r>
            <a:endParaRPr sz="1100">
              <a:solidFill>
                <a:schemeClr val="dk1"/>
              </a:solidFill>
              <a:latin typeface="Arial Narrow"/>
              <a:ea typeface="Arial Narrow"/>
              <a:cs typeface="Arial Narrow"/>
              <a:sym typeface="Arial Narrow"/>
            </a:endParaRPr>
          </a:p>
        </p:txBody>
      </p:sp>
      <p:sp>
        <p:nvSpPr>
          <p:cNvPr id="272" name="Google Shape;272;p28"/>
          <p:cNvSpPr txBox="1"/>
          <p:nvPr/>
        </p:nvSpPr>
        <p:spPr>
          <a:xfrm>
            <a:off x="413237" y="5036472"/>
            <a:ext cx="10867293" cy="1292662"/>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rgbClr val="0070C0"/>
              </a:buClr>
              <a:buSzPts val="1300"/>
              <a:buFont typeface="Noto Sans Symbols"/>
              <a:buChar char="❑"/>
            </a:pPr>
            <a:r>
              <a:rPr lang="ru-RU" sz="1300">
                <a:solidFill>
                  <a:schemeClr val="dk1"/>
                </a:solidFill>
                <a:latin typeface="Arial Narrow"/>
                <a:ea typeface="Arial Narrow"/>
                <a:cs typeface="Arial Narrow"/>
                <a:sym typeface="Arial Narrow"/>
              </a:rPr>
              <a:t>Разделение генеральной совокупности на две группы: два типа анкет: анкета А (контрольная группа А) – со стороны текущих и потенциальных участников спроса и анкета Б (контрольная группа Б) – со стороны потенциальных участников предложения и игроков, формирующих предложения позволило выявить ключевых игроков местного финансового рынка со стороны спроса и предложения;</a:t>
            </a:r>
            <a:endParaRPr/>
          </a:p>
          <a:p>
            <a:pPr marL="285750" marR="0" lvl="0" indent="-285750" algn="just" rtl="0">
              <a:spcBef>
                <a:spcPts val="0"/>
              </a:spcBef>
              <a:spcAft>
                <a:spcPts val="0"/>
              </a:spcAft>
              <a:buClr>
                <a:srgbClr val="0070C0"/>
              </a:buClr>
              <a:buSzPts val="1300"/>
              <a:buFont typeface="Noto Sans Symbols"/>
              <a:buChar char="❑"/>
            </a:pPr>
            <a:r>
              <a:rPr lang="ru-RU" sz="1300">
                <a:solidFill>
                  <a:schemeClr val="dk1"/>
                </a:solidFill>
                <a:latin typeface="Arial Narrow"/>
                <a:ea typeface="Arial Narrow"/>
                <a:cs typeface="Arial Narrow"/>
                <a:sym typeface="Arial Narrow"/>
              </a:rPr>
              <a:t>Особое внимание необходимо обратить на оценки по «Дос-Кредобанк» и KyrCEFF, так респонденты со стороны спроса и предложения выделяют в ТОП-3 различных игроков местного рынка;</a:t>
            </a:r>
            <a:endParaRPr/>
          </a:p>
          <a:p>
            <a:pPr marL="285750" marR="0" lvl="0" indent="-285750" algn="just" rtl="0">
              <a:spcBef>
                <a:spcPts val="0"/>
              </a:spcBef>
              <a:spcAft>
                <a:spcPts val="0"/>
              </a:spcAft>
              <a:buClr>
                <a:srgbClr val="0070C0"/>
              </a:buClr>
              <a:buSzPts val="1300"/>
              <a:buFont typeface="Noto Sans Symbols"/>
              <a:buChar char="❑"/>
            </a:pPr>
            <a:r>
              <a:rPr lang="ru-RU" sz="1300">
                <a:solidFill>
                  <a:schemeClr val="dk1"/>
                </a:solidFill>
                <a:latin typeface="Arial Narrow"/>
                <a:ea typeface="Arial Narrow"/>
                <a:cs typeface="Arial Narrow"/>
                <a:sym typeface="Arial Narrow"/>
              </a:rPr>
              <a:t>Согласно консолидированным результатам анкеты А-Б можно выделить трех ключевых игроков рынка: «Дос-Кредобанк», «KyrCEFF» и «Банк Азии».</a:t>
            </a:r>
            <a:endParaRPr sz="1300">
              <a:solidFill>
                <a:schemeClr val="dk1"/>
              </a:solidFill>
              <a:latin typeface="Arial Narrow"/>
              <a:ea typeface="Arial Narrow"/>
              <a:cs typeface="Arial Narrow"/>
              <a:sym typeface="Arial Narrow"/>
            </a:endParaRPr>
          </a:p>
        </p:txBody>
      </p:sp>
      <p:sp>
        <p:nvSpPr>
          <p:cNvPr id="273" name="Google Shape;273;p28"/>
          <p:cNvSpPr/>
          <p:nvPr/>
        </p:nvSpPr>
        <p:spPr>
          <a:xfrm>
            <a:off x="456710" y="1368943"/>
            <a:ext cx="1141411" cy="190988"/>
          </a:xfrm>
          <a:prstGeom prst="rect">
            <a:avLst/>
          </a:prstGeom>
          <a:solidFill>
            <a:srgbClr val="DEEBF7"/>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1000" b="1">
                <a:solidFill>
                  <a:srgbClr val="0070C0"/>
                </a:solidFill>
                <a:latin typeface="Arial Narrow"/>
                <a:ea typeface="Arial Narrow"/>
                <a:cs typeface="Arial Narrow"/>
                <a:sym typeface="Arial Narrow"/>
              </a:rPr>
              <a:t>Участники спроса</a:t>
            </a:r>
            <a:endParaRPr sz="1000" b="1">
              <a:solidFill>
                <a:srgbClr val="0070C0"/>
              </a:solidFill>
              <a:latin typeface="Arial Narrow"/>
              <a:ea typeface="Arial Narrow"/>
              <a:cs typeface="Arial Narrow"/>
              <a:sym typeface="Arial Narrow"/>
            </a:endParaRPr>
          </a:p>
        </p:txBody>
      </p:sp>
      <p:sp>
        <p:nvSpPr>
          <p:cNvPr id="274" name="Google Shape;274;p28"/>
          <p:cNvSpPr/>
          <p:nvPr/>
        </p:nvSpPr>
        <p:spPr>
          <a:xfrm>
            <a:off x="5890112" y="1368943"/>
            <a:ext cx="1463040" cy="190988"/>
          </a:xfrm>
          <a:prstGeom prst="rect">
            <a:avLst/>
          </a:prstGeom>
          <a:solidFill>
            <a:srgbClr val="D9D9D9"/>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1000" b="1">
                <a:solidFill>
                  <a:srgbClr val="0070C0"/>
                </a:solidFill>
                <a:latin typeface="Arial Narrow"/>
                <a:ea typeface="Arial Narrow"/>
                <a:cs typeface="Arial Narrow"/>
                <a:sym typeface="Arial Narrow"/>
              </a:rPr>
              <a:t>Участники предложения</a:t>
            </a:r>
            <a:endParaRPr sz="1000" b="1">
              <a:solidFill>
                <a:srgbClr val="0070C0"/>
              </a:solidFill>
              <a:latin typeface="Arial Narrow"/>
              <a:ea typeface="Arial Narrow"/>
              <a:cs typeface="Arial Narrow"/>
              <a:sym typeface="Arial Narrow"/>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9"/>
          <p:cNvSpPr txBox="1"/>
          <p:nvPr/>
        </p:nvSpPr>
        <p:spPr>
          <a:xfrm>
            <a:off x="0" y="228787"/>
            <a:ext cx="12191999" cy="40453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2D050"/>
              </a:buClr>
              <a:buSzPts val="1600"/>
              <a:buFont typeface="Arial Narrow"/>
              <a:buNone/>
            </a:pPr>
            <a:r>
              <a:rPr lang="ru-RU" sz="1600">
                <a:solidFill>
                  <a:srgbClr val="92D050"/>
                </a:solidFill>
                <a:latin typeface="Arial Narrow"/>
                <a:ea typeface="Arial Narrow"/>
                <a:cs typeface="Arial Narrow"/>
                <a:sym typeface="Arial Narrow"/>
              </a:rPr>
              <a:t>1. Identification and assessment of the key players in the local financial market, their niche (competitive advantages), success factors</a:t>
            </a:r>
            <a:endParaRPr/>
          </a:p>
        </p:txBody>
      </p:sp>
      <p:cxnSp>
        <p:nvCxnSpPr>
          <p:cNvPr id="280" name="Google Shape;280;p29"/>
          <p:cNvCxnSpPr/>
          <p:nvPr/>
        </p:nvCxnSpPr>
        <p:spPr>
          <a:xfrm>
            <a:off x="0" y="633325"/>
            <a:ext cx="10318044" cy="0"/>
          </a:xfrm>
          <a:prstGeom prst="straightConnector1">
            <a:avLst/>
          </a:prstGeom>
          <a:noFill/>
          <a:ln w="66675" cap="flat" cmpd="sng">
            <a:solidFill>
              <a:srgbClr val="76B430"/>
            </a:solidFill>
            <a:prstDash val="solid"/>
            <a:miter lim="800000"/>
            <a:headEnd type="none" w="sm" len="sm"/>
            <a:tailEnd type="none" w="sm" len="sm"/>
          </a:ln>
        </p:spPr>
      </p:cxnSp>
      <p:sp>
        <p:nvSpPr>
          <p:cNvPr id="281" name="Google Shape;281;p29"/>
          <p:cNvSpPr txBox="1"/>
          <p:nvPr/>
        </p:nvSpPr>
        <p:spPr>
          <a:xfrm>
            <a:off x="0" y="633325"/>
            <a:ext cx="12191999" cy="40453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70C0"/>
              </a:buClr>
              <a:buSzPts val="1600"/>
              <a:buFont typeface="Arial Narrow"/>
              <a:buNone/>
            </a:pPr>
            <a:r>
              <a:rPr lang="ru-RU" sz="1600">
                <a:solidFill>
                  <a:srgbClr val="0070C0"/>
                </a:solidFill>
                <a:latin typeface="Arial Narrow"/>
                <a:ea typeface="Arial Narrow"/>
                <a:cs typeface="Arial Narrow"/>
                <a:sym typeface="Arial Narrow"/>
              </a:rPr>
              <a:t>1. Выявление и оценка ключевых игроков местного финансового рынка, их ниши (</a:t>
            </a:r>
            <a:r>
              <a:rPr lang="ru-RU" sz="1600" u="sng">
                <a:solidFill>
                  <a:srgbClr val="0070C0"/>
                </a:solidFill>
                <a:latin typeface="Arial Narrow"/>
                <a:ea typeface="Arial Narrow"/>
                <a:cs typeface="Arial Narrow"/>
                <a:sym typeface="Arial Narrow"/>
              </a:rPr>
              <a:t>конкурентных преимуществ</a:t>
            </a:r>
            <a:r>
              <a:rPr lang="ru-RU" sz="1600">
                <a:solidFill>
                  <a:srgbClr val="0070C0"/>
                </a:solidFill>
                <a:latin typeface="Arial Narrow"/>
                <a:ea typeface="Arial Narrow"/>
                <a:cs typeface="Arial Narrow"/>
                <a:sym typeface="Arial Narrow"/>
              </a:rPr>
              <a:t>), факторов успеха</a:t>
            </a:r>
            <a:endParaRPr sz="1600">
              <a:solidFill>
                <a:srgbClr val="0070C0"/>
              </a:solidFill>
              <a:latin typeface="Arial Narrow"/>
              <a:ea typeface="Arial Narrow"/>
              <a:cs typeface="Arial Narrow"/>
              <a:sym typeface="Arial Narrow"/>
            </a:endParaRPr>
          </a:p>
        </p:txBody>
      </p:sp>
      <p:grpSp>
        <p:nvGrpSpPr>
          <p:cNvPr id="282" name="Google Shape;282;p29"/>
          <p:cNvGrpSpPr/>
          <p:nvPr/>
        </p:nvGrpSpPr>
        <p:grpSpPr>
          <a:xfrm>
            <a:off x="413237" y="1326785"/>
            <a:ext cx="10867294" cy="3710354"/>
            <a:chOff x="413237" y="1336431"/>
            <a:chExt cx="10867294" cy="3710354"/>
          </a:xfrm>
        </p:grpSpPr>
        <p:sp>
          <p:nvSpPr>
            <p:cNvPr id="283" name="Google Shape;283;p29"/>
            <p:cNvSpPr/>
            <p:nvPr/>
          </p:nvSpPr>
          <p:spPr>
            <a:xfrm>
              <a:off x="413237" y="1336431"/>
              <a:ext cx="5433647" cy="3710354"/>
            </a:xfrm>
            <a:prstGeom prst="rect">
              <a:avLst/>
            </a:prstGeom>
            <a:solidFill>
              <a:srgbClr val="D8D8D8"/>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Narrow"/>
                <a:ea typeface="Arial Narrow"/>
                <a:cs typeface="Arial Narrow"/>
                <a:sym typeface="Arial Narrow"/>
              </a:endParaRPr>
            </a:p>
          </p:txBody>
        </p:sp>
        <p:sp>
          <p:nvSpPr>
            <p:cNvPr id="284" name="Google Shape;284;p29"/>
            <p:cNvSpPr/>
            <p:nvPr/>
          </p:nvSpPr>
          <p:spPr>
            <a:xfrm>
              <a:off x="5846884" y="1336431"/>
              <a:ext cx="5433647" cy="3710354"/>
            </a:xfrm>
            <a:prstGeom prst="rect">
              <a:avLst/>
            </a:prstGeom>
            <a:solidFill>
              <a:srgbClr val="DDEAF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Narrow"/>
                <a:ea typeface="Arial Narrow"/>
                <a:cs typeface="Arial Narrow"/>
                <a:sym typeface="Arial Narrow"/>
              </a:endParaRPr>
            </a:p>
          </p:txBody>
        </p:sp>
      </p:grpSp>
      <p:sp>
        <p:nvSpPr>
          <p:cNvPr id="285" name="Google Shape;285;p29"/>
          <p:cNvSpPr/>
          <p:nvPr/>
        </p:nvSpPr>
        <p:spPr>
          <a:xfrm>
            <a:off x="456710" y="1368943"/>
            <a:ext cx="2431270" cy="190988"/>
          </a:xfrm>
          <a:prstGeom prst="rect">
            <a:avLst/>
          </a:prstGeom>
          <a:solidFill>
            <a:srgbClr val="DEEBF7"/>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1000" b="1">
                <a:solidFill>
                  <a:srgbClr val="0070C0"/>
                </a:solidFill>
                <a:latin typeface="Arial Narrow"/>
                <a:ea typeface="Arial Narrow"/>
                <a:cs typeface="Arial Narrow"/>
                <a:sym typeface="Arial Narrow"/>
              </a:rPr>
              <a:t>Ключевые участники финансового рынка</a:t>
            </a:r>
            <a:endParaRPr/>
          </a:p>
        </p:txBody>
      </p:sp>
      <p:sp>
        <p:nvSpPr>
          <p:cNvPr id="286" name="Google Shape;286;p29"/>
          <p:cNvSpPr/>
          <p:nvPr/>
        </p:nvSpPr>
        <p:spPr>
          <a:xfrm>
            <a:off x="5890112" y="1368943"/>
            <a:ext cx="1745128" cy="190988"/>
          </a:xfrm>
          <a:prstGeom prst="rect">
            <a:avLst/>
          </a:prstGeom>
          <a:solidFill>
            <a:srgbClr val="D9D9D9"/>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1000" b="1">
                <a:solidFill>
                  <a:srgbClr val="0070C0"/>
                </a:solidFill>
                <a:latin typeface="Arial Narrow"/>
                <a:ea typeface="Arial Narrow"/>
                <a:cs typeface="Arial Narrow"/>
                <a:sym typeface="Arial Narrow"/>
              </a:rPr>
              <a:t>Конкурентные преимущества</a:t>
            </a:r>
            <a:endParaRPr/>
          </a:p>
        </p:txBody>
      </p:sp>
      <p:sp>
        <p:nvSpPr>
          <p:cNvPr id="287" name="Google Shape;287;p29"/>
          <p:cNvSpPr txBox="1"/>
          <p:nvPr/>
        </p:nvSpPr>
        <p:spPr>
          <a:xfrm>
            <a:off x="456710" y="1602089"/>
            <a:ext cx="5390174" cy="32932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300" b="1">
                <a:solidFill>
                  <a:srgbClr val="0070C0"/>
                </a:solidFill>
                <a:latin typeface="Arial Narrow"/>
                <a:ea typeface="Arial Narrow"/>
                <a:cs typeface="Arial Narrow"/>
                <a:sym typeface="Arial Narrow"/>
              </a:rPr>
              <a:t>«KyrCEFF» </a:t>
            </a:r>
            <a:r>
              <a:rPr lang="ru-RU" sz="1300">
                <a:solidFill>
                  <a:schemeClr val="dk1"/>
                </a:solidFill>
                <a:latin typeface="Arial Narrow"/>
                <a:ea typeface="Arial Narrow"/>
                <a:cs typeface="Arial Narrow"/>
                <a:sym typeface="Arial Narrow"/>
              </a:rPr>
              <a:t>- характерен высокой диверсификацией энергосберегающих микро-проектов вбирающий в себя различные характеристики потребителей и энергосберегающих технологий.</a:t>
            </a:r>
            <a:endParaRPr/>
          </a:p>
          <a:p>
            <a:pPr marL="0" marR="0" lvl="0" indent="0" algn="l" rtl="0">
              <a:spcBef>
                <a:spcPts val="0"/>
              </a:spcBef>
              <a:spcAft>
                <a:spcPts val="0"/>
              </a:spcAft>
              <a:buNone/>
            </a:pPr>
            <a:endParaRPr sz="130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30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ru-RU" sz="1300" b="1">
                <a:solidFill>
                  <a:srgbClr val="0070C0"/>
                </a:solidFill>
                <a:latin typeface="Arial Narrow"/>
                <a:ea typeface="Arial Narrow"/>
                <a:cs typeface="Arial Narrow"/>
                <a:sym typeface="Arial Narrow"/>
              </a:rPr>
              <a:t>«Дос-Кредобанк» </a:t>
            </a:r>
            <a:r>
              <a:rPr lang="ru-RU" sz="1300">
                <a:solidFill>
                  <a:schemeClr val="dk1"/>
                </a:solidFill>
                <a:latin typeface="Arial Narrow"/>
                <a:ea typeface="Arial Narrow"/>
                <a:cs typeface="Arial Narrow"/>
                <a:sym typeface="Arial Narrow"/>
              </a:rPr>
              <a:t>- в рамках проекта DCB Green от Doscredobank, Банк активно предлагает зеленое кредитование электромобилей, установку газового оборудования и внедрения энергосберегающих зеленых технологий в сфере туризма и многое другое. Совсем недавно Doscredobank открыл первую электрозаправочную станцию для электромобилей, где водители могут ею воспользоваться совершенно бесплатно.</a:t>
            </a:r>
            <a:endParaRPr/>
          </a:p>
          <a:p>
            <a:pPr marL="0" marR="0" lvl="0" indent="0" algn="l" rtl="0">
              <a:spcBef>
                <a:spcPts val="0"/>
              </a:spcBef>
              <a:spcAft>
                <a:spcPts val="0"/>
              </a:spcAft>
              <a:buNone/>
            </a:pPr>
            <a:endParaRPr sz="130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30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ru-RU" sz="1300" b="1">
                <a:solidFill>
                  <a:srgbClr val="0070C0"/>
                </a:solidFill>
                <a:latin typeface="Arial Narrow"/>
                <a:ea typeface="Arial Narrow"/>
                <a:cs typeface="Arial Narrow"/>
                <a:sym typeface="Arial Narrow"/>
              </a:rPr>
              <a:t>«Банк Азии» </a:t>
            </a:r>
            <a:r>
              <a:rPr lang="ru-RU" sz="1300">
                <a:solidFill>
                  <a:schemeClr val="dk1"/>
                </a:solidFill>
                <a:latin typeface="Arial Narrow"/>
                <a:ea typeface="Arial Narrow"/>
                <a:cs typeface="Arial Narrow"/>
                <a:sym typeface="Arial Narrow"/>
              </a:rPr>
              <a:t>- в рамках проекта DCB Green от Doscredobank, Банк активно предлагает зеленое кредитование </a:t>
            </a:r>
            <a:endParaRPr sz="1300" b="1">
              <a:solidFill>
                <a:srgbClr val="0070C0"/>
              </a:solidFill>
              <a:latin typeface="Arial Narrow"/>
              <a:ea typeface="Arial Narrow"/>
              <a:cs typeface="Arial Narrow"/>
              <a:sym typeface="Arial Narrow"/>
            </a:endParaRPr>
          </a:p>
          <a:p>
            <a:pPr marL="0" marR="0" lvl="0" indent="0" algn="l" rtl="0">
              <a:spcBef>
                <a:spcPts val="0"/>
              </a:spcBef>
              <a:spcAft>
                <a:spcPts val="0"/>
              </a:spcAft>
              <a:buNone/>
            </a:pPr>
            <a:endParaRPr sz="1300">
              <a:solidFill>
                <a:schemeClr val="dk1"/>
              </a:solidFill>
              <a:latin typeface="Arial Narrow"/>
              <a:ea typeface="Arial Narrow"/>
              <a:cs typeface="Arial Narrow"/>
              <a:sym typeface="Arial Narrow"/>
            </a:endParaRPr>
          </a:p>
        </p:txBody>
      </p:sp>
      <p:sp>
        <p:nvSpPr>
          <p:cNvPr id="288" name="Google Shape;288;p29"/>
          <p:cNvSpPr txBox="1"/>
          <p:nvPr/>
        </p:nvSpPr>
        <p:spPr>
          <a:xfrm>
            <a:off x="369765" y="5037139"/>
            <a:ext cx="10867293" cy="1092607"/>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rgbClr val="0070C0"/>
              </a:buClr>
              <a:buSzPts val="1300"/>
              <a:buFont typeface="Noto Sans Symbols"/>
              <a:buChar char="❑"/>
            </a:pPr>
            <a:r>
              <a:rPr lang="ru-RU" sz="1300">
                <a:solidFill>
                  <a:schemeClr val="dk1"/>
                </a:solidFill>
                <a:latin typeface="Arial Narrow"/>
                <a:ea typeface="Arial Narrow"/>
                <a:cs typeface="Arial Narrow"/>
                <a:sym typeface="Arial Narrow"/>
              </a:rPr>
              <a:t>Успех ключевых игроков опирается на сотрудничество с глобальными фондами и институтами развития. Доступ к методологической, технической и финансовой базе дает конкурентные преимущества участникам. </a:t>
            </a:r>
            <a:endParaRPr sz="1300">
              <a:solidFill>
                <a:schemeClr val="dk1"/>
              </a:solidFill>
              <a:latin typeface="Arial Narrow"/>
              <a:ea typeface="Arial Narrow"/>
              <a:cs typeface="Arial Narrow"/>
              <a:sym typeface="Arial Narrow"/>
            </a:endParaRPr>
          </a:p>
          <a:p>
            <a:pPr marL="285750" marR="0" lvl="0" indent="-285750" algn="just" rtl="0">
              <a:spcBef>
                <a:spcPts val="0"/>
              </a:spcBef>
              <a:spcAft>
                <a:spcPts val="0"/>
              </a:spcAft>
              <a:buClr>
                <a:srgbClr val="0070C0"/>
              </a:buClr>
              <a:buSzPts val="1300"/>
              <a:buFont typeface="Noto Sans Symbols"/>
              <a:buChar char="❑"/>
            </a:pPr>
            <a:r>
              <a:rPr lang="ru-RU" sz="1300">
                <a:solidFill>
                  <a:schemeClr val="dk1"/>
                </a:solidFill>
                <a:latin typeface="Arial Narrow"/>
                <a:ea typeface="Arial Narrow"/>
                <a:cs typeface="Arial Narrow"/>
                <a:sym typeface="Arial Narrow"/>
              </a:rPr>
              <a:t>Участники в процессе запуска зеленого финансирования опираются на ключевые ниши в которых есть устойчивый спрос. Также формируются новые продукты после изучения запросов со стороны спроса.. </a:t>
            </a:r>
            <a:endParaRPr sz="1300">
              <a:solidFill>
                <a:schemeClr val="dk1"/>
              </a:solidFill>
              <a:latin typeface="Arial Narrow"/>
              <a:ea typeface="Arial Narrow"/>
              <a:cs typeface="Arial Narrow"/>
              <a:sym typeface="Arial Narrow"/>
            </a:endParaRPr>
          </a:p>
          <a:p>
            <a:pPr marL="285750" marR="0" lvl="0" indent="-285750" algn="just" rtl="0">
              <a:spcBef>
                <a:spcPts val="0"/>
              </a:spcBef>
              <a:spcAft>
                <a:spcPts val="0"/>
              </a:spcAft>
              <a:buClr>
                <a:srgbClr val="0070C0"/>
              </a:buClr>
              <a:buSzPts val="1300"/>
              <a:buFont typeface="Noto Sans Symbols"/>
              <a:buChar char="❑"/>
            </a:pPr>
            <a:r>
              <a:rPr lang="ru-RU" sz="1300">
                <a:solidFill>
                  <a:schemeClr val="dk1"/>
                </a:solidFill>
                <a:latin typeface="Arial Narrow"/>
                <a:ea typeface="Arial Narrow"/>
                <a:cs typeface="Arial Narrow"/>
                <a:sym typeface="Arial Narrow"/>
              </a:rPr>
              <a:t>Успех зеленого финансирования обуславливается финансовыми результатами профинансированных проектов. </a:t>
            </a:r>
            <a:endParaRPr sz="1300">
              <a:solidFill>
                <a:schemeClr val="dk1"/>
              </a:solidFill>
              <a:latin typeface="Arial Narrow"/>
              <a:ea typeface="Arial Narrow"/>
              <a:cs typeface="Arial Narrow"/>
              <a:sym typeface="Arial Narrow"/>
            </a:endParaRPr>
          </a:p>
        </p:txBody>
      </p:sp>
      <p:sp>
        <p:nvSpPr>
          <p:cNvPr id="289" name="Google Shape;289;p29"/>
          <p:cNvSpPr txBox="1"/>
          <p:nvPr/>
        </p:nvSpPr>
        <p:spPr>
          <a:xfrm>
            <a:off x="5846884" y="1688307"/>
            <a:ext cx="5390174" cy="26930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300" b="1">
                <a:solidFill>
                  <a:srgbClr val="0070C0"/>
                </a:solidFill>
                <a:latin typeface="Arial Narrow"/>
                <a:ea typeface="Arial Narrow"/>
                <a:cs typeface="Arial Narrow"/>
                <a:sym typeface="Arial Narrow"/>
              </a:rPr>
              <a:t>«KyrCEFF» </a:t>
            </a:r>
            <a:r>
              <a:rPr lang="ru-RU" sz="1300">
                <a:solidFill>
                  <a:schemeClr val="dk1"/>
                </a:solidFill>
                <a:latin typeface="Arial Narrow"/>
                <a:ea typeface="Arial Narrow"/>
                <a:cs typeface="Arial Narrow"/>
                <a:sym typeface="Arial Narrow"/>
              </a:rPr>
              <a:t>- наличие технической поддержки финансовых организаций, стимулирующие гранты, активная реклама и мотивация кредитных специалистов в финансовых организациях.</a:t>
            </a:r>
            <a:endParaRPr/>
          </a:p>
          <a:p>
            <a:pPr marL="0" marR="0" lvl="0" indent="0" algn="l" rtl="0">
              <a:spcBef>
                <a:spcPts val="0"/>
              </a:spcBef>
              <a:spcAft>
                <a:spcPts val="0"/>
              </a:spcAft>
              <a:buNone/>
            </a:pPr>
            <a:endParaRPr sz="130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30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ru-RU" sz="1300" b="1">
                <a:solidFill>
                  <a:srgbClr val="0070C0"/>
                </a:solidFill>
                <a:latin typeface="Arial Narrow"/>
                <a:ea typeface="Arial Narrow"/>
                <a:cs typeface="Arial Narrow"/>
                <a:sym typeface="Arial Narrow"/>
              </a:rPr>
              <a:t>«Дос-Кредобанк» </a:t>
            </a:r>
            <a:r>
              <a:rPr lang="ru-RU" sz="1300">
                <a:solidFill>
                  <a:schemeClr val="dk1"/>
                </a:solidFill>
                <a:latin typeface="Arial Narrow"/>
                <a:ea typeface="Arial Narrow"/>
                <a:cs typeface="Arial Narrow"/>
                <a:sym typeface="Arial Narrow"/>
              </a:rPr>
              <a:t>- наличие технической и методологической базы от Глобального Климатического Фонда, возможность получить доступ к экспертизе, наличие подготовленных и обученных кадров по зеленому финансированию.</a:t>
            </a:r>
            <a:endParaRPr sz="130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30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30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ru-RU" sz="1300" b="1">
                <a:solidFill>
                  <a:srgbClr val="0070C0"/>
                </a:solidFill>
                <a:latin typeface="Arial Narrow"/>
                <a:ea typeface="Arial Narrow"/>
                <a:cs typeface="Arial Narrow"/>
                <a:sym typeface="Arial Narrow"/>
              </a:rPr>
              <a:t>«Банк Азии» </a:t>
            </a:r>
            <a:r>
              <a:rPr lang="ru-RU" sz="1300">
                <a:solidFill>
                  <a:schemeClr val="dk1"/>
                </a:solidFill>
                <a:latin typeface="Arial Narrow"/>
                <a:ea typeface="Arial Narrow"/>
                <a:cs typeface="Arial Narrow"/>
                <a:sym typeface="Arial Narrow"/>
              </a:rPr>
              <a:t>- запрос со стороны акционеров и менеджмента по активному вовлечению банка в проекты зеленого финансирования. Формирование команды для развития компетенций и продвижения проектов зеленого финансирования.</a:t>
            </a:r>
            <a:endParaRPr sz="1300">
              <a:solidFill>
                <a:schemeClr val="dk1"/>
              </a:solidFill>
              <a:latin typeface="Arial Narrow"/>
              <a:ea typeface="Arial Narrow"/>
              <a:cs typeface="Arial Narrow"/>
              <a:sym typeface="Arial Narrow"/>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0"/>
          <p:cNvSpPr txBox="1"/>
          <p:nvPr/>
        </p:nvSpPr>
        <p:spPr>
          <a:xfrm>
            <a:off x="0" y="228787"/>
            <a:ext cx="12191999" cy="40453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92D050"/>
              </a:buClr>
              <a:buSzPts val="1600"/>
              <a:buFont typeface="Arial Narrow"/>
              <a:buNone/>
            </a:pPr>
            <a:r>
              <a:rPr lang="ru-RU" sz="1600">
                <a:solidFill>
                  <a:srgbClr val="92D050"/>
                </a:solidFill>
                <a:latin typeface="Arial Narrow"/>
                <a:ea typeface="Arial Narrow"/>
                <a:cs typeface="Arial Narrow"/>
                <a:sym typeface="Arial Narrow"/>
              </a:rPr>
              <a:t>2. Identification of the challenges faced by the financial sector, and opportunities on implementing green finance, and develop a proposal to address them</a:t>
            </a:r>
            <a:endParaRPr/>
          </a:p>
        </p:txBody>
      </p:sp>
      <p:cxnSp>
        <p:nvCxnSpPr>
          <p:cNvPr id="295" name="Google Shape;295;p30"/>
          <p:cNvCxnSpPr/>
          <p:nvPr/>
        </p:nvCxnSpPr>
        <p:spPr>
          <a:xfrm>
            <a:off x="0" y="633325"/>
            <a:ext cx="10318044" cy="0"/>
          </a:xfrm>
          <a:prstGeom prst="straightConnector1">
            <a:avLst/>
          </a:prstGeom>
          <a:noFill/>
          <a:ln w="66675" cap="flat" cmpd="sng">
            <a:solidFill>
              <a:srgbClr val="76B430"/>
            </a:solidFill>
            <a:prstDash val="solid"/>
            <a:miter lim="800000"/>
            <a:headEnd type="none" w="sm" len="sm"/>
            <a:tailEnd type="none" w="sm" len="sm"/>
          </a:ln>
        </p:spPr>
      </p:cxnSp>
      <p:sp>
        <p:nvSpPr>
          <p:cNvPr id="296" name="Google Shape;296;p30"/>
          <p:cNvSpPr txBox="1"/>
          <p:nvPr/>
        </p:nvSpPr>
        <p:spPr>
          <a:xfrm>
            <a:off x="0" y="698899"/>
            <a:ext cx="12192000" cy="40453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70C0"/>
              </a:buClr>
              <a:buSzPts val="1600"/>
              <a:buFont typeface="Arial Narrow"/>
              <a:buNone/>
            </a:pPr>
            <a:r>
              <a:rPr lang="ru-RU" sz="1600">
                <a:solidFill>
                  <a:srgbClr val="0070C0"/>
                </a:solidFill>
                <a:latin typeface="Arial Narrow"/>
                <a:ea typeface="Arial Narrow"/>
                <a:cs typeface="Arial Narrow"/>
                <a:sym typeface="Arial Narrow"/>
              </a:rPr>
              <a:t>2. </a:t>
            </a:r>
            <a:r>
              <a:rPr lang="ru-RU" sz="1600" u="sng">
                <a:solidFill>
                  <a:srgbClr val="0070C0"/>
                </a:solidFill>
                <a:latin typeface="Arial Narrow"/>
                <a:ea typeface="Arial Narrow"/>
                <a:cs typeface="Arial Narrow"/>
                <a:sym typeface="Arial Narrow"/>
              </a:rPr>
              <a:t>Выявление проблем, с которыми сталкивается финансовый сектор</a:t>
            </a:r>
            <a:r>
              <a:rPr lang="ru-RU" sz="1600">
                <a:solidFill>
                  <a:srgbClr val="0070C0"/>
                </a:solidFill>
                <a:latin typeface="Arial Narrow"/>
                <a:ea typeface="Arial Narrow"/>
                <a:cs typeface="Arial Narrow"/>
                <a:sym typeface="Arial Narrow"/>
              </a:rPr>
              <a:t>, и возможностей внедрения зеленого финансирования, а также разработка предложения по их решению.</a:t>
            </a:r>
            <a:endParaRPr sz="1600" u="sng">
              <a:solidFill>
                <a:srgbClr val="0070C0"/>
              </a:solidFill>
              <a:latin typeface="Arial Narrow"/>
              <a:ea typeface="Arial Narrow"/>
              <a:cs typeface="Arial Narrow"/>
              <a:sym typeface="Arial Narrow"/>
            </a:endParaRPr>
          </a:p>
        </p:txBody>
      </p:sp>
      <p:pic>
        <p:nvPicPr>
          <p:cNvPr id="297" name="Google Shape;297;p30"/>
          <p:cNvPicPr preferRelativeResize="0"/>
          <p:nvPr/>
        </p:nvPicPr>
        <p:blipFill rotWithShape="1">
          <a:blip r:embed="rId3">
            <a:alphaModFix/>
          </a:blip>
          <a:srcRect/>
          <a:stretch/>
        </p:blipFill>
        <p:spPr>
          <a:xfrm>
            <a:off x="-1588" y="1403350"/>
            <a:ext cx="3724275" cy="4905375"/>
          </a:xfrm>
          <a:prstGeom prst="rect">
            <a:avLst/>
          </a:prstGeom>
          <a:noFill/>
          <a:ln>
            <a:noFill/>
          </a:ln>
        </p:spPr>
      </p:pic>
      <p:sp>
        <p:nvSpPr>
          <p:cNvPr id="298" name="Google Shape;298;p30"/>
          <p:cNvSpPr/>
          <p:nvPr/>
        </p:nvSpPr>
        <p:spPr>
          <a:xfrm>
            <a:off x="833438" y="5591175"/>
            <a:ext cx="2054226" cy="609601"/>
          </a:xfrm>
          <a:custGeom>
            <a:avLst/>
            <a:gdLst/>
            <a:ahLst/>
            <a:cxnLst/>
            <a:rect l="l" t="t" r="r" b="b"/>
            <a:pathLst>
              <a:path w="2054226" h="609601" extrusionOk="0">
                <a:moveTo>
                  <a:pt x="0" y="552450"/>
                </a:moveTo>
                <a:lnTo>
                  <a:pt x="2054225" y="0"/>
                </a:lnTo>
                <a:lnTo>
                  <a:pt x="2054225" y="57150"/>
                </a:lnTo>
                <a:lnTo>
                  <a:pt x="0" y="60960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Narrow"/>
              <a:ea typeface="Arial Narrow"/>
              <a:cs typeface="Arial Narrow"/>
              <a:sym typeface="Arial Narrow"/>
            </a:endParaRPr>
          </a:p>
        </p:txBody>
      </p:sp>
      <p:sp>
        <p:nvSpPr>
          <p:cNvPr id="299" name="Google Shape;299;p30"/>
          <p:cNvSpPr/>
          <p:nvPr/>
        </p:nvSpPr>
        <p:spPr>
          <a:xfrm>
            <a:off x="833438" y="5591175"/>
            <a:ext cx="2054226" cy="552451"/>
          </a:xfrm>
          <a:custGeom>
            <a:avLst/>
            <a:gdLst/>
            <a:ahLst/>
            <a:cxnLst/>
            <a:rect l="l" t="t" r="r" b="b"/>
            <a:pathLst>
              <a:path w="2054226" h="552451" extrusionOk="0">
                <a:moveTo>
                  <a:pt x="0" y="552450"/>
                </a:moveTo>
                <a:lnTo>
                  <a:pt x="2054225" y="0"/>
                </a:ln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Narrow"/>
              <a:ea typeface="Arial Narrow"/>
              <a:cs typeface="Arial Narrow"/>
              <a:sym typeface="Arial Narrow"/>
            </a:endParaRPr>
          </a:p>
        </p:txBody>
      </p:sp>
      <p:sp>
        <p:nvSpPr>
          <p:cNvPr id="300" name="Google Shape;300;p30"/>
          <p:cNvSpPr/>
          <p:nvPr/>
        </p:nvSpPr>
        <p:spPr>
          <a:xfrm>
            <a:off x="833438" y="5648325"/>
            <a:ext cx="2054226" cy="552451"/>
          </a:xfrm>
          <a:custGeom>
            <a:avLst/>
            <a:gdLst/>
            <a:ahLst/>
            <a:cxnLst/>
            <a:rect l="l" t="t" r="r" b="b"/>
            <a:pathLst>
              <a:path w="2054226" h="552451" extrusionOk="0">
                <a:moveTo>
                  <a:pt x="0" y="552450"/>
                </a:moveTo>
                <a:lnTo>
                  <a:pt x="2054225" y="0"/>
                </a:ln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Narrow"/>
              <a:ea typeface="Arial Narrow"/>
              <a:cs typeface="Arial Narrow"/>
              <a:sym typeface="Arial Narrow"/>
            </a:endParaRPr>
          </a:p>
        </p:txBody>
      </p:sp>
      <p:sp>
        <p:nvSpPr>
          <p:cNvPr id="301" name="Google Shape;301;p30"/>
          <p:cNvSpPr/>
          <p:nvPr/>
        </p:nvSpPr>
        <p:spPr>
          <a:xfrm>
            <a:off x="1092199" y="5175250"/>
            <a:ext cx="1536700" cy="136525"/>
          </a:xfrm>
          <a:prstGeom prst="rect">
            <a:avLst/>
          </a:prstGeom>
          <a:noFill/>
          <a:ln>
            <a:noFill/>
          </a:ln>
        </p:spPr>
        <p:txBody>
          <a:bodyPr spcFirstLastPara="1" wrap="square" lIns="17450" tIns="0" rIns="17450" bIns="0" anchor="ctr" anchorCtr="0">
            <a:noAutofit/>
          </a:bodyPr>
          <a:lstStyle/>
          <a:p>
            <a:pPr marL="0" marR="0" lvl="0" indent="0" algn="ctr" rtl="0">
              <a:lnSpc>
                <a:spcPct val="90000"/>
              </a:lnSpc>
              <a:spcBef>
                <a:spcPts val="0"/>
              </a:spcBef>
              <a:spcAft>
                <a:spcPts val="0"/>
              </a:spcAft>
              <a:buClr>
                <a:srgbClr val="FFFFFF"/>
              </a:buClr>
              <a:buSzPts val="1000"/>
              <a:buFont typeface="Arial"/>
              <a:buNone/>
            </a:pPr>
            <a:r>
              <a:rPr lang="ru-RU" sz="1000" b="1">
                <a:solidFill>
                  <a:srgbClr val="FFFFFF"/>
                </a:solidFill>
                <a:latin typeface="Arial Narrow"/>
                <a:ea typeface="Arial Narrow"/>
                <a:cs typeface="Arial Narrow"/>
                <a:sym typeface="Arial Narrow"/>
              </a:rPr>
              <a:t>Отсутствие преференций</a:t>
            </a:r>
            <a:r>
              <a:rPr lang="ru-RU" sz="1000" b="1" i="0" u="none" strike="noStrike" cap="none">
                <a:solidFill>
                  <a:srgbClr val="FFFFFF"/>
                </a:solidFill>
                <a:latin typeface="Arial Narrow"/>
                <a:ea typeface="Arial Narrow"/>
                <a:cs typeface="Arial Narrow"/>
                <a:sym typeface="Arial Narrow"/>
              </a:rPr>
              <a:t> </a:t>
            </a:r>
            <a:r>
              <a:rPr lang="ru-RU" sz="1000" b="1">
                <a:solidFill>
                  <a:srgbClr val="FFFFFF"/>
                </a:solidFill>
                <a:latin typeface="Arial Narrow"/>
                <a:ea typeface="Arial Narrow"/>
                <a:cs typeface="Arial Narrow"/>
                <a:sym typeface="Arial Narrow"/>
              </a:rPr>
              <a:t>3%</a:t>
            </a:r>
            <a:endParaRPr sz="1000" b="1" i="0" strike="noStrike" cap="none">
              <a:solidFill>
                <a:srgbClr val="FFFFFF"/>
              </a:solidFill>
              <a:latin typeface="Arial Narrow"/>
              <a:ea typeface="Arial Narrow"/>
              <a:cs typeface="Arial Narrow"/>
              <a:sym typeface="Arial Narrow"/>
            </a:endParaRPr>
          </a:p>
        </p:txBody>
      </p:sp>
      <p:sp>
        <p:nvSpPr>
          <p:cNvPr id="302" name="Google Shape;302;p30"/>
          <p:cNvSpPr/>
          <p:nvPr/>
        </p:nvSpPr>
        <p:spPr>
          <a:xfrm>
            <a:off x="1192213" y="1563688"/>
            <a:ext cx="1338263" cy="273050"/>
          </a:xfrm>
          <a:prstGeom prst="rect">
            <a:avLst/>
          </a:prstGeom>
          <a:noFill/>
          <a:ln>
            <a:noFill/>
          </a:ln>
        </p:spPr>
        <p:txBody>
          <a:bodyPr spcFirstLastPara="1" wrap="square" lIns="17450" tIns="0" rIns="17450" bIns="0" anchor="ctr" anchorCtr="0">
            <a:noAutofit/>
          </a:bodyPr>
          <a:lstStyle/>
          <a:p>
            <a:pPr marL="0" marR="0" lvl="0" indent="0" algn="ctr" rtl="0">
              <a:lnSpc>
                <a:spcPct val="90000"/>
              </a:lnSpc>
              <a:spcBef>
                <a:spcPts val="0"/>
              </a:spcBef>
              <a:spcAft>
                <a:spcPts val="0"/>
              </a:spcAft>
              <a:buClr>
                <a:srgbClr val="FFFFFF"/>
              </a:buClr>
              <a:buSzPts val="1000"/>
              <a:buFont typeface="Arial"/>
              <a:buNone/>
            </a:pPr>
            <a:r>
              <a:rPr lang="ru-RU" sz="1000" b="1">
                <a:solidFill>
                  <a:srgbClr val="FFFFFF"/>
                </a:solidFill>
                <a:latin typeface="Arial Narrow"/>
                <a:ea typeface="Arial Narrow"/>
                <a:cs typeface="Arial Narrow"/>
                <a:sym typeface="Arial Narrow"/>
              </a:rPr>
              <a:t>Получение аккредитации</a:t>
            </a:r>
            <a:br>
              <a:rPr lang="ru-RU" sz="1000" b="1" i="0" u="none" strike="noStrike" cap="none">
                <a:solidFill>
                  <a:srgbClr val="FFFFFF"/>
                </a:solidFill>
                <a:latin typeface="Arial Narrow"/>
                <a:ea typeface="Arial Narrow"/>
                <a:cs typeface="Arial Narrow"/>
                <a:sym typeface="Arial Narrow"/>
              </a:rPr>
            </a:br>
            <a:r>
              <a:rPr lang="ru-RU" sz="1000" b="1">
                <a:solidFill>
                  <a:srgbClr val="FFFFFF"/>
                </a:solidFill>
                <a:latin typeface="Arial Narrow"/>
                <a:ea typeface="Arial Narrow"/>
                <a:cs typeface="Arial Narrow"/>
                <a:sym typeface="Arial Narrow"/>
              </a:rPr>
              <a:t>7%</a:t>
            </a:r>
            <a:endParaRPr sz="1000" b="1" i="0" strike="noStrike" cap="none">
              <a:solidFill>
                <a:srgbClr val="FFFFFF"/>
              </a:solidFill>
              <a:latin typeface="Arial Narrow"/>
              <a:ea typeface="Arial Narrow"/>
              <a:cs typeface="Arial Narrow"/>
              <a:sym typeface="Arial Narrow"/>
            </a:endParaRPr>
          </a:p>
        </p:txBody>
      </p:sp>
      <p:sp>
        <p:nvSpPr>
          <p:cNvPr id="303" name="Google Shape;303;p30"/>
          <p:cNvSpPr/>
          <p:nvPr/>
        </p:nvSpPr>
        <p:spPr>
          <a:xfrm>
            <a:off x="1379538" y="2316163"/>
            <a:ext cx="963613" cy="273050"/>
          </a:xfrm>
          <a:prstGeom prst="rect">
            <a:avLst/>
          </a:prstGeom>
          <a:noFill/>
          <a:ln>
            <a:noFill/>
          </a:ln>
        </p:spPr>
        <p:txBody>
          <a:bodyPr spcFirstLastPara="1" wrap="square" lIns="17450" tIns="0" rIns="17450" bIns="0" anchor="ctr" anchorCtr="0">
            <a:noAutofit/>
          </a:bodyPr>
          <a:lstStyle/>
          <a:p>
            <a:pPr marL="0" marR="0" lvl="0" indent="0" algn="ctr" rtl="0">
              <a:lnSpc>
                <a:spcPct val="90000"/>
              </a:lnSpc>
              <a:spcBef>
                <a:spcPts val="0"/>
              </a:spcBef>
              <a:spcAft>
                <a:spcPts val="0"/>
              </a:spcAft>
              <a:buClr>
                <a:srgbClr val="FFFFFF"/>
              </a:buClr>
              <a:buSzPts val="1000"/>
              <a:buFont typeface="Arial"/>
              <a:buNone/>
            </a:pPr>
            <a:r>
              <a:rPr lang="ru-RU" sz="1000" b="1">
                <a:solidFill>
                  <a:srgbClr val="FFFFFF"/>
                </a:solidFill>
                <a:latin typeface="Arial Narrow"/>
                <a:ea typeface="Arial Narrow"/>
                <a:cs typeface="Arial Narrow"/>
                <a:sym typeface="Arial Narrow"/>
              </a:rPr>
              <a:t>Информирование</a:t>
            </a:r>
            <a:br>
              <a:rPr lang="ru-RU" sz="1000" b="1" i="0" u="none" strike="noStrike" cap="none">
                <a:solidFill>
                  <a:srgbClr val="FFFFFF"/>
                </a:solidFill>
                <a:latin typeface="Arial Narrow"/>
                <a:ea typeface="Arial Narrow"/>
                <a:cs typeface="Arial Narrow"/>
                <a:sym typeface="Arial Narrow"/>
              </a:rPr>
            </a:br>
            <a:r>
              <a:rPr lang="ru-RU" sz="1000" b="1">
                <a:solidFill>
                  <a:srgbClr val="FFFFFF"/>
                </a:solidFill>
                <a:latin typeface="Arial Narrow"/>
                <a:ea typeface="Arial Narrow"/>
                <a:cs typeface="Arial Narrow"/>
                <a:sym typeface="Arial Narrow"/>
              </a:rPr>
              <a:t>17%</a:t>
            </a:r>
            <a:endParaRPr sz="1000" b="1" i="0" strike="noStrike" cap="none">
              <a:solidFill>
                <a:srgbClr val="FFFFFF"/>
              </a:solidFill>
              <a:latin typeface="Arial Narrow"/>
              <a:ea typeface="Arial Narrow"/>
              <a:cs typeface="Arial Narrow"/>
              <a:sym typeface="Arial Narrow"/>
            </a:endParaRPr>
          </a:p>
        </p:txBody>
      </p:sp>
      <p:sp>
        <p:nvSpPr>
          <p:cNvPr id="304" name="Google Shape;304;p30"/>
          <p:cNvSpPr/>
          <p:nvPr/>
        </p:nvSpPr>
        <p:spPr>
          <a:xfrm>
            <a:off x="1228724" y="5759450"/>
            <a:ext cx="1265238" cy="273050"/>
          </a:xfrm>
          <a:prstGeom prst="rect">
            <a:avLst/>
          </a:prstGeom>
          <a:solidFill>
            <a:srgbClr val="000000"/>
          </a:solidFill>
          <a:ln>
            <a:noFill/>
          </a:ln>
        </p:spPr>
        <p:txBody>
          <a:bodyPr spcFirstLastPara="1" wrap="square" lIns="17450" tIns="0" rIns="17450" bIns="0" anchor="ctr" anchorCtr="0">
            <a:noAutofit/>
          </a:bodyPr>
          <a:lstStyle/>
          <a:p>
            <a:pPr marL="0" marR="0" lvl="0" indent="0" algn="ctr" rtl="0">
              <a:lnSpc>
                <a:spcPct val="90000"/>
              </a:lnSpc>
              <a:spcBef>
                <a:spcPts val="0"/>
              </a:spcBef>
              <a:spcAft>
                <a:spcPts val="0"/>
              </a:spcAft>
              <a:buClr>
                <a:srgbClr val="FFFFFF"/>
              </a:buClr>
              <a:buSzPts val="1000"/>
              <a:buFont typeface="Arial"/>
              <a:buNone/>
            </a:pPr>
            <a:r>
              <a:rPr lang="ru-RU" sz="1000" b="1">
                <a:solidFill>
                  <a:srgbClr val="FFFFFF"/>
                </a:solidFill>
                <a:latin typeface="Arial Narrow"/>
                <a:ea typeface="Arial Narrow"/>
                <a:cs typeface="Arial Narrow"/>
                <a:sym typeface="Arial Narrow"/>
              </a:rPr>
              <a:t>Затруднились ответить</a:t>
            </a:r>
            <a:br>
              <a:rPr lang="ru-RU" sz="1000" b="1">
                <a:solidFill>
                  <a:srgbClr val="FFFFFF"/>
                </a:solidFill>
                <a:latin typeface="Arial Narrow"/>
                <a:ea typeface="Arial Narrow"/>
                <a:cs typeface="Arial Narrow"/>
                <a:sym typeface="Arial Narrow"/>
              </a:rPr>
            </a:br>
            <a:r>
              <a:rPr lang="ru-RU" sz="1000" b="1">
                <a:solidFill>
                  <a:srgbClr val="FFFFFF"/>
                </a:solidFill>
                <a:latin typeface="Arial Narrow"/>
                <a:ea typeface="Arial Narrow"/>
                <a:cs typeface="Arial Narrow"/>
                <a:sym typeface="Arial Narrow"/>
              </a:rPr>
              <a:t>37%</a:t>
            </a:r>
            <a:endParaRPr sz="1000" b="1" strike="noStrike">
              <a:solidFill>
                <a:srgbClr val="FFFFFF"/>
              </a:solidFill>
              <a:latin typeface="Arial Narrow"/>
              <a:ea typeface="Arial Narrow"/>
              <a:cs typeface="Arial Narrow"/>
              <a:sym typeface="Arial Narrow"/>
            </a:endParaRPr>
          </a:p>
        </p:txBody>
      </p:sp>
      <p:sp>
        <p:nvSpPr>
          <p:cNvPr id="305" name="Google Shape;305;p30"/>
          <p:cNvSpPr/>
          <p:nvPr/>
        </p:nvSpPr>
        <p:spPr>
          <a:xfrm>
            <a:off x="1106488" y="3457575"/>
            <a:ext cx="1509713" cy="136525"/>
          </a:xfrm>
          <a:prstGeom prst="rect">
            <a:avLst/>
          </a:prstGeom>
          <a:noFill/>
          <a:ln>
            <a:noFill/>
          </a:ln>
        </p:spPr>
        <p:txBody>
          <a:bodyPr spcFirstLastPara="1" wrap="square" lIns="17450" tIns="0" rIns="17450" bIns="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ru-RU" sz="1000" b="1">
                <a:solidFill>
                  <a:srgbClr val="000000"/>
                </a:solidFill>
                <a:latin typeface="Arial Narrow"/>
                <a:ea typeface="Arial Narrow"/>
                <a:cs typeface="Arial Narrow"/>
                <a:sym typeface="Arial Narrow"/>
              </a:rPr>
              <a:t>Поддержка государства</a:t>
            </a:r>
            <a:r>
              <a:rPr lang="ru-RU" sz="1000" b="1" i="0" u="none" strike="noStrike" cap="none">
                <a:solidFill>
                  <a:srgbClr val="000000"/>
                </a:solidFill>
                <a:latin typeface="Arial Narrow"/>
                <a:ea typeface="Arial Narrow"/>
                <a:cs typeface="Arial Narrow"/>
                <a:sym typeface="Arial Narrow"/>
              </a:rPr>
              <a:t> </a:t>
            </a:r>
            <a:r>
              <a:rPr lang="ru-RU" sz="1000" b="1">
                <a:solidFill>
                  <a:srgbClr val="000000"/>
                </a:solidFill>
                <a:latin typeface="Arial Narrow"/>
                <a:ea typeface="Arial Narrow"/>
                <a:cs typeface="Arial Narrow"/>
                <a:sym typeface="Arial Narrow"/>
              </a:rPr>
              <a:t>17%</a:t>
            </a:r>
            <a:endParaRPr sz="1000" b="1" i="0" strike="noStrike" cap="none">
              <a:solidFill>
                <a:srgbClr val="000000"/>
              </a:solidFill>
              <a:latin typeface="Arial Narrow"/>
              <a:ea typeface="Arial Narrow"/>
              <a:cs typeface="Arial Narrow"/>
              <a:sym typeface="Arial Narrow"/>
            </a:endParaRPr>
          </a:p>
        </p:txBody>
      </p:sp>
      <p:sp>
        <p:nvSpPr>
          <p:cNvPr id="306" name="Google Shape;306;p30"/>
          <p:cNvSpPr/>
          <p:nvPr/>
        </p:nvSpPr>
        <p:spPr>
          <a:xfrm>
            <a:off x="1546225" y="4530725"/>
            <a:ext cx="628650" cy="136525"/>
          </a:xfrm>
          <a:prstGeom prst="rect">
            <a:avLst/>
          </a:prstGeom>
          <a:noFill/>
          <a:ln>
            <a:noFill/>
          </a:ln>
        </p:spPr>
        <p:txBody>
          <a:bodyPr spcFirstLastPara="1" wrap="square" lIns="17450" tIns="0" rIns="17450" bIns="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ru-RU" sz="1000" b="1">
                <a:solidFill>
                  <a:srgbClr val="000000"/>
                </a:solidFill>
                <a:latin typeface="Arial Narrow"/>
                <a:ea typeface="Arial Narrow"/>
                <a:cs typeface="Arial Narrow"/>
                <a:sym typeface="Arial Narrow"/>
              </a:rPr>
              <a:t>Другое</a:t>
            </a:r>
            <a:r>
              <a:rPr lang="ru-RU" sz="1000" b="1" i="0" u="none" strike="noStrike" cap="none">
                <a:solidFill>
                  <a:srgbClr val="000000"/>
                </a:solidFill>
                <a:latin typeface="Arial Narrow"/>
                <a:ea typeface="Arial Narrow"/>
                <a:cs typeface="Arial Narrow"/>
                <a:sym typeface="Arial Narrow"/>
              </a:rPr>
              <a:t> </a:t>
            </a:r>
            <a:r>
              <a:rPr lang="ru-RU" sz="1000" b="1">
                <a:solidFill>
                  <a:srgbClr val="000000"/>
                </a:solidFill>
                <a:latin typeface="Arial Narrow"/>
                <a:ea typeface="Arial Narrow"/>
                <a:cs typeface="Arial Narrow"/>
                <a:sym typeface="Arial Narrow"/>
              </a:rPr>
              <a:t>17%</a:t>
            </a:r>
            <a:endParaRPr sz="1000" b="1" i="0" strike="noStrike" cap="none">
              <a:solidFill>
                <a:srgbClr val="000000"/>
              </a:solidFill>
              <a:latin typeface="Arial Narrow"/>
              <a:ea typeface="Arial Narrow"/>
              <a:cs typeface="Arial Narrow"/>
              <a:sym typeface="Arial Narrow"/>
            </a:endParaRPr>
          </a:p>
        </p:txBody>
      </p:sp>
      <p:sp>
        <p:nvSpPr>
          <p:cNvPr id="307" name="Google Shape;307;p30"/>
          <p:cNvSpPr/>
          <p:nvPr/>
        </p:nvSpPr>
        <p:spPr>
          <a:xfrm>
            <a:off x="1398588" y="5321300"/>
            <a:ext cx="923925" cy="273050"/>
          </a:xfrm>
          <a:prstGeom prst="rect">
            <a:avLst/>
          </a:prstGeom>
          <a:solidFill>
            <a:schemeClr val="accent6"/>
          </a:solidFill>
          <a:ln>
            <a:noFill/>
          </a:ln>
        </p:spPr>
        <p:txBody>
          <a:bodyPr spcFirstLastPara="1" wrap="square" lIns="17450" tIns="0" rIns="17450" bIns="0" anchor="ctr" anchorCtr="0">
            <a:noAutofit/>
          </a:bodyPr>
          <a:lstStyle/>
          <a:p>
            <a:pPr marL="0" marR="0" lvl="0" indent="0" algn="ctr" rtl="0">
              <a:lnSpc>
                <a:spcPct val="90000"/>
              </a:lnSpc>
              <a:spcBef>
                <a:spcPts val="0"/>
              </a:spcBef>
              <a:spcAft>
                <a:spcPts val="0"/>
              </a:spcAft>
              <a:buClr>
                <a:srgbClr val="FFFFFF"/>
              </a:buClr>
              <a:buSzPts val="1000"/>
              <a:buFont typeface="Arial"/>
              <a:buNone/>
            </a:pPr>
            <a:r>
              <a:rPr lang="ru-RU" sz="1000" b="1">
                <a:solidFill>
                  <a:srgbClr val="FFFFFF"/>
                </a:solidFill>
                <a:latin typeface="Arial Narrow"/>
                <a:ea typeface="Arial Narrow"/>
                <a:cs typeface="Arial Narrow"/>
                <a:sym typeface="Arial Narrow"/>
              </a:rPr>
              <a:t>Финансирование</a:t>
            </a:r>
            <a:br>
              <a:rPr lang="ru-RU" sz="1000" b="1" i="0" u="none" strike="noStrike" cap="none">
                <a:solidFill>
                  <a:srgbClr val="FFFFFF"/>
                </a:solidFill>
                <a:latin typeface="Arial Narrow"/>
                <a:ea typeface="Arial Narrow"/>
                <a:cs typeface="Arial Narrow"/>
                <a:sym typeface="Arial Narrow"/>
              </a:rPr>
            </a:br>
            <a:r>
              <a:rPr lang="ru-RU" sz="1000" b="1">
                <a:solidFill>
                  <a:srgbClr val="FFFFFF"/>
                </a:solidFill>
                <a:latin typeface="Arial Narrow"/>
                <a:ea typeface="Arial Narrow"/>
                <a:cs typeface="Arial Narrow"/>
                <a:sym typeface="Arial Narrow"/>
              </a:rPr>
              <a:t>3%</a:t>
            </a:r>
            <a:endParaRPr sz="1000" b="1" i="0" strike="noStrike" cap="none">
              <a:solidFill>
                <a:srgbClr val="FFFFFF"/>
              </a:solidFill>
              <a:latin typeface="Arial Narrow"/>
              <a:ea typeface="Arial Narrow"/>
              <a:cs typeface="Arial Narrow"/>
              <a:sym typeface="Arial Narrow"/>
            </a:endParaRPr>
          </a:p>
        </p:txBody>
      </p:sp>
      <p:sp>
        <p:nvSpPr>
          <p:cNvPr id="308" name="Google Shape;308;p30"/>
          <p:cNvSpPr/>
          <p:nvPr/>
        </p:nvSpPr>
        <p:spPr>
          <a:xfrm>
            <a:off x="1724025" y="1323975"/>
            <a:ext cx="273050" cy="136525"/>
          </a:xfrm>
          <a:prstGeom prst="rect">
            <a:avLst/>
          </a:prstGeom>
          <a:noFill/>
          <a:ln>
            <a:noFill/>
          </a:ln>
        </p:spPr>
        <p:txBody>
          <a:bodyPr spcFirstLastPara="1" wrap="square" lIns="17450" tIns="0" rIns="17450" bIns="0" anchor="b" anchorCtr="0">
            <a:noAutofit/>
          </a:bodyPr>
          <a:lstStyle/>
          <a:p>
            <a:pPr marL="0" marR="0" lvl="0" indent="0" algn="ctr" rtl="0">
              <a:lnSpc>
                <a:spcPct val="90000"/>
              </a:lnSpc>
              <a:spcBef>
                <a:spcPts val="0"/>
              </a:spcBef>
              <a:spcAft>
                <a:spcPts val="0"/>
              </a:spcAft>
              <a:buClr>
                <a:srgbClr val="000000"/>
              </a:buClr>
              <a:buSzPts val="1000"/>
              <a:buFont typeface="Arial"/>
              <a:buNone/>
            </a:pPr>
            <a:r>
              <a:rPr lang="ru-RU" sz="1000" b="1">
                <a:solidFill>
                  <a:srgbClr val="000000"/>
                </a:solidFill>
                <a:latin typeface="Arial Narrow"/>
                <a:ea typeface="Arial Narrow"/>
                <a:cs typeface="Arial Narrow"/>
                <a:sym typeface="Arial Narrow"/>
              </a:rPr>
              <a:t>n</a:t>
            </a:r>
            <a:r>
              <a:rPr lang="ru-RU" sz="1000" b="1" i="0" u="none" strike="noStrike" cap="none">
                <a:solidFill>
                  <a:srgbClr val="000000"/>
                </a:solidFill>
                <a:latin typeface="Arial Narrow"/>
                <a:ea typeface="Arial Narrow"/>
                <a:cs typeface="Arial Narrow"/>
                <a:sym typeface="Arial Narrow"/>
              </a:rPr>
              <a:t>=</a:t>
            </a:r>
            <a:r>
              <a:rPr lang="ru-RU" sz="1000" b="1">
                <a:solidFill>
                  <a:srgbClr val="000000"/>
                </a:solidFill>
                <a:latin typeface="Arial Narrow"/>
                <a:ea typeface="Arial Narrow"/>
                <a:cs typeface="Arial Narrow"/>
                <a:sym typeface="Arial Narrow"/>
              </a:rPr>
              <a:t>30</a:t>
            </a:r>
            <a:endParaRPr sz="1000" b="1" i="0" strike="noStrike" cap="none">
              <a:solidFill>
                <a:srgbClr val="000000"/>
              </a:solidFill>
              <a:latin typeface="Arial Narrow"/>
              <a:ea typeface="Arial Narrow"/>
              <a:cs typeface="Arial Narrow"/>
              <a:sym typeface="Arial Narrow"/>
            </a:endParaRPr>
          </a:p>
        </p:txBody>
      </p:sp>
      <p:sp>
        <p:nvSpPr>
          <p:cNvPr id="309" name="Google Shape;309;p30"/>
          <p:cNvSpPr/>
          <p:nvPr/>
        </p:nvSpPr>
        <p:spPr>
          <a:xfrm>
            <a:off x="1648" y="6226175"/>
            <a:ext cx="3863975" cy="60016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100" b="1">
                <a:solidFill>
                  <a:srgbClr val="92D050"/>
                </a:solidFill>
                <a:latin typeface="Arial Narrow"/>
                <a:ea typeface="Arial Narrow"/>
                <a:cs typeface="Arial Narrow"/>
                <a:sym typeface="Arial Narrow"/>
              </a:rPr>
              <a:t>QA.5. </a:t>
            </a:r>
            <a:r>
              <a:rPr lang="ru-RU" sz="1100">
                <a:solidFill>
                  <a:schemeClr val="dk1"/>
                </a:solidFill>
                <a:latin typeface="Arial Narrow"/>
                <a:ea typeface="Arial Narrow"/>
                <a:cs typeface="Arial Narrow"/>
                <a:sym typeface="Arial Narrow"/>
              </a:rPr>
              <a:t>Не могли бы Вы указать проблемы (не более трех), с которыми сталкивается финансовый сектор в рамках внедрения зеленого финансирования?</a:t>
            </a:r>
            <a:endParaRPr/>
          </a:p>
        </p:txBody>
      </p:sp>
      <p:sp>
        <p:nvSpPr>
          <p:cNvPr id="310" name="Google Shape;310;p30"/>
          <p:cNvSpPr/>
          <p:nvPr/>
        </p:nvSpPr>
        <p:spPr>
          <a:xfrm>
            <a:off x="3537363" y="1547447"/>
            <a:ext cx="7911687"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200" i="1">
                <a:solidFill>
                  <a:schemeClr val="dk1"/>
                </a:solidFill>
                <a:latin typeface="Arial Narrow"/>
                <a:ea typeface="Arial Narrow"/>
                <a:cs typeface="Arial Narrow"/>
                <a:sym typeface="Arial Narrow"/>
              </a:rPr>
              <a:t>…Местные организации не соответствуют Международным требованиям (нет аккредитации), хотя поступают большие проекты от Международных организаций….</a:t>
            </a:r>
            <a:endParaRPr sz="1200" i="1">
              <a:solidFill>
                <a:schemeClr val="dk1"/>
              </a:solidFill>
              <a:latin typeface="Arial Narrow"/>
              <a:ea typeface="Arial Narrow"/>
              <a:cs typeface="Arial Narrow"/>
              <a:sym typeface="Arial Narrow"/>
            </a:endParaRPr>
          </a:p>
        </p:txBody>
      </p:sp>
      <p:sp>
        <p:nvSpPr>
          <p:cNvPr id="311" name="Google Shape;311;p30"/>
          <p:cNvSpPr/>
          <p:nvPr/>
        </p:nvSpPr>
        <p:spPr>
          <a:xfrm>
            <a:off x="3537363" y="2379365"/>
            <a:ext cx="7911687"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200" i="1">
                <a:solidFill>
                  <a:schemeClr val="dk1"/>
                </a:solidFill>
                <a:latin typeface="Arial Narrow"/>
                <a:ea typeface="Arial Narrow"/>
                <a:cs typeface="Arial Narrow"/>
                <a:sym typeface="Arial Narrow"/>
              </a:rPr>
              <a:t>…Осведомленность банков в данных проектах…</a:t>
            </a:r>
            <a:endParaRPr sz="1200" i="1">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200" i="1">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ru-RU" sz="1200" i="1">
                <a:solidFill>
                  <a:schemeClr val="dk1"/>
                </a:solidFill>
                <a:latin typeface="Arial Narrow"/>
                <a:ea typeface="Arial Narrow"/>
                <a:cs typeface="Arial Narrow"/>
                <a:sym typeface="Arial Narrow"/>
              </a:rPr>
              <a:t>…Практические знания по зеленому финансированию (что такое зеленая экономика, что такое таксономия, как верифицировать зеленые проекты и так далее)…</a:t>
            </a:r>
            <a:endParaRPr sz="1200" i="1">
              <a:solidFill>
                <a:schemeClr val="dk1"/>
              </a:solidFill>
              <a:latin typeface="Arial Narrow"/>
              <a:ea typeface="Arial Narrow"/>
              <a:cs typeface="Arial Narrow"/>
              <a:sym typeface="Arial Narrow"/>
            </a:endParaRPr>
          </a:p>
        </p:txBody>
      </p:sp>
      <p:sp>
        <p:nvSpPr>
          <p:cNvPr id="312" name="Google Shape;312;p30"/>
          <p:cNvSpPr/>
          <p:nvPr/>
        </p:nvSpPr>
        <p:spPr>
          <a:xfrm>
            <a:off x="3537362" y="3828049"/>
            <a:ext cx="7911687"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200" i="1">
                <a:solidFill>
                  <a:schemeClr val="dk1"/>
                </a:solidFill>
                <a:latin typeface="Arial Narrow"/>
                <a:ea typeface="Arial Narrow"/>
                <a:cs typeface="Arial Narrow"/>
                <a:sym typeface="Arial Narrow"/>
              </a:rPr>
              <a:t>…Нет быстрого реагирования государства на Международные гранты…</a:t>
            </a:r>
            <a:endParaRPr sz="1200" i="1">
              <a:solidFill>
                <a:schemeClr val="dk1"/>
              </a:solidFill>
              <a:latin typeface="Arial Narrow"/>
              <a:ea typeface="Arial Narrow"/>
              <a:cs typeface="Arial Narrow"/>
              <a:sym typeface="Arial Narrow"/>
            </a:endParaRPr>
          </a:p>
        </p:txBody>
      </p:sp>
      <p:sp>
        <p:nvSpPr>
          <p:cNvPr id="313" name="Google Shape;313;p30"/>
          <p:cNvSpPr/>
          <p:nvPr/>
        </p:nvSpPr>
        <p:spPr>
          <a:xfrm>
            <a:off x="3537364" y="4706133"/>
            <a:ext cx="7911686"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200" i="1">
                <a:solidFill>
                  <a:schemeClr val="dk1"/>
                </a:solidFill>
                <a:latin typeface="Arial Narrow"/>
                <a:ea typeface="Arial Narrow"/>
                <a:cs typeface="Arial Narrow"/>
                <a:sym typeface="Arial Narrow"/>
              </a:rPr>
              <a:t>…Не заинтересованность банков выдавать кредиты под маленький процент. На фондовом рынке основная проблема - это взращивание ответственных инвесторов. Финансовый сектор в первую очередь сталкивается с проблемой правильной оценки проектов. Инвестор или кредитор не может отследить эти средства для зеленой экономики…</a:t>
            </a:r>
            <a:endParaRPr sz="1200" i="1">
              <a:solidFill>
                <a:schemeClr val="dk1"/>
              </a:solidFill>
              <a:latin typeface="Arial Narrow"/>
              <a:ea typeface="Arial Narrow"/>
              <a:cs typeface="Arial Narrow"/>
              <a:sym typeface="Arial Narrow"/>
            </a:endParaRPr>
          </a:p>
        </p:txBody>
      </p:sp>
      <p:sp>
        <p:nvSpPr>
          <p:cNvPr id="314" name="Google Shape;314;p30"/>
          <p:cNvSpPr/>
          <p:nvPr/>
        </p:nvSpPr>
        <p:spPr>
          <a:xfrm>
            <a:off x="3537364" y="5383721"/>
            <a:ext cx="791168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200" i="1">
                <a:solidFill>
                  <a:schemeClr val="dk1"/>
                </a:solidFill>
                <a:latin typeface="Arial Narrow"/>
                <a:ea typeface="Arial Narrow"/>
                <a:cs typeface="Arial Narrow"/>
                <a:sym typeface="Arial Narrow"/>
              </a:rPr>
              <a:t>…Отсутствие особых послаблений в рамках предоставления и финансирования на реализацию таких проектов, послабления в случае налогообложения, в целом нет поддержки со стороны государства…</a:t>
            </a:r>
            <a:endParaRPr sz="1200" i="1">
              <a:solidFill>
                <a:schemeClr val="dk1"/>
              </a:solidFill>
              <a:latin typeface="Arial Narrow"/>
              <a:ea typeface="Arial Narrow"/>
              <a:cs typeface="Arial Narrow"/>
              <a:sym typeface="Arial Narrow"/>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Объект 4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45" imgW="532" imgH="533" progId="TCLayout.ActiveDocument.1">
                  <p:embed/>
                </p:oleObj>
              </mc:Choice>
              <mc:Fallback>
                <p:oleObj name="Слайд think-cell" r:id="rId45" imgW="532" imgH="533" progId="TCLayout.ActiveDocument.1">
                  <p:embed/>
                  <p:pic>
                    <p:nvPicPr>
                      <p:cNvPr id="43" name="Объект 42" hidden="1"/>
                      <p:cNvPicPr/>
                      <p:nvPr/>
                    </p:nvPicPr>
                    <p:blipFill>
                      <a:blip r:embed="rId46"/>
                      <a:stretch>
                        <a:fillRect/>
                      </a:stretch>
                    </p:blipFill>
                    <p:spPr>
                      <a:xfrm>
                        <a:off x="1588" y="1588"/>
                        <a:ext cx="1588" cy="1588"/>
                      </a:xfrm>
                      <a:prstGeom prst="rect">
                        <a:avLst/>
                      </a:prstGeom>
                    </p:spPr>
                  </p:pic>
                </p:oleObj>
              </mc:Fallback>
            </mc:AlternateContent>
          </a:graphicData>
        </a:graphic>
      </p:graphicFrame>
      <p:grpSp>
        <p:nvGrpSpPr>
          <p:cNvPr id="11" name="Группа 10"/>
          <p:cNvGrpSpPr/>
          <p:nvPr/>
        </p:nvGrpSpPr>
        <p:grpSpPr>
          <a:xfrm>
            <a:off x="662354" y="1326785"/>
            <a:ext cx="10867293" cy="3710354"/>
            <a:chOff x="413237" y="1326785"/>
            <a:chExt cx="10867293" cy="3710354"/>
          </a:xfrm>
        </p:grpSpPr>
        <p:sp>
          <p:nvSpPr>
            <p:cNvPr id="73" name="Прямоугольник 72"/>
            <p:cNvSpPr/>
            <p:nvPr/>
          </p:nvSpPr>
          <p:spPr>
            <a:xfrm>
              <a:off x="413237" y="1326785"/>
              <a:ext cx="10867293" cy="371035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Arial Narrow"/>
                <a:ea typeface="+mn-ea"/>
                <a:cs typeface="+mn-cs"/>
              </a:endParaRPr>
            </a:p>
          </p:txBody>
        </p:sp>
        <p:sp>
          <p:nvSpPr>
            <p:cNvPr id="75" name="Прямоугольник 74"/>
            <p:cNvSpPr/>
            <p:nvPr/>
          </p:nvSpPr>
          <p:spPr>
            <a:xfrm>
              <a:off x="456710" y="1368943"/>
              <a:ext cx="1141411" cy="190988"/>
            </a:xfrm>
            <a:prstGeom prst="rect">
              <a:avLst/>
            </a:prstGeom>
            <a:solidFill>
              <a:srgbClr val="DEEB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a:ln>
                    <a:noFill/>
                  </a:ln>
                  <a:solidFill>
                    <a:srgbClr val="0070C0"/>
                  </a:solidFill>
                  <a:effectLst/>
                  <a:uLnTx/>
                  <a:uFillTx/>
                  <a:latin typeface="Arial Narrow"/>
                  <a:ea typeface="+mn-ea"/>
                  <a:cs typeface="+mn-cs"/>
                </a:rPr>
                <a:t>Участники спроса</a:t>
              </a:r>
            </a:p>
          </p:txBody>
        </p:sp>
      </p:grpSp>
      <p:sp>
        <p:nvSpPr>
          <p:cNvPr id="3" name="Заголовок 1"/>
          <p:cNvSpPr txBox="1">
            <a:spLocks/>
          </p:cNvSpPr>
          <p:nvPr/>
        </p:nvSpPr>
        <p:spPr>
          <a:xfrm>
            <a:off x="0" y="228787"/>
            <a:ext cx="12191999" cy="404538"/>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1600" b="0" i="0" u="none" strike="noStrike" kern="1200" cap="none" spc="0" normalizeH="0" baseline="0" noProof="0" dirty="0">
                <a:ln>
                  <a:noFill/>
                </a:ln>
                <a:solidFill>
                  <a:srgbClr val="92D050"/>
                </a:solidFill>
                <a:effectLst/>
                <a:uLnTx/>
                <a:uFillTx/>
                <a:latin typeface="Arial Narrow"/>
                <a:ea typeface="+mj-ea"/>
                <a:cs typeface="+mj-cs"/>
              </a:rPr>
              <a:t>2. </a:t>
            </a:r>
            <a:r>
              <a:rPr kumimoji="0" lang="en-US" sz="1600" b="0" i="0" u="none" strike="noStrike" kern="1200" cap="none" spc="0" normalizeH="0" baseline="0" noProof="0" dirty="0">
                <a:ln>
                  <a:noFill/>
                </a:ln>
                <a:solidFill>
                  <a:srgbClr val="92D050"/>
                </a:solidFill>
                <a:effectLst/>
                <a:uLnTx/>
                <a:uFillTx/>
                <a:latin typeface="Arial Narrow"/>
                <a:ea typeface="+mj-ea"/>
                <a:cs typeface="+mj-cs"/>
              </a:rPr>
              <a:t>Identification of the challenges faced by the financial sector, and opportunities on implementing green finance, and develop a proposal to address them</a:t>
            </a:r>
          </a:p>
        </p:txBody>
      </p:sp>
      <p:cxnSp>
        <p:nvCxnSpPr>
          <p:cNvPr id="4" name="Прямая соединительная линия 3"/>
          <p:cNvCxnSpPr/>
          <p:nvPr/>
        </p:nvCxnSpPr>
        <p:spPr>
          <a:xfrm>
            <a:off x="0" y="633325"/>
            <a:ext cx="10318044" cy="0"/>
          </a:xfrm>
          <a:prstGeom prst="line">
            <a:avLst/>
          </a:prstGeom>
          <a:ln w="66675">
            <a:solidFill>
              <a:srgbClr val="76B430"/>
            </a:solidFill>
          </a:ln>
        </p:spPr>
        <p:style>
          <a:lnRef idx="1">
            <a:schemeClr val="accent1"/>
          </a:lnRef>
          <a:fillRef idx="0">
            <a:schemeClr val="accent1"/>
          </a:fillRef>
          <a:effectRef idx="0">
            <a:schemeClr val="accent1"/>
          </a:effectRef>
          <a:fontRef idx="minor">
            <a:schemeClr val="tx1"/>
          </a:fontRef>
        </p:style>
      </p:cxnSp>
      <p:sp>
        <p:nvSpPr>
          <p:cNvPr id="5" name="Заголовок 1"/>
          <p:cNvSpPr txBox="1">
            <a:spLocks/>
          </p:cNvSpPr>
          <p:nvPr/>
        </p:nvSpPr>
        <p:spPr>
          <a:xfrm>
            <a:off x="0" y="698899"/>
            <a:ext cx="12192000" cy="404538"/>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1600" b="0" i="0" u="none" strike="noStrike" kern="1200" cap="none" spc="0" normalizeH="0" baseline="0" noProof="0" dirty="0">
                <a:ln>
                  <a:noFill/>
                </a:ln>
                <a:solidFill>
                  <a:srgbClr val="0070C0"/>
                </a:solidFill>
                <a:effectLst/>
                <a:uLnTx/>
                <a:uFillTx/>
                <a:latin typeface="Arial Narrow"/>
                <a:ea typeface="+mj-ea"/>
                <a:cs typeface="+mj-cs"/>
              </a:rPr>
              <a:t>2. Выявление проблем, с которыми сталкивается финансовый сектор, и </a:t>
            </a:r>
            <a:r>
              <a:rPr kumimoji="0" lang="ru-RU" sz="1600" b="0" i="0" u="sng" strike="noStrike" kern="1200" cap="none" spc="0" normalizeH="0" baseline="0" noProof="0" dirty="0">
                <a:ln>
                  <a:noFill/>
                </a:ln>
                <a:solidFill>
                  <a:srgbClr val="0070C0"/>
                </a:solidFill>
                <a:effectLst/>
                <a:uLnTx/>
                <a:uFillTx/>
                <a:latin typeface="Arial Narrow"/>
                <a:ea typeface="+mj-ea"/>
                <a:cs typeface="+mj-cs"/>
              </a:rPr>
              <a:t>возможностей внедрения зеленого финансирования</a:t>
            </a:r>
            <a:r>
              <a:rPr kumimoji="0" lang="ru-RU" sz="1600" b="0" i="0" u="none" strike="noStrike" kern="1200" cap="none" spc="0" normalizeH="0" baseline="0" noProof="0" dirty="0">
                <a:ln>
                  <a:noFill/>
                </a:ln>
                <a:solidFill>
                  <a:srgbClr val="0070C0"/>
                </a:solidFill>
                <a:effectLst/>
                <a:uLnTx/>
                <a:uFillTx/>
                <a:latin typeface="Arial Narrow"/>
                <a:ea typeface="+mj-ea"/>
                <a:cs typeface="+mj-cs"/>
              </a:rPr>
              <a:t>, а также разработка предложения по их решению.</a:t>
            </a:r>
            <a:endParaRPr kumimoji="0" lang="en-US" sz="1600" b="0" i="0" u="sng" strike="noStrike" kern="1200" cap="none" spc="0" normalizeH="0" baseline="0" noProof="0" dirty="0">
              <a:ln>
                <a:noFill/>
              </a:ln>
              <a:solidFill>
                <a:srgbClr val="0070C0"/>
              </a:solidFill>
              <a:effectLst/>
              <a:uLnTx/>
              <a:uFillTx/>
              <a:latin typeface="Arial Narrow"/>
              <a:ea typeface="+mj-ea"/>
              <a:cs typeface="+mj-cs"/>
            </a:endParaRPr>
          </a:p>
        </p:txBody>
      </p:sp>
      <p:graphicFrame>
        <p:nvGraphicFramePr>
          <p:cNvPr id="6" name="Chart 3">
            <a:extLst>
              <a:ext uri="{FF2B5EF4-FFF2-40B4-BE49-F238E27FC236}">
                <a16:creationId xmlns:a16="http://schemas.microsoft.com/office/drawing/2014/main" id="{B4FC24E4-5B11-C06D-C4FC-9B56D51068AA}"/>
              </a:ext>
            </a:extLst>
          </p:cNvPr>
          <p:cNvGraphicFramePr/>
          <p:nvPr>
            <p:custDataLst>
              <p:tags r:id="rId2"/>
            </p:custDataLst>
          </p:nvPr>
        </p:nvGraphicFramePr>
        <p:xfrm>
          <a:off x="4279900" y="1355725"/>
          <a:ext cx="3632200" cy="3632200"/>
        </p:xfrm>
        <a:graphic>
          <a:graphicData uri="http://schemas.openxmlformats.org/drawingml/2006/chart">
            <c:chart xmlns:c="http://schemas.openxmlformats.org/drawingml/2006/chart" xmlns:r="http://schemas.openxmlformats.org/officeDocument/2006/relationships" r:id="rId47"/>
          </a:graphicData>
        </a:graphic>
      </p:graphicFrame>
      <p:sp>
        <p:nvSpPr>
          <p:cNvPr id="38" name="Текст 2"/>
          <p:cNvSpPr>
            <a:spLocks noGrp="1"/>
          </p:cNvSpPr>
          <p:nvPr>
            <p:custDataLst>
              <p:tags r:id="rId3"/>
            </p:custDataLst>
          </p:nvPr>
        </p:nvSpPr>
        <p:spPr bwMode="auto">
          <a:xfrm>
            <a:off x="4740275" y="4371975"/>
            <a:ext cx="506413"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D0A8083E-C5A0-44C2-8DEB-893D382B8AA1}" type="datetime'''''К''р''''''''''''''ед''''''''''''''''и''''''''ты'''''">
              <a:rPr kumimoji="0" lang="ru-RU" altLang="en-US" sz="1200" b="0" i="0" u="none" strike="noStrike" kern="1200" cap="none" spc="0" normalizeH="0" baseline="0" noProof="0" smtClean="0">
                <a:ln>
                  <a:noFill/>
                </a:ln>
                <a:solidFill>
                  <a:prstClr val="black"/>
                </a:solidFill>
                <a:effectLst/>
                <a:uLnTx/>
                <a:uFillTx/>
                <a:latin typeface="Arial Narrow"/>
                <a:ea typeface="+mn-ea"/>
                <a:cs typeface="+mn-cs"/>
              </a:rPr>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t>Кредиты</a:t>
            </a:fld>
            <a:endParaRPr kumimoji="0" lang="ru-RU" sz="12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39" name="Текст 2"/>
          <p:cNvSpPr>
            <a:spLocks noGrp="1"/>
          </p:cNvSpPr>
          <p:nvPr>
            <p:custDataLst>
              <p:tags r:id="rId4"/>
            </p:custDataLst>
          </p:nvPr>
        </p:nvSpPr>
        <p:spPr bwMode="gray">
          <a:xfrm>
            <a:off x="4673600" y="3144838"/>
            <a:ext cx="225425" cy="3302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D617D36D-E851-47D4-BEA3-6B25ACB986D1}" type="datetime'''''''''''''''''''''7''%'''''''">
              <a:rPr kumimoji="0" lang="ru-RU" altLang="en-US" sz="1200" b="0" i="0" u="none" strike="noStrike" kern="1200" cap="none" spc="0" normalizeH="0" baseline="0" noProof="0" smtClean="0">
                <a:ln>
                  <a:noFill/>
                </a:ln>
                <a:solidFill>
                  <a:prstClr val="black"/>
                </a:solidFill>
                <a:effectLst/>
                <a:uLnTx/>
                <a:uFillTx/>
                <a:latin typeface="Arial Narrow"/>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7%</a:t>
            </a:fld>
            <a:br>
              <a:rPr kumimoji="0" lang="ru-RU" altLang="en-US" sz="1200" b="0" i="0" u="none" strike="noStrike" kern="1200" cap="none" spc="0" normalizeH="0" baseline="0" noProof="0">
                <a:ln>
                  <a:noFill/>
                </a:ln>
                <a:solidFill>
                  <a:prstClr val="black"/>
                </a:solidFill>
                <a:effectLst/>
                <a:uLnTx/>
                <a:uFillTx/>
                <a:latin typeface="Arial Narrow"/>
                <a:ea typeface="+mn-ea"/>
                <a:cs typeface="+mn-cs"/>
              </a:rPr>
            </a:br>
            <a:r>
              <a:rPr kumimoji="0" lang="ru-RU" altLang="en-US" sz="1200" b="0" i="0" u="none" strike="noStrike" kern="1200" cap="none" spc="0" normalizeH="0" baseline="0" noProof="0">
                <a:ln>
                  <a:noFill/>
                </a:ln>
                <a:solidFill>
                  <a:prstClr val="black"/>
                </a:solidFill>
                <a:effectLst/>
                <a:uLnTx/>
                <a:uFillTx/>
                <a:latin typeface="Arial Narrow"/>
                <a:ea typeface="+mn-ea"/>
                <a:cs typeface="+mn-cs"/>
              </a:rPr>
              <a:t>(</a:t>
            </a:r>
            <a:fld id="{468C7E6C-9A25-49E3-86D9-FB70D99D25D9}" type="datetime'''2'''''''''''''''''''''''''''''''''''''''">
              <a:rPr kumimoji="0" lang="ru-RU" altLang="en-US" sz="1200" b="0" i="0" u="none" strike="noStrike" kern="1200" cap="none" spc="0" normalizeH="0" baseline="0" noProof="0" smtClean="0">
                <a:ln>
                  <a:noFill/>
                </a:ln>
                <a:solidFill>
                  <a:prstClr val="black"/>
                </a:solidFill>
                <a:effectLst/>
                <a:uLnTx/>
                <a:uFillTx/>
                <a:latin typeface="Arial Narrow"/>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2</a:t>
            </a:fld>
            <a:r>
              <a:rPr kumimoji="0" lang="ru-RU" sz="1200" b="0" i="0" u="none" strike="noStrike" kern="1200" cap="none" spc="0" normalizeH="0" baseline="0" noProof="0">
                <a:ln>
                  <a:noFill/>
                </a:ln>
                <a:solidFill>
                  <a:prstClr val="black"/>
                </a:solidFill>
                <a:effectLst/>
                <a:uLnTx/>
                <a:uFillTx/>
                <a:latin typeface="Arial Narrow"/>
                <a:ea typeface="+mn-ea"/>
                <a:cs typeface="+mn-cs"/>
              </a:rPr>
              <a:t>)</a:t>
            </a:r>
            <a:endParaRPr kumimoji="0" lang="ru-RU" sz="12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40" name="Текст 2"/>
          <p:cNvSpPr>
            <a:spLocks noGrp="1"/>
          </p:cNvSpPr>
          <p:nvPr>
            <p:custDataLst>
              <p:tags r:id="rId5"/>
            </p:custDataLst>
          </p:nvPr>
        </p:nvSpPr>
        <p:spPr bwMode="auto">
          <a:xfrm>
            <a:off x="4040188" y="3252788"/>
            <a:ext cx="56832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6F457FA7-DA94-49C5-B3E6-C440A7699405}" type="datetime'''''Су''''б''сиди''''''''''и'''''''''''''''''''''''''''''''''">
              <a:rPr kumimoji="0" lang="ru-RU" altLang="en-US" sz="1200" b="0" i="0" u="none" strike="noStrike" kern="1200" cap="none" spc="0" normalizeH="0" baseline="0" noProof="0" smtClean="0">
                <a:ln>
                  <a:noFill/>
                </a:ln>
                <a:solidFill>
                  <a:prstClr val="black"/>
                </a:solidFill>
                <a:effectLst/>
                <a:uLnTx/>
                <a:uFillTx/>
                <a:latin typeface="Arial Narrow"/>
                <a:ea typeface="+mn-ea"/>
                <a:cs typeface="+mn-cs"/>
              </a:rPr>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t>Субсидии</a:t>
            </a:fld>
            <a:endParaRPr kumimoji="0" lang="ru-RU" sz="12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41" name="Текст 2"/>
          <p:cNvSpPr>
            <a:spLocks noGrp="1"/>
          </p:cNvSpPr>
          <p:nvPr>
            <p:custDataLst>
              <p:tags r:id="rId6"/>
            </p:custDataLst>
          </p:nvPr>
        </p:nvSpPr>
        <p:spPr bwMode="gray">
          <a:xfrm>
            <a:off x="4810125" y="2500313"/>
            <a:ext cx="295275" cy="3302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65EE9CF9-314B-4D46-A728-96380CE78DC6}" type="datetime'''10''''''''''''''''''''''''''''''%'''''''''''''''''''''''''">
              <a:rPr kumimoji="0" lang="ru-RU" altLang="en-US" sz="1200" b="0" i="0" u="none" strike="noStrike" kern="1200" cap="none" spc="0" normalizeH="0" baseline="0" noProof="0" smtClean="0">
                <a:ln>
                  <a:noFill/>
                </a:ln>
                <a:solidFill>
                  <a:prstClr val="white"/>
                </a:solidFill>
                <a:effectLst/>
                <a:uLnTx/>
                <a:uFillTx/>
                <a:latin typeface="Arial Narrow"/>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10%</a:t>
            </a:fld>
            <a:br>
              <a:rPr kumimoji="0" lang="ru-RU" altLang="en-US" sz="1200" b="0" i="0" u="none" strike="noStrike" kern="1200" cap="none" spc="0" normalizeH="0" baseline="0" noProof="0">
                <a:ln>
                  <a:noFill/>
                </a:ln>
                <a:solidFill>
                  <a:prstClr val="white"/>
                </a:solidFill>
                <a:effectLst/>
                <a:uLnTx/>
                <a:uFillTx/>
                <a:latin typeface="Arial Narrow"/>
                <a:ea typeface="+mn-ea"/>
                <a:cs typeface="+mn-cs"/>
              </a:rPr>
            </a:br>
            <a:r>
              <a:rPr kumimoji="0" lang="ru-RU" altLang="en-US" sz="1200" b="0" i="0" u="none" strike="noStrike" kern="1200" cap="none" spc="0" normalizeH="0" baseline="0" noProof="0">
                <a:ln>
                  <a:noFill/>
                </a:ln>
                <a:solidFill>
                  <a:prstClr val="white"/>
                </a:solidFill>
                <a:effectLst/>
                <a:uLnTx/>
                <a:uFillTx/>
                <a:latin typeface="Arial Narrow"/>
                <a:ea typeface="+mn-ea"/>
                <a:cs typeface="+mn-cs"/>
              </a:rPr>
              <a:t>(</a:t>
            </a:r>
            <a:fld id="{D57CD3D1-52A8-4B25-A6A8-B7F55DB1D6B4}" type="datetime'''''''''''''''''3'''''''''''''''">
              <a:rPr kumimoji="0" lang="ru-RU" altLang="en-US" sz="1200" b="0" i="0" u="none" strike="noStrike" kern="1200" cap="none" spc="0" normalizeH="0" baseline="0" noProof="0" smtClean="0">
                <a:ln>
                  <a:noFill/>
                </a:ln>
                <a:solidFill>
                  <a:prstClr val="white"/>
                </a:solidFill>
                <a:effectLst/>
                <a:uLnTx/>
                <a:uFillTx/>
                <a:latin typeface="Arial Narrow"/>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3</a:t>
            </a:fld>
            <a:r>
              <a:rPr kumimoji="0" lang="ru-RU" sz="1200" b="0" i="0" u="none" strike="noStrike" kern="1200" cap="none" spc="0" normalizeH="0" baseline="0" noProof="0">
                <a:ln>
                  <a:noFill/>
                </a:ln>
                <a:solidFill>
                  <a:prstClr val="white"/>
                </a:solidFill>
                <a:effectLst/>
                <a:uLnTx/>
                <a:uFillTx/>
                <a:latin typeface="Arial Narrow"/>
                <a:ea typeface="+mn-ea"/>
                <a:cs typeface="+mn-cs"/>
              </a:rPr>
              <a:t>)</a:t>
            </a:r>
            <a:endParaRPr kumimoji="0" lang="ru-RU" sz="1200" b="0" i="0" u="none" strike="noStrike" kern="1200" cap="none" spc="0" normalizeH="0" baseline="0" noProof="0" dirty="0">
              <a:ln>
                <a:noFill/>
              </a:ln>
              <a:solidFill>
                <a:prstClr val="white"/>
              </a:solidFill>
              <a:effectLst/>
              <a:uLnTx/>
              <a:uFillTx/>
              <a:latin typeface="Arial Narrow"/>
              <a:ea typeface="+mn-ea"/>
              <a:cs typeface="+mn-cs"/>
            </a:endParaRPr>
          </a:p>
        </p:txBody>
      </p:sp>
      <p:sp>
        <p:nvSpPr>
          <p:cNvPr id="42" name="Текст 2"/>
          <p:cNvSpPr>
            <a:spLocks noGrp="1"/>
          </p:cNvSpPr>
          <p:nvPr>
            <p:custDataLst>
              <p:tags r:id="rId7"/>
            </p:custDataLst>
          </p:nvPr>
        </p:nvSpPr>
        <p:spPr bwMode="auto">
          <a:xfrm>
            <a:off x="2903538" y="2447925"/>
            <a:ext cx="181292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989CD15E-8D2F-43A4-961A-4C87F6C41FE5}" type="datetime'''П''''роек''''т по п''''е''р''''ераб''отке'''''' мусо''ра'''">
              <a:rPr kumimoji="0" lang="ru-RU" altLang="en-US" sz="1200" b="0" i="0" u="none" strike="noStrike" kern="1200" cap="none" spc="0" normalizeH="0" baseline="0" noProof="0" smtClean="0">
                <a:ln>
                  <a:noFill/>
                </a:ln>
                <a:solidFill>
                  <a:prstClr val="black"/>
                </a:solidFill>
                <a:effectLst/>
                <a:uLnTx/>
                <a:uFillTx/>
                <a:latin typeface="Arial Narrow"/>
                <a:ea typeface="+mn-ea"/>
                <a:cs typeface="+mn-cs"/>
              </a:rPr>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t>Проект по переработке мусора</a:t>
            </a:fld>
            <a:endParaRPr kumimoji="0" lang="ru-RU" sz="12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50" name="Текст 2"/>
          <p:cNvSpPr>
            <a:spLocks noGrp="1"/>
          </p:cNvSpPr>
          <p:nvPr>
            <p:custDataLst>
              <p:tags r:id="rId8"/>
            </p:custDataLst>
          </p:nvPr>
        </p:nvSpPr>
        <p:spPr bwMode="gray">
          <a:xfrm>
            <a:off x="5251450" y="2000250"/>
            <a:ext cx="225425" cy="3302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D1E8DABF-46CB-426B-A4BF-AB17CD1AA48E}" type="datetime'7''''''''''''''''''''''''''''''''''''''''''''''''''''''''%'">
              <a:rPr kumimoji="0" lang="ru-RU" altLang="en-US" sz="1200" b="0" i="0" u="none" strike="noStrike" kern="1200" cap="none" spc="0" normalizeH="0" baseline="0" noProof="0" smtClean="0">
                <a:ln>
                  <a:noFill/>
                </a:ln>
                <a:solidFill>
                  <a:prstClr val="black"/>
                </a:solidFill>
                <a:effectLst/>
                <a:uLnTx/>
                <a:uFillTx/>
                <a:latin typeface="Arial Narrow"/>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7%</a:t>
            </a:fld>
            <a:br>
              <a:rPr kumimoji="0" lang="ru-RU" altLang="en-US" sz="1200" b="0" i="0" u="none" strike="noStrike" kern="1200" cap="none" spc="0" normalizeH="0" baseline="0" noProof="0">
                <a:ln>
                  <a:noFill/>
                </a:ln>
                <a:solidFill>
                  <a:prstClr val="black"/>
                </a:solidFill>
                <a:effectLst/>
                <a:uLnTx/>
                <a:uFillTx/>
                <a:latin typeface="Arial Narrow"/>
                <a:ea typeface="+mn-ea"/>
                <a:cs typeface="+mn-cs"/>
              </a:rPr>
            </a:br>
            <a:r>
              <a:rPr kumimoji="0" lang="ru-RU" altLang="en-US" sz="1200" b="0" i="0" u="none" strike="noStrike" kern="1200" cap="none" spc="0" normalizeH="0" baseline="0" noProof="0">
                <a:ln>
                  <a:noFill/>
                </a:ln>
                <a:solidFill>
                  <a:prstClr val="black"/>
                </a:solidFill>
                <a:effectLst/>
                <a:uLnTx/>
                <a:uFillTx/>
                <a:latin typeface="Arial Narrow"/>
                <a:ea typeface="+mn-ea"/>
                <a:cs typeface="+mn-cs"/>
              </a:rPr>
              <a:t>(</a:t>
            </a:r>
            <a:fld id="{B8C55039-45F2-4739-9EFA-F45B5249B7B6}" type="datetime'''''''''''''''''''2'''''''''''''''''''''''''''''''''''''''''''">
              <a:rPr kumimoji="0" lang="ru-RU" altLang="en-US" sz="1200" b="0" i="0" u="none" strike="noStrike" kern="1200" cap="none" spc="0" normalizeH="0" baseline="0" noProof="0" smtClean="0">
                <a:ln>
                  <a:noFill/>
                </a:ln>
                <a:solidFill>
                  <a:prstClr val="black"/>
                </a:solidFill>
                <a:effectLst/>
                <a:uLnTx/>
                <a:uFillTx/>
                <a:latin typeface="Arial Narrow"/>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2</a:t>
            </a:fld>
            <a:r>
              <a:rPr kumimoji="0" lang="ru-RU" sz="1200" b="0" i="0" u="none" strike="noStrike" kern="1200" cap="none" spc="0" normalizeH="0" baseline="0" noProof="0">
                <a:ln>
                  <a:noFill/>
                </a:ln>
                <a:solidFill>
                  <a:prstClr val="black"/>
                </a:solidFill>
                <a:effectLst/>
                <a:uLnTx/>
                <a:uFillTx/>
                <a:latin typeface="Arial Narrow"/>
                <a:ea typeface="+mn-ea"/>
                <a:cs typeface="+mn-cs"/>
              </a:rPr>
              <a:t>)</a:t>
            </a:r>
            <a:endParaRPr kumimoji="0" lang="ru-RU" sz="12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29" name="Текст 2"/>
          <p:cNvSpPr>
            <a:spLocks noGrp="1"/>
          </p:cNvSpPr>
          <p:nvPr>
            <p:custDataLst>
              <p:tags r:id="rId9"/>
            </p:custDataLst>
          </p:nvPr>
        </p:nvSpPr>
        <p:spPr bwMode="auto">
          <a:xfrm>
            <a:off x="4865688" y="1806575"/>
            <a:ext cx="38100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25F79586-3E5D-47BA-855A-AAC02B31E4CC}" type="datetime'''''''''''''''Сс''''у''''''''''''''''''д''''''ы'">
              <a:rPr kumimoji="0" lang="ru-RU" altLang="en-US" sz="1200" b="0" i="0" u="none" strike="noStrike" kern="1200" cap="none" spc="0" normalizeH="0" baseline="0" noProof="0" smtClean="0">
                <a:ln>
                  <a:noFill/>
                </a:ln>
                <a:solidFill>
                  <a:prstClr val="black"/>
                </a:solidFill>
                <a:effectLst/>
                <a:uLnTx/>
                <a:uFillTx/>
                <a:latin typeface="Arial Narrow"/>
                <a:ea typeface="+mn-ea"/>
                <a:cs typeface="+mn-cs"/>
              </a:rPr>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t>Ссуды</a:t>
            </a:fld>
            <a:endParaRPr kumimoji="0" lang="ru-RU" sz="12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48" name="Текст 2"/>
          <p:cNvSpPr>
            <a:spLocks noGrp="1"/>
          </p:cNvSpPr>
          <p:nvPr>
            <p:custDataLst>
              <p:tags r:id="rId10"/>
            </p:custDataLst>
          </p:nvPr>
        </p:nvSpPr>
        <p:spPr bwMode="gray">
          <a:xfrm>
            <a:off x="5692775" y="1641475"/>
            <a:ext cx="225425" cy="3302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90BC5449-C779-451F-B5BF-844C4BB76AAB}" type="datetime'''''''''''''''''''''''''''''''''''7''''''''''''''''''''''%'">
              <a:rPr kumimoji="0" lang="ru-RU" altLang="en-US" sz="1200" b="0" i="0" u="none" strike="noStrike" kern="1200" cap="none" spc="0" normalizeH="0" baseline="0" noProof="0" smtClean="0">
                <a:ln>
                  <a:noFill/>
                </a:ln>
                <a:solidFill>
                  <a:prstClr val="white"/>
                </a:solidFill>
                <a:effectLst/>
                <a:uLnTx/>
                <a:uFillTx/>
                <a:latin typeface="Arial Narrow"/>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7%</a:t>
            </a:fld>
            <a:br>
              <a:rPr kumimoji="0" lang="ru-RU" altLang="en-US" sz="1200" b="0" i="0" u="none" strike="noStrike" kern="1200" cap="none" spc="0" normalizeH="0" baseline="0" noProof="0">
                <a:ln>
                  <a:noFill/>
                </a:ln>
                <a:solidFill>
                  <a:prstClr val="white"/>
                </a:solidFill>
                <a:effectLst/>
                <a:uLnTx/>
                <a:uFillTx/>
                <a:latin typeface="Arial Narrow"/>
                <a:ea typeface="+mn-ea"/>
                <a:cs typeface="+mn-cs"/>
              </a:rPr>
            </a:br>
            <a:r>
              <a:rPr kumimoji="0" lang="ru-RU" altLang="en-US" sz="1200" b="0" i="0" u="none" strike="noStrike" kern="1200" cap="none" spc="0" normalizeH="0" baseline="0" noProof="0">
                <a:ln>
                  <a:noFill/>
                </a:ln>
                <a:solidFill>
                  <a:prstClr val="white"/>
                </a:solidFill>
                <a:effectLst/>
                <a:uLnTx/>
                <a:uFillTx/>
                <a:latin typeface="Arial Narrow"/>
                <a:ea typeface="+mn-ea"/>
                <a:cs typeface="+mn-cs"/>
              </a:rPr>
              <a:t>(</a:t>
            </a:r>
            <a:fld id="{2AC7AE15-34E2-43BC-A694-ACC854FF279F}" type="datetime'''''''''''''''''''''''''''2'''''''''''''''''''''''''">
              <a:rPr kumimoji="0" lang="ru-RU" altLang="en-US" sz="1200" b="0" i="0" u="none" strike="noStrike" kern="1200" cap="none" spc="0" normalizeH="0" baseline="0" noProof="0" smtClean="0">
                <a:ln>
                  <a:noFill/>
                </a:ln>
                <a:solidFill>
                  <a:prstClr val="white"/>
                </a:solidFill>
                <a:effectLst/>
                <a:uLnTx/>
                <a:uFillTx/>
                <a:latin typeface="Arial Narrow"/>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2</a:t>
            </a:fld>
            <a:r>
              <a:rPr kumimoji="0" lang="ru-RU" sz="1200" b="0" i="0" u="none" strike="noStrike" kern="1200" cap="none" spc="0" normalizeH="0" baseline="0" noProof="0">
                <a:ln>
                  <a:noFill/>
                </a:ln>
                <a:solidFill>
                  <a:prstClr val="white"/>
                </a:solidFill>
                <a:effectLst/>
                <a:uLnTx/>
                <a:uFillTx/>
                <a:latin typeface="Arial Narrow"/>
                <a:ea typeface="+mn-ea"/>
                <a:cs typeface="+mn-cs"/>
              </a:rPr>
              <a:t>)</a:t>
            </a:r>
            <a:endParaRPr kumimoji="0" lang="ru-RU" sz="1200" b="0" i="0" u="none" strike="noStrike" kern="1200" cap="none" spc="0" normalizeH="0" baseline="0" noProof="0" dirty="0">
              <a:ln>
                <a:noFill/>
              </a:ln>
              <a:solidFill>
                <a:prstClr val="white"/>
              </a:solidFill>
              <a:effectLst/>
              <a:uLnTx/>
              <a:uFillTx/>
              <a:latin typeface="Arial Narrow"/>
              <a:ea typeface="+mn-ea"/>
              <a:cs typeface="+mn-cs"/>
            </a:endParaRPr>
          </a:p>
        </p:txBody>
      </p:sp>
      <p:sp>
        <p:nvSpPr>
          <p:cNvPr id="49" name="Текст 2"/>
          <p:cNvSpPr>
            <a:spLocks noGrp="1"/>
          </p:cNvSpPr>
          <p:nvPr>
            <p:custDataLst>
              <p:tags r:id="rId11"/>
            </p:custDataLst>
          </p:nvPr>
        </p:nvSpPr>
        <p:spPr bwMode="auto">
          <a:xfrm>
            <a:off x="3497263" y="1416050"/>
            <a:ext cx="2325688"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ED5BFF53-B2EF-48A0-B1B6-141A2C6FDA1E}" type="datetime'Солнеч''''''''''ные'' с''''танции, Ветряные ст''анци''''''''и'">
              <a:rPr kumimoji="0" lang="ru-RU" altLang="en-US" sz="1200" b="0" i="0" u="none" strike="noStrike" kern="1200" cap="none" spc="0" normalizeH="0" baseline="0" noProof="0" smtClean="0">
                <a:ln>
                  <a:noFill/>
                </a:ln>
                <a:solidFill>
                  <a:prstClr val="black"/>
                </a:solidFill>
                <a:effectLst/>
                <a:uLnTx/>
                <a:uFillTx/>
                <a:latin typeface="Arial Narrow"/>
                <a:ea typeface="+mn-ea"/>
                <a:cs typeface="+mn-cs"/>
              </a:rPr>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t>Солнечные станции, Ветряные станции</a:t>
            </a:fld>
            <a:endParaRPr kumimoji="0" lang="ru-RU" sz="12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28" name="Текст 2"/>
          <p:cNvSpPr>
            <a:spLocks noGrp="1"/>
          </p:cNvSpPr>
          <p:nvPr>
            <p:custDataLst>
              <p:tags r:id="rId12"/>
            </p:custDataLst>
          </p:nvPr>
        </p:nvSpPr>
        <p:spPr bwMode="gray">
          <a:xfrm>
            <a:off x="6115050" y="1757363"/>
            <a:ext cx="225425" cy="330200"/>
          </a:xfrm>
          <a:prstGeom prst="rect">
            <a:avLst/>
          </a:prstGeom>
          <a:noFill/>
          <a:ln>
            <a:noFill/>
          </a:ln>
          <a:effectLst/>
          <a:extLst>
            <a:ext uri="{909E8E84-426E-40DD-AFC4-6F175D3DCCD1}">
              <a14:hiddenFill xmlns:a14="http://schemas.microsoft.com/office/drawing/2010/main">
                <a:solidFill>
                  <a:srgbClr val="008238"/>
                </a:solidFill>
              </a14:hiddenFill>
            </a:ext>
          </a:extLst>
        </p:spPr>
        <p:txBody>
          <a:bodyPr vert="horz" wrap="none" lIns="22225" tIns="0" rIns="22225"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E13BFA40-B2D3-4016-A8E3-C9C973E4D020}" type="datetime'''''''''''''''''''''3''''''''''''%'''''''''''''''''''''''">
              <a:rPr kumimoji="0" lang="ru-RU" altLang="en-US" sz="1200" b="0" i="0" u="none" strike="noStrike" kern="1200" cap="none" spc="0" normalizeH="0" baseline="0" noProof="0" smtClean="0">
                <a:ln>
                  <a:noFill/>
                </a:ln>
                <a:solidFill>
                  <a:prstClr val="white"/>
                </a:solidFill>
                <a:effectLst/>
                <a:uLnTx/>
                <a:uFillTx/>
                <a:latin typeface="Arial Narrow"/>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3%</a:t>
            </a:fld>
            <a:br>
              <a:rPr kumimoji="0" lang="ru-RU" altLang="en-US" sz="1200" b="0" i="0" u="none" strike="noStrike" kern="1200" cap="none" spc="0" normalizeH="0" baseline="0" noProof="0">
                <a:ln>
                  <a:noFill/>
                </a:ln>
                <a:solidFill>
                  <a:prstClr val="white"/>
                </a:solidFill>
                <a:effectLst/>
                <a:uLnTx/>
                <a:uFillTx/>
                <a:latin typeface="Arial Narrow"/>
                <a:ea typeface="+mn-ea"/>
                <a:cs typeface="+mn-cs"/>
              </a:rPr>
            </a:br>
            <a:r>
              <a:rPr kumimoji="0" lang="ru-RU" altLang="en-US" sz="1200" b="0" i="0" u="none" strike="noStrike" kern="1200" cap="none" spc="0" normalizeH="0" baseline="0" noProof="0">
                <a:ln>
                  <a:noFill/>
                </a:ln>
                <a:solidFill>
                  <a:prstClr val="white"/>
                </a:solidFill>
                <a:effectLst/>
                <a:uLnTx/>
                <a:uFillTx/>
                <a:latin typeface="Arial Narrow"/>
                <a:ea typeface="+mn-ea"/>
                <a:cs typeface="+mn-cs"/>
              </a:rPr>
              <a:t>(</a:t>
            </a:r>
            <a:fld id="{2BD9F235-50FA-41BE-BAA6-516290A187FC}" type="datetime'''''''''''''''1'''''''''''''''''''''''''">
              <a:rPr kumimoji="0" lang="ru-RU" altLang="en-US" sz="1200" b="0" i="0" u="none" strike="noStrike" kern="1200" cap="none" spc="0" normalizeH="0" baseline="0" noProof="0" smtClean="0">
                <a:ln>
                  <a:noFill/>
                </a:ln>
                <a:solidFill>
                  <a:prstClr val="white"/>
                </a:solidFill>
                <a:effectLst/>
                <a:uLnTx/>
                <a:uFillTx/>
                <a:latin typeface="Arial Narrow"/>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1</a:t>
            </a:fld>
            <a:r>
              <a:rPr kumimoji="0" lang="ru-RU" sz="1200" b="0" i="0" u="none" strike="noStrike" kern="1200" cap="none" spc="0" normalizeH="0" baseline="0" noProof="0">
                <a:ln>
                  <a:noFill/>
                </a:ln>
                <a:solidFill>
                  <a:prstClr val="white"/>
                </a:solidFill>
                <a:effectLst/>
                <a:uLnTx/>
                <a:uFillTx/>
                <a:latin typeface="Arial Narrow"/>
                <a:ea typeface="+mn-ea"/>
                <a:cs typeface="+mn-cs"/>
              </a:rPr>
              <a:t>)</a:t>
            </a:r>
            <a:endParaRPr kumimoji="0" lang="ru-RU" sz="1200" b="0" i="0" u="none" strike="noStrike" kern="1200" cap="none" spc="0" normalizeH="0" baseline="0" noProof="0" dirty="0">
              <a:ln>
                <a:noFill/>
              </a:ln>
              <a:solidFill>
                <a:prstClr val="white"/>
              </a:solidFill>
              <a:effectLst/>
              <a:uLnTx/>
              <a:uFillTx/>
              <a:latin typeface="Arial Narrow"/>
              <a:ea typeface="+mn-ea"/>
              <a:cs typeface="+mn-cs"/>
            </a:endParaRPr>
          </a:p>
        </p:txBody>
      </p:sp>
      <p:sp>
        <p:nvSpPr>
          <p:cNvPr id="35" name="Текст 2"/>
          <p:cNvSpPr>
            <a:spLocks noGrp="1"/>
          </p:cNvSpPr>
          <p:nvPr>
            <p:custDataLst>
              <p:tags r:id="rId13"/>
            </p:custDataLst>
          </p:nvPr>
        </p:nvSpPr>
        <p:spPr bwMode="auto">
          <a:xfrm>
            <a:off x="6176963" y="1463675"/>
            <a:ext cx="187642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DBCD1FF1-3493-4CED-B3E1-0BAD0B452BF0}" type="datetime'Дост''''уп ''к инвес''''тиция''''м к'''' гра''''нтам'">
              <a:rPr kumimoji="0" lang="ru-RU" altLang="en-US" sz="1200" b="0" i="0" u="none" strike="noStrike" kern="1200" cap="none" spc="0" normalizeH="0" baseline="0" noProof="0" smtClean="0">
                <a:ln>
                  <a:noFill/>
                </a:ln>
                <a:solidFill>
                  <a:prstClr val="black"/>
                </a:solidFill>
                <a:effectLst/>
                <a:uLnTx/>
                <a:uFillTx/>
                <a:latin typeface="Arial Narrow"/>
                <a:ea typeface="+mn-ea"/>
                <a:cs typeface="+mn-cs"/>
              </a:rPr>
              <a:pPr marL="0" marR="0" lvl="0" indent="0" algn="l" defTabSz="914400" rtl="0" eaLnBrk="1" fontAlgn="auto" latinLnBrk="0" hangingPunct="1">
                <a:lnSpc>
                  <a:spcPct val="90000"/>
                </a:lnSpc>
                <a:spcBef>
                  <a:spcPct val="0"/>
                </a:spcBef>
                <a:spcAft>
                  <a:spcPct val="0"/>
                </a:spcAft>
                <a:buClrTx/>
                <a:buSzTx/>
                <a:buFont typeface="Arial" panose="020B0604020202020204" pitchFamily="34" charset="0"/>
                <a:buNone/>
                <a:tabLst/>
                <a:defRPr/>
              </a:pPr>
              <a:t>Доступ к инвестициям к грантам</a:t>
            </a:fld>
            <a:endParaRPr kumimoji="0" lang="ru-RU" sz="12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44" name="Текст 2"/>
          <p:cNvSpPr>
            <a:spLocks noGrp="1"/>
          </p:cNvSpPr>
          <p:nvPr>
            <p:custDataLst>
              <p:tags r:id="rId14"/>
            </p:custDataLst>
          </p:nvPr>
        </p:nvSpPr>
        <p:spPr bwMode="gray">
          <a:xfrm>
            <a:off x="6369050" y="1820863"/>
            <a:ext cx="225425" cy="330200"/>
          </a:xfrm>
          <a:prstGeom prst="rect">
            <a:avLst/>
          </a:prstGeom>
          <a:solidFill>
            <a:schemeClr val="accent1"/>
          </a:solidFill>
          <a:ln>
            <a:noFill/>
          </a:ln>
          <a:effectLst/>
        </p:spPr>
        <p:txBody>
          <a:bodyPr vert="horz" wrap="none" lIns="22225" tIns="0" rIns="22225"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053EB348-CF77-4803-BB95-4E5468425402}" type="datetime'3''''''''''''''''%'''''''''">
              <a:rPr kumimoji="0" lang="ru-RU" altLang="en-US" sz="1200" b="0" i="0" u="none" strike="noStrike" kern="1200" cap="none" spc="0" normalizeH="0" baseline="0" noProof="0" smtClean="0">
                <a:ln>
                  <a:noFill/>
                </a:ln>
                <a:solidFill>
                  <a:prstClr val="white"/>
                </a:solidFill>
                <a:effectLst/>
                <a:uLnTx/>
                <a:uFillTx/>
                <a:latin typeface="Arial Narrow"/>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3%</a:t>
            </a:fld>
            <a:br>
              <a:rPr kumimoji="0" lang="ru-RU" altLang="en-US" sz="1200" b="0" i="0" u="none" strike="noStrike" kern="1200" cap="none" spc="0" normalizeH="0" baseline="0" noProof="0">
                <a:ln>
                  <a:noFill/>
                </a:ln>
                <a:solidFill>
                  <a:prstClr val="white"/>
                </a:solidFill>
                <a:effectLst/>
                <a:uLnTx/>
                <a:uFillTx/>
                <a:latin typeface="Arial Narrow"/>
                <a:ea typeface="+mn-ea"/>
                <a:cs typeface="+mn-cs"/>
              </a:rPr>
            </a:br>
            <a:r>
              <a:rPr kumimoji="0" lang="ru-RU" altLang="en-US" sz="1200" b="0" i="0" u="none" strike="noStrike" kern="1200" cap="none" spc="0" normalizeH="0" baseline="0" noProof="0">
                <a:ln>
                  <a:noFill/>
                </a:ln>
                <a:solidFill>
                  <a:prstClr val="white"/>
                </a:solidFill>
                <a:effectLst/>
                <a:uLnTx/>
                <a:uFillTx/>
                <a:latin typeface="Arial Narrow"/>
                <a:ea typeface="+mn-ea"/>
                <a:cs typeface="+mn-cs"/>
              </a:rPr>
              <a:t>(</a:t>
            </a:r>
            <a:fld id="{C1C0E509-00A7-4368-99BD-C4B076D9A646}" type="datetime'''''''''''''''1'''''''''''''''''''''''''''''''''''''''''''''''">
              <a:rPr kumimoji="0" lang="ru-RU" altLang="en-US" sz="1200" b="0" i="0" u="none" strike="noStrike" kern="1200" cap="none" spc="0" normalizeH="0" baseline="0" noProof="0" smtClean="0">
                <a:ln>
                  <a:noFill/>
                </a:ln>
                <a:solidFill>
                  <a:prstClr val="white"/>
                </a:solidFill>
                <a:effectLst/>
                <a:uLnTx/>
                <a:uFillTx/>
                <a:latin typeface="Arial Narrow"/>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1</a:t>
            </a:fld>
            <a:r>
              <a:rPr kumimoji="0" lang="ru-RU" sz="1200" b="0" i="0" u="none" strike="noStrike" kern="1200" cap="none" spc="0" normalizeH="0" baseline="0" noProof="0">
                <a:ln>
                  <a:noFill/>
                </a:ln>
                <a:solidFill>
                  <a:prstClr val="white"/>
                </a:solidFill>
                <a:effectLst/>
                <a:uLnTx/>
                <a:uFillTx/>
                <a:latin typeface="Arial Narrow"/>
                <a:ea typeface="+mn-ea"/>
                <a:cs typeface="+mn-cs"/>
              </a:rPr>
              <a:t>)</a:t>
            </a:r>
            <a:endParaRPr kumimoji="0" lang="ru-RU" sz="1200" b="0" i="0" u="none" strike="noStrike" kern="1200" cap="none" spc="0" normalizeH="0" baseline="0" noProof="0" dirty="0">
              <a:ln>
                <a:noFill/>
              </a:ln>
              <a:solidFill>
                <a:prstClr val="white"/>
              </a:solidFill>
              <a:effectLst/>
              <a:uLnTx/>
              <a:uFillTx/>
              <a:latin typeface="Arial Narrow"/>
              <a:ea typeface="+mn-ea"/>
              <a:cs typeface="+mn-cs"/>
            </a:endParaRPr>
          </a:p>
        </p:txBody>
      </p:sp>
      <p:sp>
        <p:nvSpPr>
          <p:cNvPr id="45" name="Текст 2"/>
          <p:cNvSpPr>
            <a:spLocks noGrp="1"/>
          </p:cNvSpPr>
          <p:nvPr>
            <p:custDataLst>
              <p:tags r:id="rId15"/>
            </p:custDataLst>
          </p:nvPr>
        </p:nvSpPr>
        <p:spPr bwMode="auto">
          <a:xfrm>
            <a:off x="6553200" y="1628775"/>
            <a:ext cx="1166813"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7043B555-77FE-4848-9E3C-A272B6508D84}" type="datetime'З''''е''л''''''ен''''ые'' ''о''''''бли''''''''г''а''ци''и'''''">
              <a:rPr kumimoji="0" lang="ru-RU" altLang="en-US" sz="1200" b="0" i="0" u="none" strike="noStrike" kern="1200" cap="none" spc="0" normalizeH="0" baseline="0" noProof="0" smtClean="0">
                <a:ln>
                  <a:noFill/>
                </a:ln>
                <a:solidFill>
                  <a:prstClr val="black"/>
                </a:solidFill>
                <a:effectLst/>
                <a:uLnTx/>
                <a:uFillTx/>
                <a:latin typeface="Arial Narrow"/>
                <a:ea typeface="+mn-ea"/>
                <a:cs typeface="+mn-cs"/>
              </a:rPr>
              <a:pPr marL="0" marR="0" lvl="0" indent="0" algn="l" defTabSz="914400" rtl="0" eaLnBrk="1" fontAlgn="auto" latinLnBrk="0" hangingPunct="1">
                <a:lnSpc>
                  <a:spcPct val="90000"/>
                </a:lnSpc>
                <a:spcBef>
                  <a:spcPct val="0"/>
                </a:spcBef>
                <a:spcAft>
                  <a:spcPct val="0"/>
                </a:spcAft>
                <a:buClrTx/>
                <a:buSzTx/>
                <a:buFont typeface="Arial" panose="020B0604020202020204" pitchFamily="34" charset="0"/>
                <a:buNone/>
                <a:tabLst/>
                <a:defRPr/>
              </a:pPr>
              <a:t>Зеленые облигации</a:t>
            </a:fld>
            <a:endParaRPr kumimoji="0" lang="ru-RU" sz="12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46" name="Текст 2"/>
          <p:cNvSpPr>
            <a:spLocks noGrp="1"/>
          </p:cNvSpPr>
          <p:nvPr>
            <p:custDataLst>
              <p:tags r:id="rId16"/>
            </p:custDataLst>
          </p:nvPr>
        </p:nvSpPr>
        <p:spPr bwMode="gray">
          <a:xfrm>
            <a:off x="6605588" y="1930400"/>
            <a:ext cx="225425" cy="330200"/>
          </a:xfrm>
          <a:prstGeom prst="rect">
            <a:avLst/>
          </a:prstGeom>
          <a:solidFill>
            <a:schemeClr val="bg1"/>
          </a:solidFill>
          <a:ln>
            <a:noFill/>
          </a:ln>
          <a:effectLst/>
        </p:spPr>
        <p:txBody>
          <a:bodyPr vert="horz" wrap="none" lIns="22225" tIns="0" rIns="22225"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29D09C3E-9A52-4F99-80B6-991C54121A64}" type="datetime'''''''''''''''''''''''''''''''''3''''''''''''''''%'''''''''">
              <a:rPr kumimoji="0" lang="ru-RU" altLang="en-US" sz="1200" b="0" i="0" u="none" strike="noStrike" kern="1200" cap="none" spc="0" normalizeH="0" baseline="0" noProof="0" smtClean="0">
                <a:ln>
                  <a:noFill/>
                </a:ln>
                <a:solidFill>
                  <a:prstClr val="black"/>
                </a:solidFill>
                <a:effectLst/>
                <a:uLnTx/>
                <a:uFillTx/>
                <a:latin typeface="Arial Narrow"/>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3%</a:t>
            </a:fld>
            <a:br>
              <a:rPr kumimoji="0" lang="ru-RU" altLang="en-US" sz="1200" b="0" i="0" u="none" strike="noStrike" kern="1200" cap="none" spc="0" normalizeH="0" baseline="0" noProof="0">
                <a:ln>
                  <a:noFill/>
                </a:ln>
                <a:solidFill>
                  <a:prstClr val="black"/>
                </a:solidFill>
                <a:effectLst/>
                <a:uLnTx/>
                <a:uFillTx/>
                <a:latin typeface="Arial Narrow"/>
                <a:ea typeface="+mn-ea"/>
                <a:cs typeface="+mn-cs"/>
              </a:rPr>
            </a:br>
            <a:r>
              <a:rPr kumimoji="0" lang="ru-RU" altLang="en-US" sz="1200" b="0" i="0" u="none" strike="noStrike" kern="1200" cap="none" spc="0" normalizeH="0" baseline="0" noProof="0">
                <a:ln>
                  <a:noFill/>
                </a:ln>
                <a:solidFill>
                  <a:prstClr val="black"/>
                </a:solidFill>
                <a:effectLst/>
                <a:uLnTx/>
                <a:uFillTx/>
                <a:latin typeface="Arial Narrow"/>
                <a:ea typeface="+mn-ea"/>
                <a:cs typeface="+mn-cs"/>
              </a:rPr>
              <a:t>(</a:t>
            </a:r>
            <a:fld id="{772C380A-FBD6-44A9-97D6-4AFDA879F3FB}" type="datetime'''''''''''''''''''''''''''''''''1'''''''">
              <a:rPr kumimoji="0" lang="ru-RU" altLang="en-US" sz="1200" b="0" i="0" u="none" strike="noStrike" kern="1200" cap="none" spc="0" normalizeH="0" baseline="0" noProof="0" smtClean="0">
                <a:ln>
                  <a:noFill/>
                </a:ln>
                <a:solidFill>
                  <a:prstClr val="black"/>
                </a:solidFill>
                <a:effectLst/>
                <a:uLnTx/>
                <a:uFillTx/>
                <a:latin typeface="Arial Narrow"/>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1</a:t>
            </a:fld>
            <a:r>
              <a:rPr kumimoji="0" lang="ru-RU" sz="1200" b="0" i="0" u="none" strike="noStrike" kern="1200" cap="none" spc="0" normalizeH="0" baseline="0" noProof="0">
                <a:ln>
                  <a:noFill/>
                </a:ln>
                <a:solidFill>
                  <a:prstClr val="black"/>
                </a:solidFill>
                <a:effectLst/>
                <a:uLnTx/>
                <a:uFillTx/>
                <a:latin typeface="Arial Narrow"/>
                <a:ea typeface="+mn-ea"/>
                <a:cs typeface="+mn-cs"/>
              </a:rPr>
              <a:t>)</a:t>
            </a:r>
            <a:endParaRPr kumimoji="0" lang="ru-RU" sz="12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47" name="Текст 2"/>
          <p:cNvSpPr>
            <a:spLocks noGrp="1"/>
          </p:cNvSpPr>
          <p:nvPr>
            <p:custDataLst>
              <p:tags r:id="rId17"/>
            </p:custDataLst>
          </p:nvPr>
        </p:nvSpPr>
        <p:spPr bwMode="auto">
          <a:xfrm>
            <a:off x="6918325" y="1793875"/>
            <a:ext cx="11112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5D1F9EAA-6AE7-478D-941A-17FD332A1CE9}" type="datetime''''' Де''ше''''в''''ы''е'' ''к''''''''р''''''''ед''''ит''''ы'">
              <a:rPr kumimoji="0" lang="ru-RU" altLang="en-US" sz="1200" b="0" i="0" u="none" strike="noStrike" kern="1200" cap="none" spc="0" normalizeH="0" baseline="0" noProof="0" smtClean="0">
                <a:ln>
                  <a:noFill/>
                </a:ln>
                <a:solidFill>
                  <a:prstClr val="black"/>
                </a:solidFill>
                <a:effectLst/>
                <a:uLnTx/>
                <a:uFillTx/>
                <a:latin typeface="Arial Narrow"/>
                <a:ea typeface="+mn-ea"/>
                <a:cs typeface="+mn-cs"/>
              </a:rPr>
              <a:pPr marL="0" marR="0" lvl="0" indent="0" algn="l" defTabSz="914400" rtl="0" eaLnBrk="1" fontAlgn="auto" latinLnBrk="0" hangingPunct="1">
                <a:lnSpc>
                  <a:spcPct val="90000"/>
                </a:lnSpc>
                <a:spcBef>
                  <a:spcPct val="0"/>
                </a:spcBef>
                <a:spcAft>
                  <a:spcPct val="0"/>
                </a:spcAft>
                <a:buClrTx/>
                <a:buSzTx/>
                <a:buFont typeface="Arial" panose="020B0604020202020204" pitchFamily="34" charset="0"/>
                <a:buNone/>
                <a:tabLst/>
                <a:defRPr/>
              </a:pPr>
              <a:t> Дешевые кредиты</a:t>
            </a:fld>
            <a:endParaRPr kumimoji="0" lang="ru-RU" sz="12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37" name="Текст 2"/>
          <p:cNvSpPr>
            <a:spLocks noGrp="1"/>
          </p:cNvSpPr>
          <p:nvPr>
            <p:custDataLst>
              <p:tags r:id="rId18"/>
            </p:custDataLst>
          </p:nvPr>
        </p:nvSpPr>
        <p:spPr bwMode="gray">
          <a:xfrm>
            <a:off x="6818313" y="2079625"/>
            <a:ext cx="225425" cy="330200"/>
          </a:xfrm>
          <a:prstGeom prst="rect">
            <a:avLst/>
          </a:prstGeom>
          <a:solidFill>
            <a:schemeClr val="accent3"/>
          </a:solidFill>
          <a:ln>
            <a:noFill/>
          </a:ln>
          <a:effectLst/>
        </p:spPr>
        <p:txBody>
          <a:bodyPr vert="horz" wrap="none" lIns="22225" tIns="0" rIns="22225"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7A5320AE-1E10-49B1-87BE-FAE9871B415C}" type="datetime'''''''''''''''''''''''''''''3''''''''''%'''''''''''''''">
              <a:rPr kumimoji="0" lang="ru-RU" altLang="en-US" sz="1200" b="0" i="0" u="none" strike="noStrike" kern="1200" cap="none" spc="0" normalizeH="0" baseline="0" noProof="0" smtClean="0">
                <a:ln>
                  <a:noFill/>
                </a:ln>
                <a:solidFill>
                  <a:prstClr val="black"/>
                </a:solidFill>
                <a:effectLst/>
                <a:uLnTx/>
                <a:uFillTx/>
                <a:latin typeface="Arial Narrow"/>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3%</a:t>
            </a:fld>
            <a:br>
              <a:rPr kumimoji="0" lang="ru-RU" altLang="en-US" sz="1200" b="0" i="0" u="none" strike="noStrike" kern="1200" cap="none" spc="0" normalizeH="0" baseline="0" noProof="0">
                <a:ln>
                  <a:noFill/>
                </a:ln>
                <a:solidFill>
                  <a:prstClr val="black"/>
                </a:solidFill>
                <a:effectLst/>
                <a:uLnTx/>
                <a:uFillTx/>
                <a:latin typeface="Arial Narrow"/>
                <a:ea typeface="+mn-ea"/>
                <a:cs typeface="+mn-cs"/>
              </a:rPr>
            </a:br>
            <a:r>
              <a:rPr kumimoji="0" lang="ru-RU" altLang="en-US" sz="1200" b="0" i="0" u="none" strike="noStrike" kern="1200" cap="none" spc="0" normalizeH="0" baseline="0" noProof="0">
                <a:ln>
                  <a:noFill/>
                </a:ln>
                <a:solidFill>
                  <a:prstClr val="black"/>
                </a:solidFill>
                <a:effectLst/>
                <a:uLnTx/>
                <a:uFillTx/>
                <a:latin typeface="Arial Narrow"/>
                <a:ea typeface="+mn-ea"/>
                <a:cs typeface="+mn-cs"/>
              </a:rPr>
              <a:t>(</a:t>
            </a:r>
            <a:fld id="{FABA845E-156B-4650-8A4C-3ABF4B82218D}" type="datetime'''''''''''''''''''''''''''''''''''''''''''''1'''''''''''''''">
              <a:rPr kumimoji="0" lang="ru-RU" altLang="en-US" sz="1200" b="0" i="0" u="none" strike="noStrike" kern="1200" cap="none" spc="0" normalizeH="0" baseline="0" noProof="0" smtClean="0">
                <a:ln>
                  <a:noFill/>
                </a:ln>
                <a:solidFill>
                  <a:prstClr val="black"/>
                </a:solidFill>
                <a:effectLst/>
                <a:uLnTx/>
                <a:uFillTx/>
                <a:latin typeface="Arial Narrow"/>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1</a:t>
            </a:fld>
            <a:r>
              <a:rPr kumimoji="0" lang="ru-RU" sz="1200" b="0" i="0" u="none" strike="noStrike" kern="1200" cap="none" spc="0" normalizeH="0" baseline="0" noProof="0">
                <a:ln>
                  <a:noFill/>
                </a:ln>
                <a:solidFill>
                  <a:prstClr val="black"/>
                </a:solidFill>
                <a:effectLst/>
                <a:uLnTx/>
                <a:uFillTx/>
                <a:latin typeface="Arial Narrow"/>
                <a:ea typeface="+mn-ea"/>
                <a:cs typeface="+mn-cs"/>
              </a:rPr>
              <a:t>)</a:t>
            </a:r>
            <a:endParaRPr kumimoji="0" lang="ru-RU" sz="12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31" name="Текст 2"/>
          <p:cNvSpPr>
            <a:spLocks noGrp="1"/>
          </p:cNvSpPr>
          <p:nvPr>
            <p:custDataLst>
              <p:tags r:id="rId19"/>
            </p:custDataLst>
          </p:nvPr>
        </p:nvSpPr>
        <p:spPr bwMode="auto">
          <a:xfrm>
            <a:off x="7129463" y="1958975"/>
            <a:ext cx="414338"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3198958D-FFEB-4BE1-883D-ECF23AD7E53E}" type="datetime'''''Л''''''''''''ь''''г''''''''''''о''''т''ы'''">
              <a:rPr kumimoji="0" lang="ru-RU" altLang="en-US" sz="1200" b="0" i="0" u="none" strike="noStrike" kern="1200" cap="none" spc="0" normalizeH="0" baseline="0" noProof="0" smtClean="0">
                <a:ln>
                  <a:noFill/>
                </a:ln>
                <a:solidFill>
                  <a:prstClr val="black"/>
                </a:solidFill>
                <a:effectLst/>
                <a:uLnTx/>
                <a:uFillTx/>
                <a:latin typeface="Arial Narrow"/>
                <a:ea typeface="+mn-ea"/>
                <a:cs typeface="+mn-cs"/>
              </a:rPr>
              <a:pPr marL="0" marR="0" lvl="0" indent="0" algn="l" defTabSz="914400" rtl="0" eaLnBrk="1" fontAlgn="auto" latinLnBrk="0" hangingPunct="1">
                <a:lnSpc>
                  <a:spcPct val="90000"/>
                </a:lnSpc>
                <a:spcBef>
                  <a:spcPct val="0"/>
                </a:spcBef>
                <a:spcAft>
                  <a:spcPct val="0"/>
                </a:spcAft>
                <a:buClrTx/>
                <a:buSzTx/>
                <a:buFont typeface="Arial" panose="020B0604020202020204" pitchFamily="34" charset="0"/>
                <a:buNone/>
                <a:tabLst/>
                <a:defRPr/>
              </a:pPr>
              <a:t>Льготы</a:t>
            </a:fld>
            <a:endParaRPr kumimoji="0" lang="ru-RU" sz="12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34" name="Текст 2"/>
          <p:cNvSpPr>
            <a:spLocks noGrp="1"/>
          </p:cNvSpPr>
          <p:nvPr>
            <p:custDataLst>
              <p:tags r:id="rId20"/>
            </p:custDataLst>
          </p:nvPr>
        </p:nvSpPr>
        <p:spPr bwMode="gray">
          <a:xfrm>
            <a:off x="6805613" y="2409825"/>
            <a:ext cx="225425" cy="330200"/>
          </a:xfrm>
          <a:prstGeom prst="rect">
            <a:avLst/>
          </a:prstGeom>
          <a:solidFill>
            <a:srgbClr val="000000"/>
          </a:solidFill>
          <a:ln>
            <a:noFill/>
          </a:ln>
          <a:effectLst/>
        </p:spPr>
        <p:txBody>
          <a:bodyPr vert="horz" wrap="none" lIns="22225" tIns="0" rIns="22225"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1189E7CD-7F15-40FD-BA30-EB9F1B6EBD70}" type="datetime'''3''''''''''%'''''''''''''''''''''''''''''''''''''''''''''''">
              <a:rPr kumimoji="0" lang="ru-RU" altLang="en-US" sz="1200" b="0" i="0" u="none" strike="noStrike" kern="1200" cap="none" spc="0" normalizeH="0" baseline="0" noProof="0" smtClean="0">
                <a:ln>
                  <a:noFill/>
                </a:ln>
                <a:solidFill>
                  <a:prstClr val="white"/>
                </a:solidFill>
                <a:effectLst/>
                <a:uLnTx/>
                <a:uFillTx/>
                <a:latin typeface="Arial Narrow"/>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3%</a:t>
            </a:fld>
            <a:br>
              <a:rPr kumimoji="0" lang="ru-RU" altLang="en-US" sz="1200" b="0" i="0" u="none" strike="noStrike" kern="1200" cap="none" spc="0" normalizeH="0" baseline="0" noProof="0">
                <a:ln>
                  <a:noFill/>
                </a:ln>
                <a:solidFill>
                  <a:prstClr val="white"/>
                </a:solidFill>
                <a:effectLst/>
                <a:uLnTx/>
                <a:uFillTx/>
                <a:latin typeface="Arial Narrow"/>
                <a:ea typeface="+mn-ea"/>
                <a:cs typeface="+mn-cs"/>
              </a:rPr>
            </a:br>
            <a:r>
              <a:rPr kumimoji="0" lang="ru-RU" altLang="en-US" sz="1200" b="0" i="0" u="none" strike="noStrike" kern="1200" cap="none" spc="0" normalizeH="0" baseline="0" noProof="0">
                <a:ln>
                  <a:noFill/>
                </a:ln>
                <a:solidFill>
                  <a:prstClr val="white"/>
                </a:solidFill>
                <a:effectLst/>
                <a:uLnTx/>
                <a:uFillTx/>
                <a:latin typeface="Arial Narrow"/>
                <a:ea typeface="+mn-ea"/>
                <a:cs typeface="+mn-cs"/>
              </a:rPr>
              <a:t>(</a:t>
            </a:r>
            <a:fld id="{A696BE7C-F3FF-469B-8569-AC1CF59A34C1}" type="datetime'''''''''''''''''''''''''''''''''''''''''''''''''''''''1'">
              <a:rPr kumimoji="0" lang="ru-RU" altLang="en-US" sz="1200" b="0" i="0" u="none" strike="noStrike" kern="1200" cap="none" spc="0" normalizeH="0" baseline="0" noProof="0" smtClean="0">
                <a:ln>
                  <a:noFill/>
                </a:ln>
                <a:solidFill>
                  <a:prstClr val="white"/>
                </a:solidFill>
                <a:effectLst/>
                <a:uLnTx/>
                <a:uFillTx/>
                <a:latin typeface="Arial Narrow"/>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1</a:t>
            </a:fld>
            <a:r>
              <a:rPr kumimoji="0" lang="ru-RU" sz="1200" b="0" i="0" u="none" strike="noStrike" kern="1200" cap="none" spc="0" normalizeH="0" baseline="0" noProof="0">
                <a:ln>
                  <a:noFill/>
                </a:ln>
                <a:solidFill>
                  <a:prstClr val="white"/>
                </a:solidFill>
                <a:effectLst/>
                <a:uLnTx/>
                <a:uFillTx/>
                <a:latin typeface="Arial Narrow"/>
                <a:ea typeface="+mn-ea"/>
                <a:cs typeface="+mn-cs"/>
              </a:rPr>
              <a:t>)</a:t>
            </a:r>
            <a:endParaRPr kumimoji="0" lang="ru-RU" sz="1200" b="0" i="0" u="none" strike="noStrike" kern="1200" cap="none" spc="0" normalizeH="0" baseline="0" noProof="0" dirty="0">
              <a:ln>
                <a:noFill/>
              </a:ln>
              <a:solidFill>
                <a:prstClr val="white"/>
              </a:solidFill>
              <a:effectLst/>
              <a:uLnTx/>
              <a:uFillTx/>
              <a:latin typeface="Arial Narrow"/>
              <a:ea typeface="+mn-ea"/>
              <a:cs typeface="+mn-cs"/>
            </a:endParaRPr>
          </a:p>
        </p:txBody>
      </p:sp>
      <p:sp>
        <p:nvSpPr>
          <p:cNvPr id="32" name="Текст 2"/>
          <p:cNvSpPr>
            <a:spLocks noGrp="1"/>
          </p:cNvSpPr>
          <p:nvPr>
            <p:custDataLst>
              <p:tags r:id="rId21"/>
            </p:custDataLst>
          </p:nvPr>
        </p:nvSpPr>
        <p:spPr bwMode="auto">
          <a:xfrm>
            <a:off x="7305675" y="2157413"/>
            <a:ext cx="60642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05C1C0F5-9344-43B7-A258-F99CF4561932}" type="datetime'''''Р''''''а''''сср''''''о''''''ч''''''к''''а'''''''''''">
              <a:rPr kumimoji="0" lang="ru-RU" altLang="en-US" sz="1200" b="0" i="0" u="none" strike="noStrike" kern="1200" cap="none" spc="0" normalizeH="0" baseline="0" noProof="0" smtClean="0">
                <a:ln>
                  <a:noFill/>
                </a:ln>
                <a:solidFill>
                  <a:prstClr val="black"/>
                </a:solidFill>
                <a:effectLst/>
                <a:uLnTx/>
                <a:uFillTx/>
                <a:latin typeface="Arial Narrow"/>
                <a:ea typeface="+mn-ea"/>
                <a:cs typeface="+mn-cs"/>
              </a:rPr>
              <a:pPr marL="0" marR="0" lvl="0" indent="0" algn="l" defTabSz="914400" rtl="0" eaLnBrk="1" fontAlgn="auto" latinLnBrk="0" hangingPunct="1">
                <a:lnSpc>
                  <a:spcPct val="90000"/>
                </a:lnSpc>
                <a:spcBef>
                  <a:spcPct val="0"/>
                </a:spcBef>
                <a:spcAft>
                  <a:spcPct val="0"/>
                </a:spcAft>
                <a:buClrTx/>
                <a:buSzTx/>
                <a:buFont typeface="Arial" panose="020B0604020202020204" pitchFamily="34" charset="0"/>
                <a:buNone/>
                <a:tabLst/>
                <a:defRPr/>
              </a:pPr>
              <a:t>Рассрочка</a:t>
            </a:fld>
            <a:endParaRPr kumimoji="0" lang="ru-RU" sz="12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36" name="Текст 2"/>
          <p:cNvSpPr>
            <a:spLocks noGrp="1"/>
          </p:cNvSpPr>
          <p:nvPr>
            <p:custDataLst>
              <p:tags r:id="rId22"/>
            </p:custDataLst>
          </p:nvPr>
        </p:nvSpPr>
        <p:spPr bwMode="gray">
          <a:xfrm>
            <a:off x="5229225" y="3997325"/>
            <a:ext cx="295275" cy="3302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2E67AA86-29C8-473C-A982-428ADA85CA05}" type="datetime'''''''''''''2''''''''''0''''%'''''''''''''''''''''''''''''''">
              <a:rPr kumimoji="0" lang="ru-RU" altLang="en-US" sz="1200" b="0" i="0" u="none" strike="noStrike" kern="1200" cap="none" spc="0" normalizeH="0" baseline="0" noProof="0" smtClean="0">
                <a:ln>
                  <a:noFill/>
                </a:ln>
                <a:solidFill>
                  <a:prstClr val="white"/>
                </a:solidFill>
                <a:effectLst/>
                <a:uLnTx/>
                <a:uFillTx/>
                <a:latin typeface="Arial Narrow"/>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20%</a:t>
            </a:fld>
            <a:br>
              <a:rPr kumimoji="0" lang="ru-RU" altLang="en-US" sz="1200" b="0" i="0" u="none" strike="noStrike" kern="1200" cap="none" spc="0" normalizeH="0" baseline="0" noProof="0">
                <a:ln>
                  <a:noFill/>
                </a:ln>
                <a:solidFill>
                  <a:prstClr val="white"/>
                </a:solidFill>
                <a:effectLst/>
                <a:uLnTx/>
                <a:uFillTx/>
                <a:latin typeface="Arial Narrow"/>
                <a:ea typeface="+mn-ea"/>
                <a:cs typeface="+mn-cs"/>
              </a:rPr>
            </a:br>
            <a:r>
              <a:rPr kumimoji="0" lang="ru-RU" altLang="en-US" sz="1200" b="0" i="0" u="none" strike="noStrike" kern="1200" cap="none" spc="0" normalizeH="0" baseline="0" noProof="0">
                <a:ln>
                  <a:noFill/>
                </a:ln>
                <a:solidFill>
                  <a:prstClr val="white"/>
                </a:solidFill>
                <a:effectLst/>
                <a:uLnTx/>
                <a:uFillTx/>
                <a:latin typeface="Arial Narrow"/>
                <a:ea typeface="+mn-ea"/>
                <a:cs typeface="+mn-cs"/>
              </a:rPr>
              <a:t>(</a:t>
            </a:r>
            <a:fld id="{33C27DD1-86FF-430A-A283-FB1BAC71FBE0}" type="datetime'6'''''''''''''''''''''''''''''''''''''''''''''''''''''''''''">
              <a:rPr kumimoji="0" lang="ru-RU" altLang="en-US" sz="1200" b="0" i="0" u="none" strike="noStrike" kern="1200" cap="none" spc="0" normalizeH="0" baseline="0" noProof="0" smtClean="0">
                <a:ln>
                  <a:noFill/>
                </a:ln>
                <a:solidFill>
                  <a:prstClr val="white"/>
                </a:solidFill>
                <a:effectLst/>
                <a:uLnTx/>
                <a:uFillTx/>
                <a:latin typeface="Arial Narrow"/>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6</a:t>
            </a:fld>
            <a:r>
              <a:rPr kumimoji="0" lang="ru-RU" sz="1200" b="0" i="0" u="none" strike="noStrike" kern="1200" cap="none" spc="0" normalizeH="0" baseline="0" noProof="0">
                <a:ln>
                  <a:noFill/>
                </a:ln>
                <a:solidFill>
                  <a:prstClr val="white"/>
                </a:solidFill>
                <a:effectLst/>
                <a:uLnTx/>
                <a:uFillTx/>
                <a:latin typeface="Arial Narrow"/>
                <a:ea typeface="+mn-ea"/>
                <a:cs typeface="+mn-cs"/>
              </a:rPr>
              <a:t>)</a:t>
            </a:r>
            <a:endParaRPr kumimoji="0" lang="ru-RU" sz="1200" b="0" i="0" u="none" strike="noStrike" kern="1200" cap="none" spc="0" normalizeH="0" baseline="0" noProof="0" dirty="0">
              <a:ln>
                <a:noFill/>
              </a:ln>
              <a:solidFill>
                <a:prstClr val="white"/>
              </a:solidFill>
              <a:effectLst/>
              <a:uLnTx/>
              <a:uFillTx/>
              <a:latin typeface="Arial Narrow"/>
              <a:ea typeface="+mn-ea"/>
              <a:cs typeface="+mn-cs"/>
            </a:endParaRPr>
          </a:p>
        </p:txBody>
      </p:sp>
      <p:sp>
        <p:nvSpPr>
          <p:cNvPr id="52" name="Текст 2"/>
          <p:cNvSpPr>
            <a:spLocks noGrp="1"/>
          </p:cNvSpPr>
          <p:nvPr>
            <p:custDataLst>
              <p:tags r:id="rId23"/>
            </p:custDataLst>
          </p:nvPr>
        </p:nvSpPr>
        <p:spPr bwMode="auto">
          <a:xfrm>
            <a:off x="7602538" y="2389188"/>
            <a:ext cx="849313"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25A6C8E3-55A9-4D67-9A2B-0672C2AD675D}" type="datetime'''''''Г''''е''''лио''''''''''си''''''''''''с''''''те''м''''ы'">
              <a:rPr kumimoji="0" lang="ru-RU" altLang="en-US" sz="1200" b="0" i="0" u="none" strike="noStrike" kern="1200" cap="none" spc="0" normalizeH="0" baseline="0" noProof="0" smtClean="0">
                <a:ln>
                  <a:noFill/>
                </a:ln>
                <a:solidFill>
                  <a:prstClr val="black"/>
                </a:solidFill>
                <a:effectLst/>
                <a:uLnTx/>
                <a:uFillTx/>
                <a:latin typeface="Arial Narrow"/>
                <a:ea typeface="+mn-ea"/>
                <a:cs typeface="+mn-cs"/>
              </a:rPr>
              <a:pPr marL="0" marR="0" lvl="0" indent="0" algn="l" defTabSz="914400" rtl="0" eaLnBrk="1" fontAlgn="auto" latinLnBrk="0" hangingPunct="1">
                <a:lnSpc>
                  <a:spcPct val="90000"/>
                </a:lnSpc>
                <a:spcBef>
                  <a:spcPct val="0"/>
                </a:spcBef>
                <a:spcAft>
                  <a:spcPct val="0"/>
                </a:spcAft>
                <a:buClrTx/>
                <a:buSzTx/>
                <a:buFont typeface="Arial" panose="020B0604020202020204" pitchFamily="34" charset="0"/>
                <a:buNone/>
                <a:tabLst/>
                <a:defRPr/>
              </a:pPr>
              <a:t>Гелиосистемы</a:t>
            </a:fld>
            <a:endParaRPr kumimoji="0" lang="ru-RU" sz="12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53" name="Текст 2"/>
          <p:cNvSpPr>
            <a:spLocks noGrp="1"/>
          </p:cNvSpPr>
          <p:nvPr>
            <p:custDataLst>
              <p:tags r:id="rId24"/>
            </p:custDataLst>
          </p:nvPr>
        </p:nvSpPr>
        <p:spPr bwMode="gray">
          <a:xfrm>
            <a:off x="7148513" y="2759075"/>
            <a:ext cx="225425" cy="330200"/>
          </a:xfrm>
          <a:prstGeom prst="rect">
            <a:avLst/>
          </a:prstGeom>
          <a:solidFill>
            <a:schemeClr val="accent6"/>
          </a:solidFill>
          <a:ln>
            <a:noFill/>
          </a:ln>
          <a:effectLst/>
        </p:spPr>
        <p:txBody>
          <a:bodyPr vert="horz" wrap="none" lIns="22225" tIns="0" rIns="22225"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A0B3A295-A79E-4E69-B736-D4FD5B40D728}" type="datetime'''''''''''''''''''''''''''''''''''''''''''3%'">
              <a:rPr kumimoji="0" lang="ru-RU" altLang="en-US" sz="1200" b="0" i="0" u="none" strike="noStrike" kern="1200" cap="none" spc="0" normalizeH="0" baseline="0" noProof="0" smtClean="0">
                <a:ln>
                  <a:noFill/>
                </a:ln>
                <a:solidFill>
                  <a:prstClr val="white"/>
                </a:solidFill>
                <a:effectLst/>
                <a:uLnTx/>
                <a:uFillTx/>
                <a:latin typeface="Arial Narrow"/>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3%</a:t>
            </a:fld>
            <a:br>
              <a:rPr kumimoji="0" lang="ru-RU" altLang="en-US" sz="1200" b="0" i="0" u="none" strike="noStrike" kern="1200" cap="none" spc="0" normalizeH="0" baseline="0" noProof="0">
                <a:ln>
                  <a:noFill/>
                </a:ln>
                <a:solidFill>
                  <a:prstClr val="white"/>
                </a:solidFill>
                <a:effectLst/>
                <a:uLnTx/>
                <a:uFillTx/>
                <a:latin typeface="Arial Narrow"/>
                <a:ea typeface="+mn-ea"/>
                <a:cs typeface="+mn-cs"/>
              </a:rPr>
            </a:br>
            <a:r>
              <a:rPr kumimoji="0" lang="ru-RU" altLang="en-US" sz="1200" b="0" i="0" u="none" strike="noStrike" kern="1200" cap="none" spc="0" normalizeH="0" baseline="0" noProof="0">
                <a:ln>
                  <a:noFill/>
                </a:ln>
                <a:solidFill>
                  <a:prstClr val="white"/>
                </a:solidFill>
                <a:effectLst/>
                <a:uLnTx/>
                <a:uFillTx/>
                <a:latin typeface="Arial Narrow"/>
                <a:ea typeface="+mn-ea"/>
                <a:cs typeface="+mn-cs"/>
              </a:rPr>
              <a:t>(</a:t>
            </a:r>
            <a:fld id="{D0B59A7B-9B42-42DB-A1F2-FAD8BF1E90F8}" type="datetime'''''1'''''">
              <a:rPr kumimoji="0" lang="ru-RU" altLang="en-US" sz="1200" b="0" i="0" u="none" strike="noStrike" kern="1200" cap="none" spc="0" normalizeH="0" baseline="0" noProof="0" smtClean="0">
                <a:ln>
                  <a:noFill/>
                </a:ln>
                <a:solidFill>
                  <a:prstClr val="white"/>
                </a:solidFill>
                <a:effectLst/>
                <a:uLnTx/>
                <a:uFillTx/>
                <a:latin typeface="Arial Narrow"/>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1</a:t>
            </a:fld>
            <a:r>
              <a:rPr kumimoji="0" lang="ru-RU" sz="1200" b="0" i="0" u="none" strike="noStrike" kern="1200" cap="none" spc="0" normalizeH="0" baseline="0" noProof="0">
                <a:ln>
                  <a:noFill/>
                </a:ln>
                <a:solidFill>
                  <a:prstClr val="white"/>
                </a:solidFill>
                <a:effectLst/>
                <a:uLnTx/>
                <a:uFillTx/>
                <a:latin typeface="Arial Narrow"/>
                <a:ea typeface="+mn-ea"/>
                <a:cs typeface="+mn-cs"/>
              </a:rPr>
              <a:t>)</a:t>
            </a:r>
            <a:endParaRPr kumimoji="0" lang="ru-RU" sz="1200" b="0" i="0" u="none" strike="noStrike" kern="1200" cap="none" spc="0" normalizeH="0" baseline="0" noProof="0" dirty="0">
              <a:ln>
                <a:noFill/>
              </a:ln>
              <a:solidFill>
                <a:prstClr val="white"/>
              </a:solidFill>
              <a:effectLst/>
              <a:uLnTx/>
              <a:uFillTx/>
              <a:latin typeface="Arial Narrow"/>
              <a:ea typeface="+mn-ea"/>
              <a:cs typeface="+mn-cs"/>
            </a:endParaRPr>
          </a:p>
        </p:txBody>
      </p:sp>
      <p:sp>
        <p:nvSpPr>
          <p:cNvPr id="55" name="Текст 2"/>
          <p:cNvSpPr>
            <a:spLocks noGrp="1"/>
          </p:cNvSpPr>
          <p:nvPr>
            <p:custDataLst>
              <p:tags r:id="rId25"/>
            </p:custDataLst>
          </p:nvPr>
        </p:nvSpPr>
        <p:spPr bwMode="auto">
          <a:xfrm>
            <a:off x="7564438" y="2763838"/>
            <a:ext cx="1211263"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92F98012-1E18-4B83-96FE-A45912F0DDC5}" type="datetime'''З''е''''л''''''е''''н''''ые'' тех''н''''''о''''лог''и''и'''">
              <a:rPr kumimoji="0" lang="ru-RU" altLang="en-US" sz="1200" b="0" i="0" u="none" strike="noStrike" kern="1200" cap="none" spc="0" normalizeH="0" baseline="0" noProof="0" smtClean="0">
                <a:ln>
                  <a:noFill/>
                </a:ln>
                <a:solidFill>
                  <a:prstClr val="black"/>
                </a:solidFill>
                <a:effectLst/>
                <a:uLnTx/>
                <a:uFillTx/>
                <a:latin typeface="Arial Narrow"/>
                <a:ea typeface="+mn-ea"/>
                <a:cs typeface="+mn-cs"/>
              </a:rPr>
              <a:pPr marL="0" marR="0" lvl="0" indent="0" algn="l" defTabSz="914400" rtl="0" eaLnBrk="1" fontAlgn="auto" latinLnBrk="0" hangingPunct="1">
                <a:lnSpc>
                  <a:spcPct val="90000"/>
                </a:lnSpc>
                <a:spcBef>
                  <a:spcPct val="0"/>
                </a:spcBef>
                <a:spcAft>
                  <a:spcPct val="0"/>
                </a:spcAft>
                <a:buClrTx/>
                <a:buSzTx/>
                <a:buFont typeface="Arial" panose="020B0604020202020204" pitchFamily="34" charset="0"/>
                <a:buNone/>
                <a:tabLst/>
                <a:defRPr/>
              </a:pPr>
              <a:t>Зеленые технологии</a:t>
            </a:fld>
            <a:endParaRPr kumimoji="0" lang="ru-RU" sz="12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57" name="Текст 2"/>
          <p:cNvSpPr>
            <a:spLocks noGrp="1"/>
          </p:cNvSpPr>
          <p:nvPr>
            <p:custDataLst>
              <p:tags r:id="rId26"/>
            </p:custDataLst>
          </p:nvPr>
        </p:nvSpPr>
        <p:spPr bwMode="gray">
          <a:xfrm>
            <a:off x="6945313" y="3006725"/>
            <a:ext cx="225425" cy="330200"/>
          </a:xfrm>
          <a:prstGeom prst="rect">
            <a:avLst/>
          </a:prstGeom>
          <a:solidFill>
            <a:schemeClr val="accent1"/>
          </a:solidFill>
          <a:ln>
            <a:noFill/>
          </a:ln>
          <a:effectLst/>
        </p:spPr>
        <p:txBody>
          <a:bodyPr vert="horz" wrap="none" lIns="22225" tIns="0" rIns="22225"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30EAFD9A-F150-466F-9F3E-871B01940EDE}" type="datetime'''''''''''''''3''''''''''''''''%'''''">
              <a:rPr kumimoji="0" lang="ru-RU" altLang="en-US" sz="1200" b="0" i="0" u="none" strike="noStrike" kern="1200" cap="none" spc="0" normalizeH="0" baseline="0" noProof="0" smtClean="0">
                <a:ln>
                  <a:noFill/>
                </a:ln>
                <a:solidFill>
                  <a:prstClr val="white"/>
                </a:solidFill>
                <a:effectLst/>
                <a:uLnTx/>
                <a:uFillTx/>
                <a:latin typeface="Arial Narrow"/>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3%</a:t>
            </a:fld>
            <a:br>
              <a:rPr kumimoji="0" lang="ru-RU" altLang="en-US" sz="1200" b="0" i="0" u="none" strike="noStrike" kern="1200" cap="none" spc="0" normalizeH="0" baseline="0" noProof="0">
                <a:ln>
                  <a:noFill/>
                </a:ln>
                <a:solidFill>
                  <a:prstClr val="white"/>
                </a:solidFill>
                <a:effectLst/>
                <a:uLnTx/>
                <a:uFillTx/>
                <a:latin typeface="Arial Narrow"/>
                <a:ea typeface="+mn-ea"/>
                <a:cs typeface="+mn-cs"/>
              </a:rPr>
            </a:br>
            <a:r>
              <a:rPr kumimoji="0" lang="ru-RU" altLang="en-US" sz="1200" b="0" i="0" u="none" strike="noStrike" kern="1200" cap="none" spc="0" normalizeH="0" baseline="0" noProof="0">
                <a:ln>
                  <a:noFill/>
                </a:ln>
                <a:solidFill>
                  <a:prstClr val="white"/>
                </a:solidFill>
                <a:effectLst/>
                <a:uLnTx/>
                <a:uFillTx/>
                <a:latin typeface="Arial Narrow"/>
                <a:ea typeface="+mn-ea"/>
                <a:cs typeface="+mn-cs"/>
              </a:rPr>
              <a:t>(</a:t>
            </a:r>
            <a:fld id="{46481776-AC74-4CEE-9C84-A341E77735D7}" type="datetime'''''''''''''''''1'''''''''''''''''''''''''''''''''''">
              <a:rPr kumimoji="0" lang="ru-RU" altLang="en-US" sz="1200" b="0" i="0" u="none" strike="noStrike" kern="1200" cap="none" spc="0" normalizeH="0" baseline="0" noProof="0" smtClean="0">
                <a:ln>
                  <a:noFill/>
                </a:ln>
                <a:solidFill>
                  <a:prstClr val="white"/>
                </a:solidFill>
                <a:effectLst/>
                <a:uLnTx/>
                <a:uFillTx/>
                <a:latin typeface="Arial Narrow"/>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1</a:t>
            </a:fld>
            <a:r>
              <a:rPr kumimoji="0" lang="ru-RU" sz="1200" b="0" i="0" u="none" strike="noStrike" kern="1200" cap="none" spc="0" normalizeH="0" baseline="0" noProof="0">
                <a:ln>
                  <a:noFill/>
                </a:ln>
                <a:solidFill>
                  <a:prstClr val="white"/>
                </a:solidFill>
                <a:effectLst/>
                <a:uLnTx/>
                <a:uFillTx/>
                <a:latin typeface="Arial Narrow"/>
                <a:ea typeface="+mn-ea"/>
                <a:cs typeface="+mn-cs"/>
              </a:rPr>
              <a:t>)</a:t>
            </a:r>
            <a:endParaRPr kumimoji="0" lang="ru-RU" sz="1200" b="0" i="0" u="none" strike="noStrike" kern="1200" cap="none" spc="0" normalizeH="0" baseline="0" noProof="0" dirty="0">
              <a:ln>
                <a:noFill/>
              </a:ln>
              <a:solidFill>
                <a:prstClr val="white"/>
              </a:solidFill>
              <a:effectLst/>
              <a:uLnTx/>
              <a:uFillTx/>
              <a:latin typeface="Arial Narrow"/>
              <a:ea typeface="+mn-ea"/>
              <a:cs typeface="+mn-cs"/>
            </a:endParaRPr>
          </a:p>
        </p:txBody>
      </p:sp>
      <p:sp>
        <p:nvSpPr>
          <p:cNvPr id="58" name="Текст 2"/>
          <p:cNvSpPr>
            <a:spLocks noGrp="1"/>
          </p:cNvSpPr>
          <p:nvPr>
            <p:custDataLst>
              <p:tags r:id="rId27"/>
            </p:custDataLst>
          </p:nvPr>
        </p:nvSpPr>
        <p:spPr bwMode="auto">
          <a:xfrm>
            <a:off x="7583488" y="3089275"/>
            <a:ext cx="1323975"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03FFAEC3-ABA6-4476-A910-D49B0AA72109}" type="datetime'Эн''е''''рг''''''''о''''''эф''''''''''ф''екти''вн''''о''ст''ь'">
              <a:rPr kumimoji="0" lang="ru-RU" altLang="en-US" sz="1200" b="0" i="0" u="none" strike="noStrike" kern="1200" cap="none" spc="0" normalizeH="0" baseline="0" noProof="0" smtClean="0">
                <a:ln>
                  <a:noFill/>
                </a:ln>
                <a:solidFill>
                  <a:prstClr val="black"/>
                </a:solidFill>
                <a:effectLst/>
                <a:uLnTx/>
                <a:uFillTx/>
                <a:latin typeface="Arial Narrow"/>
                <a:ea typeface="+mn-ea"/>
                <a:cs typeface="+mn-cs"/>
              </a:rPr>
              <a:pPr marL="0" marR="0" lvl="0" indent="0" algn="l" defTabSz="914400" rtl="0" eaLnBrk="1" fontAlgn="auto" latinLnBrk="0" hangingPunct="1">
                <a:lnSpc>
                  <a:spcPct val="90000"/>
                </a:lnSpc>
                <a:spcBef>
                  <a:spcPct val="0"/>
                </a:spcBef>
                <a:spcAft>
                  <a:spcPct val="0"/>
                </a:spcAft>
                <a:buClrTx/>
                <a:buSzTx/>
                <a:buFont typeface="Arial" panose="020B0604020202020204" pitchFamily="34" charset="0"/>
                <a:buNone/>
                <a:tabLst/>
                <a:defRPr/>
              </a:pPr>
              <a:t>Энергоэффективность</a:t>
            </a:fld>
            <a:endParaRPr kumimoji="0" lang="ru-RU" sz="12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60" name="Текст 2"/>
          <p:cNvSpPr>
            <a:spLocks noGrp="1"/>
          </p:cNvSpPr>
          <p:nvPr>
            <p:custDataLst>
              <p:tags r:id="rId28"/>
            </p:custDataLst>
          </p:nvPr>
        </p:nvSpPr>
        <p:spPr bwMode="gray">
          <a:xfrm>
            <a:off x="7397750" y="3308350"/>
            <a:ext cx="225425" cy="330200"/>
          </a:xfrm>
          <a:prstGeom prst="rect">
            <a:avLst/>
          </a:prstGeom>
          <a:solidFill>
            <a:schemeClr val="folHlink"/>
          </a:solidFill>
          <a:ln>
            <a:noFill/>
          </a:ln>
          <a:effectLst/>
        </p:spPr>
        <p:txBody>
          <a:bodyPr vert="horz" wrap="none" lIns="22225" tIns="0" rIns="22225"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B9F7578E-9B5F-4DD0-9692-86A14B1F10F7}" type="datetime'3''''%'''''''''''''''''''">
              <a:rPr kumimoji="0" lang="ru-RU" altLang="en-US" sz="1200" b="0" i="0" u="none" strike="noStrike" kern="1200" cap="none" spc="0" normalizeH="0" baseline="0" noProof="0" smtClean="0">
                <a:ln>
                  <a:noFill/>
                </a:ln>
                <a:solidFill>
                  <a:prstClr val="white"/>
                </a:solidFill>
                <a:effectLst/>
                <a:uLnTx/>
                <a:uFillTx/>
                <a:latin typeface="Arial Narrow"/>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3%</a:t>
            </a:fld>
            <a:br>
              <a:rPr kumimoji="0" lang="ru-RU" altLang="en-US" sz="1200" b="0" i="0" u="none" strike="noStrike" kern="1200" cap="none" spc="0" normalizeH="0" baseline="0" noProof="0">
                <a:ln>
                  <a:noFill/>
                </a:ln>
                <a:solidFill>
                  <a:prstClr val="white"/>
                </a:solidFill>
                <a:effectLst/>
                <a:uLnTx/>
                <a:uFillTx/>
                <a:latin typeface="Arial Narrow"/>
                <a:ea typeface="+mn-ea"/>
                <a:cs typeface="+mn-cs"/>
              </a:rPr>
            </a:br>
            <a:r>
              <a:rPr kumimoji="0" lang="ru-RU" altLang="en-US" sz="1200" b="0" i="0" u="none" strike="noStrike" kern="1200" cap="none" spc="0" normalizeH="0" baseline="0" noProof="0">
                <a:ln>
                  <a:noFill/>
                </a:ln>
                <a:solidFill>
                  <a:prstClr val="white"/>
                </a:solidFill>
                <a:effectLst/>
                <a:uLnTx/>
                <a:uFillTx/>
                <a:latin typeface="Arial Narrow"/>
                <a:ea typeface="+mn-ea"/>
                <a:cs typeface="+mn-cs"/>
              </a:rPr>
              <a:t>(</a:t>
            </a:r>
            <a:fld id="{D577844F-2515-4208-9ACA-DDDD54E2D7BD}" type="datetime'''''''''''''''''''''''''''''''''''''''''1'''''''''">
              <a:rPr kumimoji="0" lang="ru-RU" altLang="en-US" sz="1200" b="0" i="0" u="none" strike="noStrike" kern="1200" cap="none" spc="0" normalizeH="0" baseline="0" noProof="0" smtClean="0">
                <a:ln>
                  <a:noFill/>
                </a:ln>
                <a:solidFill>
                  <a:prstClr val="white"/>
                </a:solidFill>
                <a:effectLst/>
                <a:uLnTx/>
                <a:uFillTx/>
                <a:latin typeface="Arial Narrow"/>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1</a:t>
            </a:fld>
            <a:r>
              <a:rPr kumimoji="0" lang="ru-RU" sz="1200" b="0" i="0" u="none" strike="noStrike" kern="1200" cap="none" spc="0" normalizeH="0" baseline="0" noProof="0">
                <a:ln>
                  <a:noFill/>
                </a:ln>
                <a:solidFill>
                  <a:prstClr val="white"/>
                </a:solidFill>
                <a:effectLst/>
                <a:uLnTx/>
                <a:uFillTx/>
                <a:latin typeface="Arial Narrow"/>
                <a:ea typeface="+mn-ea"/>
                <a:cs typeface="+mn-cs"/>
              </a:rPr>
              <a:t>)</a:t>
            </a:r>
            <a:endParaRPr kumimoji="0" lang="ru-RU" sz="1200" b="0" i="0" u="none" strike="noStrike" kern="1200" cap="none" spc="0" normalizeH="0" baseline="0" noProof="0" dirty="0">
              <a:ln>
                <a:noFill/>
              </a:ln>
              <a:solidFill>
                <a:prstClr val="white"/>
              </a:solidFill>
              <a:effectLst/>
              <a:uLnTx/>
              <a:uFillTx/>
              <a:latin typeface="Arial Narrow"/>
              <a:ea typeface="+mn-ea"/>
              <a:cs typeface="+mn-cs"/>
            </a:endParaRPr>
          </a:p>
        </p:txBody>
      </p:sp>
      <p:sp>
        <p:nvSpPr>
          <p:cNvPr id="61" name="Текст 2"/>
          <p:cNvSpPr>
            <a:spLocks noGrp="1"/>
          </p:cNvSpPr>
          <p:nvPr>
            <p:custDataLst>
              <p:tags r:id="rId29"/>
            </p:custDataLst>
          </p:nvPr>
        </p:nvSpPr>
        <p:spPr bwMode="auto">
          <a:xfrm>
            <a:off x="7705725" y="3444875"/>
            <a:ext cx="238760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F346084C-B0EC-4E42-9606-AA4F840DA7F8}" type="datetime'Каче''''с''твен''ны''е ''с''троител''ь''ные'' матери''а''л''ы'">
              <a:rPr kumimoji="0" lang="ru-RU" altLang="en-US" sz="1200" b="0" i="0" u="none" strike="noStrike" kern="1200" cap="none" spc="0" normalizeH="0" baseline="0" noProof="0" smtClean="0">
                <a:ln>
                  <a:noFill/>
                </a:ln>
                <a:solidFill>
                  <a:prstClr val="black"/>
                </a:solidFill>
                <a:effectLst/>
                <a:uLnTx/>
                <a:uFillTx/>
                <a:latin typeface="Arial Narrow"/>
                <a:ea typeface="+mn-ea"/>
                <a:cs typeface="+mn-cs"/>
              </a:rPr>
              <a:pPr marL="0" marR="0" lvl="0" indent="0" algn="l" defTabSz="914400" rtl="0" eaLnBrk="1" fontAlgn="auto" latinLnBrk="0" hangingPunct="1">
                <a:lnSpc>
                  <a:spcPct val="90000"/>
                </a:lnSpc>
                <a:spcBef>
                  <a:spcPct val="0"/>
                </a:spcBef>
                <a:spcAft>
                  <a:spcPct val="0"/>
                </a:spcAft>
                <a:buClrTx/>
                <a:buSzTx/>
                <a:buFont typeface="Arial" panose="020B0604020202020204" pitchFamily="34" charset="0"/>
                <a:buNone/>
                <a:tabLst/>
                <a:defRPr/>
              </a:pPr>
              <a:t>Качественные строительные материалы</a:t>
            </a:fld>
            <a:endParaRPr kumimoji="0" lang="ru-RU" sz="12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59" name="Текст 2"/>
          <p:cNvSpPr>
            <a:spLocks noGrp="1"/>
          </p:cNvSpPr>
          <p:nvPr>
            <p:custDataLst>
              <p:tags r:id="rId30"/>
            </p:custDataLst>
          </p:nvPr>
        </p:nvSpPr>
        <p:spPr bwMode="gray">
          <a:xfrm>
            <a:off x="7194550" y="3546475"/>
            <a:ext cx="225425" cy="330200"/>
          </a:xfrm>
          <a:prstGeom prst="rect">
            <a:avLst/>
          </a:prstGeom>
          <a:solidFill>
            <a:schemeClr val="accent3"/>
          </a:solidFill>
          <a:ln>
            <a:noFill/>
          </a:ln>
          <a:effectLst/>
        </p:spPr>
        <p:txBody>
          <a:bodyPr vert="horz" wrap="none" lIns="22225" tIns="0" rIns="22225"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1E54EEC8-04C5-491E-BDF7-DAAD27E50DEB}" type="datetime'''''''''''3''''''''''''''''''''''''''''''''''''%'''''''''">
              <a:rPr kumimoji="0" lang="ru-RU" altLang="en-US" sz="1200" b="0" i="0" u="none" strike="noStrike" kern="1200" cap="none" spc="0" normalizeH="0" baseline="0" noProof="0" smtClean="0">
                <a:ln>
                  <a:noFill/>
                </a:ln>
                <a:solidFill>
                  <a:prstClr val="black"/>
                </a:solidFill>
                <a:effectLst/>
                <a:uLnTx/>
                <a:uFillTx/>
                <a:latin typeface="Arial Narrow"/>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3%</a:t>
            </a:fld>
            <a:br>
              <a:rPr kumimoji="0" lang="ru-RU" altLang="en-US" sz="1200" b="0" i="0" u="none" strike="noStrike" kern="1200" cap="none" spc="0" normalizeH="0" baseline="0" noProof="0">
                <a:ln>
                  <a:noFill/>
                </a:ln>
                <a:solidFill>
                  <a:prstClr val="black"/>
                </a:solidFill>
                <a:effectLst/>
                <a:uLnTx/>
                <a:uFillTx/>
                <a:latin typeface="Arial Narrow"/>
                <a:ea typeface="+mn-ea"/>
                <a:cs typeface="+mn-cs"/>
              </a:rPr>
            </a:br>
            <a:r>
              <a:rPr kumimoji="0" lang="ru-RU" altLang="en-US" sz="1200" b="0" i="0" u="none" strike="noStrike" kern="1200" cap="none" spc="0" normalizeH="0" baseline="0" noProof="0">
                <a:ln>
                  <a:noFill/>
                </a:ln>
                <a:solidFill>
                  <a:prstClr val="black"/>
                </a:solidFill>
                <a:effectLst/>
                <a:uLnTx/>
                <a:uFillTx/>
                <a:latin typeface="Arial Narrow"/>
                <a:ea typeface="+mn-ea"/>
                <a:cs typeface="+mn-cs"/>
              </a:rPr>
              <a:t>(</a:t>
            </a:r>
            <a:fld id="{C22DE72D-09A2-40A2-9FBB-5D77A66D96B7}" type="datetime'''''''''1'''''''''''''''''''''''''''''''''''''''''''''''''">
              <a:rPr kumimoji="0" lang="ru-RU" altLang="en-US" sz="1200" b="0" i="0" u="none" strike="noStrike" kern="1200" cap="none" spc="0" normalizeH="0" baseline="0" noProof="0" smtClean="0">
                <a:ln>
                  <a:noFill/>
                </a:ln>
                <a:solidFill>
                  <a:prstClr val="black"/>
                </a:solidFill>
                <a:effectLst/>
                <a:uLnTx/>
                <a:uFillTx/>
                <a:latin typeface="Arial Narrow"/>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1</a:t>
            </a:fld>
            <a:r>
              <a:rPr kumimoji="0" lang="ru-RU" sz="1200" b="0" i="0" u="none" strike="noStrike" kern="1200" cap="none" spc="0" normalizeH="0" baseline="0" noProof="0">
                <a:ln>
                  <a:noFill/>
                </a:ln>
                <a:solidFill>
                  <a:prstClr val="black"/>
                </a:solidFill>
                <a:effectLst/>
                <a:uLnTx/>
                <a:uFillTx/>
                <a:latin typeface="Arial Narrow"/>
                <a:ea typeface="+mn-ea"/>
                <a:cs typeface="+mn-cs"/>
              </a:rPr>
              <a:t>)</a:t>
            </a:r>
            <a:endParaRPr kumimoji="0" lang="ru-RU" sz="12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62" name="Текст 2"/>
          <p:cNvSpPr>
            <a:spLocks noGrp="1"/>
          </p:cNvSpPr>
          <p:nvPr>
            <p:custDataLst>
              <p:tags r:id="rId31"/>
            </p:custDataLst>
          </p:nvPr>
        </p:nvSpPr>
        <p:spPr bwMode="auto">
          <a:xfrm>
            <a:off x="7602538" y="3789363"/>
            <a:ext cx="118110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E1546706-05E3-473D-BA90-625BF5D75CBB}" type="datetime'С''ол''н''''еч''''н''ые б''''''''а''''та''''р''''''''''е''и'">
              <a:rPr kumimoji="0" lang="ru-RU" altLang="en-US" sz="1200" b="0" i="0" u="none" strike="noStrike" kern="1200" cap="none" spc="0" normalizeH="0" baseline="0" noProof="0" smtClean="0">
                <a:ln>
                  <a:noFill/>
                </a:ln>
                <a:solidFill>
                  <a:prstClr val="black"/>
                </a:solidFill>
                <a:effectLst/>
                <a:uLnTx/>
                <a:uFillTx/>
                <a:latin typeface="Arial Narrow"/>
                <a:ea typeface="+mn-ea"/>
                <a:cs typeface="+mn-cs"/>
              </a:rPr>
              <a:pPr marL="0" marR="0" lvl="0" indent="0" algn="l" defTabSz="914400" rtl="0" eaLnBrk="1" fontAlgn="auto" latinLnBrk="0" hangingPunct="1">
                <a:lnSpc>
                  <a:spcPct val="90000"/>
                </a:lnSpc>
                <a:spcBef>
                  <a:spcPct val="0"/>
                </a:spcBef>
                <a:spcAft>
                  <a:spcPct val="0"/>
                </a:spcAft>
                <a:buClrTx/>
                <a:buSzTx/>
                <a:buFont typeface="Arial" panose="020B0604020202020204" pitchFamily="34" charset="0"/>
                <a:buNone/>
                <a:tabLst/>
                <a:defRPr/>
              </a:pPr>
              <a:t>Солнечные батареи</a:t>
            </a:fld>
            <a:endParaRPr kumimoji="0" lang="ru-RU" sz="12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56" name="Текст 2"/>
          <p:cNvSpPr>
            <a:spLocks noGrp="1"/>
          </p:cNvSpPr>
          <p:nvPr>
            <p:custDataLst>
              <p:tags r:id="rId32"/>
            </p:custDataLst>
          </p:nvPr>
        </p:nvSpPr>
        <p:spPr bwMode="gray">
          <a:xfrm>
            <a:off x="6991350" y="3738563"/>
            <a:ext cx="225425" cy="330200"/>
          </a:xfrm>
          <a:prstGeom prst="rect">
            <a:avLst/>
          </a:prstGeom>
          <a:solidFill>
            <a:schemeClr val="bg1"/>
          </a:solidFill>
          <a:ln>
            <a:noFill/>
          </a:ln>
          <a:effectLst/>
        </p:spPr>
        <p:txBody>
          <a:bodyPr vert="horz" wrap="none" lIns="22225" tIns="0" rIns="22225"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CFB24082-6699-488B-AFC7-B1D8A806AE74}" type="datetime'''''3%'''''''''''''''''''''''''''''''''''''''''''''''">
              <a:rPr kumimoji="0" lang="ru-RU" altLang="en-US" sz="1200" b="0" i="0" u="none" strike="noStrike" kern="1200" cap="none" spc="0" normalizeH="0" baseline="0" noProof="0" smtClean="0">
                <a:ln>
                  <a:noFill/>
                </a:ln>
                <a:solidFill>
                  <a:prstClr val="black"/>
                </a:solidFill>
                <a:effectLst/>
                <a:uLnTx/>
                <a:uFillTx/>
                <a:latin typeface="Arial Narrow"/>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3%</a:t>
            </a:fld>
            <a:br>
              <a:rPr kumimoji="0" lang="ru-RU" altLang="en-US" sz="1200" b="0" i="0" u="none" strike="noStrike" kern="1200" cap="none" spc="0" normalizeH="0" baseline="0" noProof="0">
                <a:ln>
                  <a:noFill/>
                </a:ln>
                <a:solidFill>
                  <a:prstClr val="black"/>
                </a:solidFill>
                <a:effectLst/>
                <a:uLnTx/>
                <a:uFillTx/>
                <a:latin typeface="Arial Narrow"/>
                <a:ea typeface="+mn-ea"/>
                <a:cs typeface="+mn-cs"/>
              </a:rPr>
            </a:br>
            <a:r>
              <a:rPr kumimoji="0" lang="ru-RU" altLang="en-US" sz="1200" b="0" i="0" u="none" strike="noStrike" kern="1200" cap="none" spc="0" normalizeH="0" baseline="0" noProof="0">
                <a:ln>
                  <a:noFill/>
                </a:ln>
                <a:solidFill>
                  <a:prstClr val="black"/>
                </a:solidFill>
                <a:effectLst/>
                <a:uLnTx/>
                <a:uFillTx/>
                <a:latin typeface="Arial Narrow"/>
                <a:ea typeface="+mn-ea"/>
                <a:cs typeface="+mn-cs"/>
              </a:rPr>
              <a:t>(</a:t>
            </a:r>
            <a:fld id="{4CDA41F4-9A94-4A89-9C54-0F2136594711}" type="datetime'''''''''''''''''''''''1'''''''''''''''''''''''''''''''">
              <a:rPr kumimoji="0" lang="ru-RU" altLang="en-US" sz="1200" b="0" i="0" u="none" strike="noStrike" kern="1200" cap="none" spc="0" normalizeH="0" baseline="0" noProof="0" smtClean="0">
                <a:ln>
                  <a:noFill/>
                </a:ln>
                <a:solidFill>
                  <a:prstClr val="black"/>
                </a:solidFill>
                <a:effectLst/>
                <a:uLnTx/>
                <a:uFillTx/>
                <a:latin typeface="Arial Narrow"/>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1</a:t>
            </a:fld>
            <a:r>
              <a:rPr kumimoji="0" lang="ru-RU" sz="1200" b="0" i="0" u="none" strike="noStrike" kern="1200" cap="none" spc="0" normalizeH="0" baseline="0" noProof="0">
                <a:ln>
                  <a:noFill/>
                </a:ln>
                <a:solidFill>
                  <a:prstClr val="black"/>
                </a:solidFill>
                <a:effectLst/>
                <a:uLnTx/>
                <a:uFillTx/>
                <a:latin typeface="Arial Narrow"/>
                <a:ea typeface="+mn-ea"/>
                <a:cs typeface="+mn-cs"/>
              </a:rPr>
              <a:t>)</a:t>
            </a:r>
            <a:endParaRPr kumimoji="0" lang="ru-RU" sz="12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63" name="Текст 2"/>
          <p:cNvSpPr>
            <a:spLocks noGrp="1"/>
          </p:cNvSpPr>
          <p:nvPr>
            <p:custDataLst>
              <p:tags r:id="rId33"/>
            </p:custDataLst>
          </p:nvPr>
        </p:nvSpPr>
        <p:spPr bwMode="auto">
          <a:xfrm>
            <a:off x="7423150" y="4105275"/>
            <a:ext cx="10477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77E83BDC-53EE-4BA6-9966-D7EAADA6E417}" type="datetime'''Т''''''''еп''''''''''''''ловы''''е'''' на''с''о''''сы'''''">
              <a:rPr kumimoji="0" lang="ru-RU" altLang="en-US" sz="1200" b="0" i="0" u="none" strike="noStrike" kern="1200" cap="none" spc="0" normalizeH="0" baseline="0" noProof="0" smtClean="0">
                <a:ln>
                  <a:noFill/>
                </a:ln>
                <a:solidFill>
                  <a:prstClr val="black"/>
                </a:solidFill>
                <a:effectLst/>
                <a:uLnTx/>
                <a:uFillTx/>
                <a:latin typeface="Arial Narrow"/>
                <a:ea typeface="+mn-ea"/>
                <a:cs typeface="+mn-cs"/>
              </a:rPr>
              <a:pPr marL="0" marR="0" lvl="0" indent="0" algn="l" defTabSz="914400" rtl="0" eaLnBrk="1" fontAlgn="auto" latinLnBrk="0" hangingPunct="1">
                <a:lnSpc>
                  <a:spcPct val="90000"/>
                </a:lnSpc>
                <a:spcBef>
                  <a:spcPct val="0"/>
                </a:spcBef>
                <a:spcAft>
                  <a:spcPct val="0"/>
                </a:spcAft>
                <a:buClrTx/>
                <a:buSzTx/>
                <a:buFont typeface="Arial" panose="020B0604020202020204" pitchFamily="34" charset="0"/>
                <a:buNone/>
                <a:tabLst/>
                <a:defRPr/>
              </a:pPr>
              <a:t>Тепловые насосы</a:t>
            </a:fld>
            <a:endParaRPr kumimoji="0" lang="ru-RU" sz="12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64" name="Текст 2"/>
          <p:cNvSpPr>
            <a:spLocks noGrp="1"/>
          </p:cNvSpPr>
          <p:nvPr>
            <p:custDataLst>
              <p:tags r:id="rId34"/>
            </p:custDataLst>
          </p:nvPr>
        </p:nvSpPr>
        <p:spPr bwMode="gray">
          <a:xfrm>
            <a:off x="6788150" y="3900488"/>
            <a:ext cx="225425" cy="330200"/>
          </a:xfrm>
          <a:prstGeom prst="rect">
            <a:avLst/>
          </a:prstGeom>
          <a:solidFill>
            <a:schemeClr val="accent5"/>
          </a:solidFill>
          <a:ln>
            <a:noFill/>
          </a:ln>
          <a:effectLst/>
        </p:spPr>
        <p:txBody>
          <a:bodyPr vert="horz" wrap="none" lIns="22225" tIns="0" rIns="22225"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8D924833-490B-4C55-B656-0E8A48FCE524}" type="datetime'''3''''%'''">
              <a:rPr kumimoji="0" lang="ru-RU" altLang="en-US" sz="1200" b="0" i="0" u="none" strike="noStrike" kern="1200" cap="none" spc="0" normalizeH="0" baseline="0" noProof="0" smtClean="0">
                <a:ln>
                  <a:noFill/>
                </a:ln>
                <a:solidFill>
                  <a:prstClr val="white"/>
                </a:solidFill>
                <a:effectLst/>
                <a:uLnTx/>
                <a:uFillTx/>
                <a:latin typeface="Arial Narrow"/>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3%</a:t>
            </a:fld>
            <a:br>
              <a:rPr kumimoji="0" lang="ru-RU" altLang="en-US" sz="1200" b="0" i="0" u="none" strike="noStrike" kern="1200" cap="none" spc="0" normalizeH="0" baseline="0" noProof="0">
                <a:ln>
                  <a:noFill/>
                </a:ln>
                <a:solidFill>
                  <a:prstClr val="white"/>
                </a:solidFill>
                <a:effectLst/>
                <a:uLnTx/>
                <a:uFillTx/>
                <a:latin typeface="Arial Narrow"/>
                <a:ea typeface="+mn-ea"/>
                <a:cs typeface="+mn-cs"/>
              </a:rPr>
            </a:br>
            <a:r>
              <a:rPr kumimoji="0" lang="ru-RU" altLang="en-US" sz="1200" b="0" i="0" u="none" strike="noStrike" kern="1200" cap="none" spc="0" normalizeH="0" baseline="0" noProof="0">
                <a:ln>
                  <a:noFill/>
                </a:ln>
                <a:solidFill>
                  <a:prstClr val="white"/>
                </a:solidFill>
                <a:effectLst/>
                <a:uLnTx/>
                <a:uFillTx/>
                <a:latin typeface="Arial Narrow"/>
                <a:ea typeface="+mn-ea"/>
                <a:cs typeface="+mn-cs"/>
              </a:rPr>
              <a:t>(</a:t>
            </a:r>
            <a:fld id="{9BEF6892-E6EE-4DAA-A52E-0CF520EDB18E}" type="datetime'''''''''''''''''1'''''''''''''''">
              <a:rPr kumimoji="0" lang="ru-RU" altLang="en-US" sz="1200" b="0" i="0" u="none" strike="noStrike" kern="1200" cap="none" spc="0" normalizeH="0" baseline="0" noProof="0" smtClean="0">
                <a:ln>
                  <a:noFill/>
                </a:ln>
                <a:solidFill>
                  <a:prstClr val="white"/>
                </a:solidFill>
                <a:effectLst/>
                <a:uLnTx/>
                <a:uFillTx/>
                <a:latin typeface="Arial Narrow"/>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1</a:t>
            </a:fld>
            <a:r>
              <a:rPr kumimoji="0" lang="ru-RU" sz="1200" b="0" i="0" u="none" strike="noStrike" kern="1200" cap="none" spc="0" normalizeH="0" baseline="0" noProof="0">
                <a:ln>
                  <a:noFill/>
                </a:ln>
                <a:solidFill>
                  <a:prstClr val="white"/>
                </a:solidFill>
                <a:effectLst/>
                <a:uLnTx/>
                <a:uFillTx/>
                <a:latin typeface="Arial Narrow"/>
                <a:ea typeface="+mn-ea"/>
                <a:cs typeface="+mn-cs"/>
              </a:rPr>
              <a:t>)</a:t>
            </a:r>
            <a:endParaRPr kumimoji="0" lang="ru-RU" sz="1200" b="0" i="0" u="none" strike="noStrike" kern="1200" cap="none" spc="0" normalizeH="0" baseline="0" noProof="0" dirty="0">
              <a:ln>
                <a:noFill/>
              </a:ln>
              <a:solidFill>
                <a:prstClr val="white"/>
              </a:solidFill>
              <a:effectLst/>
              <a:uLnTx/>
              <a:uFillTx/>
              <a:latin typeface="Arial Narrow"/>
              <a:ea typeface="+mn-ea"/>
              <a:cs typeface="+mn-cs"/>
            </a:endParaRPr>
          </a:p>
        </p:txBody>
      </p:sp>
      <p:sp>
        <p:nvSpPr>
          <p:cNvPr id="65" name="Текст 2"/>
          <p:cNvSpPr>
            <a:spLocks noGrp="1"/>
          </p:cNvSpPr>
          <p:nvPr>
            <p:custDataLst>
              <p:tags r:id="rId35"/>
            </p:custDataLst>
          </p:nvPr>
        </p:nvSpPr>
        <p:spPr bwMode="auto">
          <a:xfrm>
            <a:off x="7075488" y="4270375"/>
            <a:ext cx="39370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CBB8FBAD-0D68-4A75-83EA-347CA39DB396}" type="datetime'''''''''Л''из''''''''''и''''''''''''''''''н''''г'''''''''">
              <a:rPr kumimoji="0" lang="ru-RU" altLang="en-US" sz="1200" b="0" i="0" u="none" strike="noStrike" kern="1200" cap="none" spc="0" normalizeH="0" baseline="0" noProof="0" smtClean="0">
                <a:ln>
                  <a:noFill/>
                </a:ln>
                <a:solidFill>
                  <a:prstClr val="black"/>
                </a:solidFill>
                <a:effectLst/>
                <a:uLnTx/>
                <a:uFillTx/>
                <a:latin typeface="Arial Narrow"/>
                <a:ea typeface="+mn-ea"/>
                <a:cs typeface="+mn-cs"/>
              </a:rPr>
              <a:pPr marL="0" marR="0" lvl="0" indent="0" algn="l" defTabSz="914400" rtl="0" eaLnBrk="1" fontAlgn="auto" latinLnBrk="0" hangingPunct="1">
                <a:lnSpc>
                  <a:spcPct val="90000"/>
                </a:lnSpc>
                <a:spcBef>
                  <a:spcPct val="0"/>
                </a:spcBef>
                <a:spcAft>
                  <a:spcPct val="0"/>
                </a:spcAft>
                <a:buClrTx/>
                <a:buSzTx/>
                <a:buFont typeface="Arial" panose="020B0604020202020204" pitchFamily="34" charset="0"/>
                <a:buNone/>
                <a:tabLst/>
                <a:defRPr/>
              </a:pPr>
              <a:t>Лизинг</a:t>
            </a:fld>
            <a:endParaRPr kumimoji="0" lang="ru-RU" sz="12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54" name="Текст 2"/>
          <p:cNvSpPr>
            <a:spLocks noGrp="1"/>
          </p:cNvSpPr>
          <p:nvPr>
            <p:custDataLst>
              <p:tags r:id="rId36"/>
            </p:custDataLst>
          </p:nvPr>
        </p:nvSpPr>
        <p:spPr bwMode="gray">
          <a:xfrm>
            <a:off x="6584950" y="4048125"/>
            <a:ext cx="225425" cy="330200"/>
          </a:xfrm>
          <a:prstGeom prst="rect">
            <a:avLst/>
          </a:prstGeom>
          <a:solidFill>
            <a:schemeClr val="accent6"/>
          </a:solidFill>
          <a:ln>
            <a:noFill/>
          </a:ln>
          <a:effectLst/>
        </p:spPr>
        <p:txBody>
          <a:bodyPr vert="horz" wrap="none" lIns="22225" tIns="0" rIns="22225"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3F70FE17-3E5A-440B-972F-A9CFBDD92702}" type="datetime'''''''''''''''''''''''''3''''%'''''''''''''''">
              <a:rPr kumimoji="0" lang="ru-RU" altLang="en-US" sz="1200" b="0" i="0" u="none" strike="noStrike" kern="1200" cap="none" spc="0" normalizeH="0" baseline="0" noProof="0" smtClean="0">
                <a:ln>
                  <a:noFill/>
                </a:ln>
                <a:solidFill>
                  <a:prstClr val="white"/>
                </a:solidFill>
                <a:effectLst/>
                <a:uLnTx/>
                <a:uFillTx/>
                <a:latin typeface="Arial Narrow"/>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3%</a:t>
            </a:fld>
            <a:br>
              <a:rPr kumimoji="0" lang="ru-RU" altLang="en-US" sz="1200" b="0" i="0" u="none" strike="noStrike" kern="1200" cap="none" spc="0" normalizeH="0" baseline="0" noProof="0">
                <a:ln>
                  <a:noFill/>
                </a:ln>
                <a:solidFill>
                  <a:prstClr val="white"/>
                </a:solidFill>
                <a:effectLst/>
                <a:uLnTx/>
                <a:uFillTx/>
                <a:latin typeface="Arial Narrow"/>
                <a:ea typeface="+mn-ea"/>
                <a:cs typeface="+mn-cs"/>
              </a:rPr>
            </a:br>
            <a:r>
              <a:rPr kumimoji="0" lang="ru-RU" altLang="en-US" sz="1200" b="0" i="0" u="none" strike="noStrike" kern="1200" cap="none" spc="0" normalizeH="0" baseline="0" noProof="0">
                <a:ln>
                  <a:noFill/>
                </a:ln>
                <a:solidFill>
                  <a:prstClr val="white"/>
                </a:solidFill>
                <a:effectLst/>
                <a:uLnTx/>
                <a:uFillTx/>
                <a:latin typeface="Arial Narrow"/>
                <a:ea typeface="+mn-ea"/>
                <a:cs typeface="+mn-cs"/>
              </a:rPr>
              <a:t>(</a:t>
            </a:r>
            <a:fld id="{E439664C-5B01-4085-AC20-97614E499D5B}" type="datetime'''''''''''''1'">
              <a:rPr kumimoji="0" lang="ru-RU" altLang="en-US" sz="1200" b="0" i="0" u="none" strike="noStrike" kern="1200" cap="none" spc="0" normalizeH="0" baseline="0" noProof="0" smtClean="0">
                <a:ln>
                  <a:noFill/>
                </a:ln>
                <a:solidFill>
                  <a:prstClr val="white"/>
                </a:solidFill>
                <a:effectLst/>
                <a:uLnTx/>
                <a:uFillTx/>
                <a:latin typeface="Arial Narrow"/>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1</a:t>
            </a:fld>
            <a:r>
              <a:rPr kumimoji="0" lang="ru-RU" sz="1200" b="0" i="0" u="none" strike="noStrike" kern="1200" cap="none" spc="0" normalizeH="0" baseline="0" noProof="0">
                <a:ln>
                  <a:noFill/>
                </a:ln>
                <a:solidFill>
                  <a:prstClr val="white"/>
                </a:solidFill>
                <a:effectLst/>
                <a:uLnTx/>
                <a:uFillTx/>
                <a:latin typeface="Arial Narrow"/>
                <a:ea typeface="+mn-ea"/>
                <a:cs typeface="+mn-cs"/>
              </a:rPr>
              <a:t>)</a:t>
            </a:r>
            <a:endParaRPr kumimoji="0" lang="ru-RU" sz="1200" b="0" i="0" u="none" strike="noStrike" kern="1200" cap="none" spc="0" normalizeH="0" baseline="0" noProof="0" dirty="0">
              <a:ln>
                <a:noFill/>
              </a:ln>
              <a:solidFill>
                <a:prstClr val="white"/>
              </a:solidFill>
              <a:effectLst/>
              <a:uLnTx/>
              <a:uFillTx/>
              <a:latin typeface="Arial Narrow"/>
              <a:ea typeface="+mn-ea"/>
              <a:cs typeface="+mn-cs"/>
            </a:endParaRPr>
          </a:p>
        </p:txBody>
      </p:sp>
      <p:sp>
        <p:nvSpPr>
          <p:cNvPr id="66" name="Текст 2"/>
          <p:cNvSpPr>
            <a:spLocks noGrp="1"/>
          </p:cNvSpPr>
          <p:nvPr>
            <p:custDataLst>
              <p:tags r:id="rId37"/>
            </p:custDataLst>
          </p:nvPr>
        </p:nvSpPr>
        <p:spPr bwMode="auto">
          <a:xfrm>
            <a:off x="6823075" y="4440238"/>
            <a:ext cx="236220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66B25EFE-6B44-430A-92F3-5ACBF34F94E7}" type="datetime'Продукт''''ы ''ми''кроф''ин''ансо''вых'' ин''сти''т''утов'''''">
              <a:rPr kumimoji="0" lang="ru-RU" altLang="en-US" sz="1200" b="0" i="0" u="none" strike="noStrike" kern="1200" cap="none" spc="0" normalizeH="0" baseline="0" noProof="0" smtClean="0">
                <a:ln>
                  <a:noFill/>
                </a:ln>
                <a:solidFill>
                  <a:prstClr val="black"/>
                </a:solidFill>
                <a:effectLst/>
                <a:uLnTx/>
                <a:uFillTx/>
                <a:latin typeface="Arial Narrow"/>
                <a:ea typeface="+mn-ea"/>
                <a:cs typeface="+mn-cs"/>
              </a:rPr>
              <a:pPr marL="0" marR="0" lvl="0" indent="0" algn="l" defTabSz="914400" rtl="0" eaLnBrk="1" fontAlgn="auto" latinLnBrk="0" hangingPunct="1">
                <a:lnSpc>
                  <a:spcPct val="90000"/>
                </a:lnSpc>
                <a:spcBef>
                  <a:spcPct val="0"/>
                </a:spcBef>
                <a:spcAft>
                  <a:spcPct val="0"/>
                </a:spcAft>
                <a:buClrTx/>
                <a:buSzTx/>
                <a:buFont typeface="Arial" panose="020B0604020202020204" pitchFamily="34" charset="0"/>
                <a:buNone/>
                <a:tabLst/>
                <a:defRPr/>
              </a:pPr>
              <a:t>Продукты микрофинансовых институтов</a:t>
            </a:fld>
            <a:endParaRPr kumimoji="0" lang="ru-RU" sz="12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30" name="Текст 2"/>
          <p:cNvSpPr>
            <a:spLocks noGrp="1"/>
          </p:cNvSpPr>
          <p:nvPr>
            <p:custDataLst>
              <p:tags r:id="rId38"/>
            </p:custDataLst>
          </p:nvPr>
        </p:nvSpPr>
        <p:spPr bwMode="gray">
          <a:xfrm>
            <a:off x="6369050" y="4192588"/>
            <a:ext cx="225425" cy="330200"/>
          </a:xfrm>
          <a:prstGeom prst="rect">
            <a:avLst/>
          </a:prstGeom>
          <a:solidFill>
            <a:schemeClr val="accent1"/>
          </a:solidFill>
          <a:ln>
            <a:noFill/>
          </a:ln>
          <a:effectLst/>
        </p:spPr>
        <p:txBody>
          <a:bodyPr vert="horz" wrap="none" lIns="22225" tIns="0" rIns="22225"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44494DA1-DBA5-46F3-96AD-9FEED0CF09C3}" type="datetime'''''''''''''''3''''''''''''''''''''''''''''''''%'">
              <a:rPr kumimoji="0" lang="ru-RU" altLang="en-US" sz="1200" b="0" i="0" u="none" strike="noStrike" kern="1200" cap="none" spc="0" normalizeH="0" baseline="0" noProof="0" smtClean="0">
                <a:ln>
                  <a:noFill/>
                </a:ln>
                <a:solidFill>
                  <a:prstClr val="white"/>
                </a:solidFill>
                <a:effectLst/>
                <a:uLnTx/>
                <a:uFillTx/>
                <a:latin typeface="Arial Narrow"/>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3%</a:t>
            </a:fld>
            <a:br>
              <a:rPr kumimoji="0" lang="ru-RU" altLang="en-US" sz="1200" b="0" i="0" u="none" strike="noStrike" kern="1200" cap="none" spc="0" normalizeH="0" baseline="0" noProof="0">
                <a:ln>
                  <a:noFill/>
                </a:ln>
                <a:solidFill>
                  <a:prstClr val="white"/>
                </a:solidFill>
                <a:effectLst/>
                <a:uLnTx/>
                <a:uFillTx/>
                <a:latin typeface="Arial Narrow"/>
                <a:ea typeface="+mn-ea"/>
                <a:cs typeface="+mn-cs"/>
              </a:rPr>
            </a:br>
            <a:r>
              <a:rPr kumimoji="0" lang="ru-RU" altLang="en-US" sz="1200" b="0" i="0" u="none" strike="noStrike" kern="1200" cap="none" spc="0" normalizeH="0" baseline="0" noProof="0">
                <a:ln>
                  <a:noFill/>
                </a:ln>
                <a:solidFill>
                  <a:prstClr val="white"/>
                </a:solidFill>
                <a:effectLst/>
                <a:uLnTx/>
                <a:uFillTx/>
                <a:latin typeface="Arial Narrow"/>
                <a:ea typeface="+mn-ea"/>
                <a:cs typeface="+mn-cs"/>
              </a:rPr>
              <a:t>(</a:t>
            </a:r>
            <a:fld id="{BFFDC6FD-EB84-48E5-8D4E-8E32576AC9AC}" type="datetime'''''''''''''''''''''''''1'''''">
              <a:rPr kumimoji="0" lang="ru-RU" altLang="en-US" sz="1200" b="0" i="0" u="none" strike="noStrike" kern="1200" cap="none" spc="0" normalizeH="0" baseline="0" noProof="0" smtClean="0">
                <a:ln>
                  <a:noFill/>
                </a:ln>
                <a:solidFill>
                  <a:prstClr val="white"/>
                </a:solidFill>
                <a:effectLst/>
                <a:uLnTx/>
                <a:uFillTx/>
                <a:latin typeface="Arial Narrow"/>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1</a:t>
            </a:fld>
            <a:r>
              <a:rPr kumimoji="0" lang="ru-RU" sz="1200" b="0" i="0" u="none" strike="noStrike" kern="1200" cap="none" spc="0" normalizeH="0" baseline="0" noProof="0">
                <a:ln>
                  <a:noFill/>
                </a:ln>
                <a:solidFill>
                  <a:prstClr val="white"/>
                </a:solidFill>
                <a:effectLst/>
                <a:uLnTx/>
                <a:uFillTx/>
                <a:latin typeface="Arial Narrow"/>
                <a:ea typeface="+mn-ea"/>
                <a:cs typeface="+mn-cs"/>
              </a:rPr>
              <a:t>)</a:t>
            </a:r>
            <a:endParaRPr kumimoji="0" lang="ru-RU" sz="1200" b="0" i="0" u="none" strike="noStrike" kern="1200" cap="none" spc="0" normalizeH="0" baseline="0" noProof="0" dirty="0">
              <a:ln>
                <a:noFill/>
              </a:ln>
              <a:solidFill>
                <a:prstClr val="white"/>
              </a:solidFill>
              <a:effectLst/>
              <a:uLnTx/>
              <a:uFillTx/>
              <a:latin typeface="Arial Narrow"/>
              <a:ea typeface="+mn-ea"/>
              <a:cs typeface="+mn-cs"/>
            </a:endParaRPr>
          </a:p>
        </p:txBody>
      </p:sp>
      <p:sp>
        <p:nvSpPr>
          <p:cNvPr id="67" name="Текст 2"/>
          <p:cNvSpPr>
            <a:spLocks noGrp="1"/>
          </p:cNvSpPr>
          <p:nvPr>
            <p:custDataLst>
              <p:tags r:id="rId39"/>
            </p:custDataLst>
          </p:nvPr>
        </p:nvSpPr>
        <p:spPr bwMode="auto">
          <a:xfrm>
            <a:off x="6499225" y="4605338"/>
            <a:ext cx="3259138"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83F2657E-1680-40A8-9579-EE1126E770FD}" type="datetime'Продукт''ы по утеплению дом''ов ''от'' коммерческих'' банков'">
              <a:rPr kumimoji="0" lang="ru-RU" altLang="en-US" sz="1200" b="0" i="0" u="none" strike="noStrike" kern="1200" cap="none" spc="0" normalizeH="0" baseline="0" noProof="0" smtClean="0">
                <a:ln>
                  <a:noFill/>
                </a:ln>
                <a:solidFill>
                  <a:prstClr val="black"/>
                </a:solidFill>
                <a:effectLst/>
                <a:uLnTx/>
                <a:uFillTx/>
                <a:latin typeface="Arial Narrow"/>
                <a:ea typeface="+mn-ea"/>
                <a:cs typeface="+mn-cs"/>
              </a:rPr>
              <a:pPr marL="0" marR="0" lvl="0" indent="0" algn="l" defTabSz="914400" rtl="0" eaLnBrk="1" fontAlgn="auto" latinLnBrk="0" hangingPunct="1">
                <a:lnSpc>
                  <a:spcPct val="90000"/>
                </a:lnSpc>
                <a:spcBef>
                  <a:spcPct val="0"/>
                </a:spcBef>
                <a:spcAft>
                  <a:spcPct val="0"/>
                </a:spcAft>
                <a:buClrTx/>
                <a:buSzTx/>
                <a:buFont typeface="Arial" panose="020B0604020202020204" pitchFamily="34" charset="0"/>
                <a:buNone/>
                <a:tabLst/>
                <a:defRPr/>
              </a:pPr>
              <a:t>Продукты по утеплению домов от коммерческих банков</a:t>
            </a:fld>
            <a:endParaRPr kumimoji="0" lang="ru-RU" sz="12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68" name="Текст 2"/>
          <p:cNvSpPr>
            <a:spLocks noGrp="1"/>
          </p:cNvSpPr>
          <p:nvPr>
            <p:custDataLst>
              <p:tags r:id="rId40"/>
            </p:custDataLst>
          </p:nvPr>
        </p:nvSpPr>
        <p:spPr bwMode="gray">
          <a:xfrm>
            <a:off x="6115050" y="4256088"/>
            <a:ext cx="225425" cy="330200"/>
          </a:xfrm>
          <a:prstGeom prst="rect">
            <a:avLst/>
          </a:prstGeom>
          <a:solidFill>
            <a:schemeClr val="bg1"/>
          </a:solidFill>
          <a:ln>
            <a:noFill/>
          </a:ln>
          <a:effectLst/>
        </p:spPr>
        <p:txBody>
          <a:bodyPr vert="horz" wrap="none" lIns="22225" tIns="0" rIns="22225"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21403505-DB93-4547-A987-3C13AE06BC53}" type="datetime'''''''''''''''''''3''''''%'''''''''''''''''''''''''''''''">
              <a:rPr kumimoji="0" lang="ru-RU" altLang="en-US" sz="1200" b="0" i="0" u="none" strike="noStrike" kern="1200" cap="none" spc="0" normalizeH="0" baseline="0" noProof="0" smtClean="0">
                <a:ln>
                  <a:noFill/>
                </a:ln>
                <a:solidFill>
                  <a:prstClr val="black"/>
                </a:solidFill>
                <a:effectLst/>
                <a:uLnTx/>
                <a:uFillTx/>
                <a:latin typeface="Arial Narrow"/>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3%</a:t>
            </a:fld>
            <a:br>
              <a:rPr kumimoji="0" lang="ru-RU" altLang="en-US" sz="1200" b="0" i="0" u="none" strike="noStrike" kern="1200" cap="none" spc="0" normalizeH="0" baseline="0" noProof="0">
                <a:ln>
                  <a:noFill/>
                </a:ln>
                <a:solidFill>
                  <a:prstClr val="black"/>
                </a:solidFill>
                <a:effectLst/>
                <a:uLnTx/>
                <a:uFillTx/>
                <a:latin typeface="Arial Narrow"/>
                <a:ea typeface="+mn-ea"/>
                <a:cs typeface="+mn-cs"/>
              </a:rPr>
            </a:br>
            <a:r>
              <a:rPr kumimoji="0" lang="ru-RU" altLang="en-US" sz="1200" b="0" i="0" u="none" strike="noStrike" kern="1200" cap="none" spc="0" normalizeH="0" baseline="0" noProof="0">
                <a:ln>
                  <a:noFill/>
                </a:ln>
                <a:solidFill>
                  <a:prstClr val="black"/>
                </a:solidFill>
                <a:effectLst/>
                <a:uLnTx/>
                <a:uFillTx/>
                <a:latin typeface="Arial Narrow"/>
                <a:ea typeface="+mn-ea"/>
                <a:cs typeface="+mn-cs"/>
              </a:rPr>
              <a:t>(</a:t>
            </a:r>
            <a:fld id="{C4590562-816D-4B06-93BE-16C7E24A8831}" type="datetime'''''''''''''''''''''''''''1'''">
              <a:rPr kumimoji="0" lang="ru-RU" altLang="en-US" sz="1200" b="0" i="0" u="none" strike="noStrike" kern="1200" cap="none" spc="0" normalizeH="0" baseline="0" noProof="0" smtClean="0">
                <a:ln>
                  <a:noFill/>
                </a:ln>
                <a:solidFill>
                  <a:prstClr val="black"/>
                </a:solidFill>
                <a:effectLst/>
                <a:uLnTx/>
                <a:uFillTx/>
                <a:latin typeface="Arial Narrow"/>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1</a:t>
            </a:fld>
            <a:r>
              <a:rPr kumimoji="0" lang="ru-RU" sz="1200" b="0" i="0" u="none" strike="noStrike" kern="1200" cap="none" spc="0" normalizeH="0" baseline="0" noProof="0">
                <a:ln>
                  <a:noFill/>
                </a:ln>
                <a:solidFill>
                  <a:prstClr val="black"/>
                </a:solidFill>
                <a:effectLst/>
                <a:uLnTx/>
                <a:uFillTx/>
                <a:latin typeface="Arial Narrow"/>
                <a:ea typeface="+mn-ea"/>
                <a:cs typeface="+mn-cs"/>
              </a:rPr>
              <a:t>)</a:t>
            </a:r>
            <a:endParaRPr kumimoji="0" lang="ru-RU" sz="12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69" name="Текст 2"/>
          <p:cNvSpPr>
            <a:spLocks noGrp="1"/>
          </p:cNvSpPr>
          <p:nvPr>
            <p:custDataLst>
              <p:tags r:id="rId41"/>
            </p:custDataLst>
          </p:nvPr>
        </p:nvSpPr>
        <p:spPr bwMode="auto">
          <a:xfrm>
            <a:off x="4168775" y="4640263"/>
            <a:ext cx="2279650" cy="1651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F1C8FE91-8B6B-4AC6-9916-51C4D41B1F3A}" type="datetime'И''''''''сламск''''''и''е пр''инципы фина''н''с''''и''рования'">
              <a:rPr kumimoji="0" lang="ru-RU" altLang="en-US" sz="1200" b="0" i="0" u="none" strike="noStrike" kern="1200" cap="none" spc="0" normalizeH="0" baseline="0" noProof="0" smtClean="0">
                <a:ln>
                  <a:noFill/>
                </a:ln>
                <a:solidFill>
                  <a:prstClr val="black"/>
                </a:solidFill>
                <a:effectLst/>
                <a:uLnTx/>
                <a:uFillTx/>
                <a:latin typeface="Arial Narrow"/>
                <a:ea typeface="+mn-ea"/>
                <a:cs typeface="+mn-cs"/>
              </a:rPr>
              <a:pPr marL="0" marR="0" lvl="0" indent="0" algn="r" defTabSz="914400" rtl="0" eaLnBrk="1" fontAlgn="auto" latinLnBrk="0" hangingPunct="1">
                <a:lnSpc>
                  <a:spcPct val="90000"/>
                </a:lnSpc>
                <a:spcBef>
                  <a:spcPct val="0"/>
                </a:spcBef>
                <a:spcAft>
                  <a:spcPct val="0"/>
                </a:spcAft>
                <a:buClrTx/>
                <a:buSzTx/>
                <a:buFont typeface="Arial" panose="020B0604020202020204" pitchFamily="34" charset="0"/>
                <a:buNone/>
                <a:tabLst/>
                <a:defRPr/>
              </a:pPr>
              <a:t>Исламские принципы финансирования</a:t>
            </a:fld>
            <a:endParaRPr kumimoji="0" lang="ru-RU" sz="12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51" name="Текст 2"/>
          <p:cNvSpPr>
            <a:spLocks noGrp="1"/>
          </p:cNvSpPr>
          <p:nvPr>
            <p:custDataLst>
              <p:tags r:id="rId42"/>
            </p:custDataLst>
          </p:nvPr>
        </p:nvSpPr>
        <p:spPr bwMode="gray">
          <a:xfrm>
            <a:off x="7281863" y="2428875"/>
            <a:ext cx="225425" cy="330200"/>
          </a:xfrm>
          <a:prstGeom prst="rect">
            <a:avLst/>
          </a:prstGeom>
          <a:solidFill>
            <a:schemeClr val="bg1"/>
          </a:solidFill>
          <a:ln>
            <a:noFill/>
          </a:ln>
          <a:effectLst/>
        </p:spPr>
        <p:txBody>
          <a:bodyPr vert="horz" wrap="none" lIns="22225" tIns="0" rIns="22225"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EB5DA513-62C2-49A1-94E0-55EB9CFC7A23}" type="datetime'''''''''3''''''''''''''''%'''''''''''''''''''''''">
              <a:rPr kumimoji="0" lang="ru-RU" altLang="en-US" sz="1200" b="0" i="0" u="none" strike="noStrike" kern="1200" cap="none" spc="0" normalizeH="0" baseline="0" noProof="0" smtClean="0">
                <a:ln>
                  <a:noFill/>
                </a:ln>
                <a:solidFill>
                  <a:prstClr val="black"/>
                </a:solidFill>
                <a:effectLst/>
                <a:uLnTx/>
                <a:uFillTx/>
                <a:latin typeface="Arial Narrow"/>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3%</a:t>
            </a:fld>
            <a:br>
              <a:rPr kumimoji="0" lang="ru-RU" altLang="en-US" sz="1200" b="0" i="0" u="none" strike="noStrike" kern="1200" cap="none" spc="0" normalizeH="0" baseline="0" noProof="0">
                <a:ln>
                  <a:noFill/>
                </a:ln>
                <a:solidFill>
                  <a:prstClr val="black"/>
                </a:solidFill>
                <a:effectLst/>
                <a:uLnTx/>
                <a:uFillTx/>
                <a:latin typeface="Arial Narrow"/>
                <a:ea typeface="+mn-ea"/>
                <a:cs typeface="+mn-cs"/>
              </a:rPr>
            </a:br>
            <a:r>
              <a:rPr kumimoji="0" lang="ru-RU" altLang="en-US" sz="1200" b="0" i="0" u="none" strike="noStrike" kern="1200" cap="none" spc="0" normalizeH="0" baseline="0" noProof="0">
                <a:ln>
                  <a:noFill/>
                </a:ln>
                <a:solidFill>
                  <a:prstClr val="black"/>
                </a:solidFill>
                <a:effectLst/>
                <a:uLnTx/>
                <a:uFillTx/>
                <a:latin typeface="Arial Narrow"/>
                <a:ea typeface="+mn-ea"/>
                <a:cs typeface="+mn-cs"/>
              </a:rPr>
              <a:t>(</a:t>
            </a:r>
            <a:fld id="{958B3D89-9130-43F9-8007-708E546A93AF}" type="datetime'''''''''''''''''''''''''''''1'''''''''''''''''''''''''''''''''">
              <a:rPr kumimoji="0" lang="ru-RU" altLang="en-US" sz="1200" b="0" i="0" u="none" strike="noStrike" kern="1200" cap="none" spc="0" normalizeH="0" baseline="0" noProof="0" smtClean="0">
                <a:ln>
                  <a:noFill/>
                </a:ln>
                <a:solidFill>
                  <a:prstClr val="black"/>
                </a:solidFill>
                <a:effectLst/>
                <a:uLnTx/>
                <a:uFillTx/>
                <a:latin typeface="Arial Narrow"/>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1</a:t>
            </a:fld>
            <a:r>
              <a:rPr kumimoji="0" lang="ru-RU" sz="1200" b="0" i="0" u="none" strike="noStrike" kern="1200" cap="none" spc="0" normalizeH="0" baseline="0" noProof="0">
                <a:ln>
                  <a:noFill/>
                </a:ln>
                <a:solidFill>
                  <a:prstClr val="black"/>
                </a:solidFill>
                <a:effectLst/>
                <a:uLnTx/>
                <a:uFillTx/>
                <a:latin typeface="Arial Narrow"/>
                <a:ea typeface="+mn-ea"/>
                <a:cs typeface="+mn-cs"/>
              </a:rPr>
              <a:t>)</a:t>
            </a:r>
            <a:endParaRPr kumimoji="0" lang="ru-RU" sz="12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71" name="TextBox 70"/>
          <p:cNvSpPr txBox="1"/>
          <p:nvPr/>
        </p:nvSpPr>
        <p:spPr>
          <a:xfrm>
            <a:off x="662353" y="5036472"/>
            <a:ext cx="10867293" cy="1492716"/>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
                <a:srgbClr val="0070C0"/>
              </a:buClr>
              <a:buSzTx/>
              <a:buFont typeface="Wingdings" panose="05000000000000000000" pitchFamily="2" charset="2"/>
              <a:buChar char="q"/>
              <a:tabLst/>
              <a:defRPr/>
            </a:pPr>
            <a:r>
              <a:rPr kumimoji="0" lang="ru-RU" sz="1300" b="0" i="0" u="none" strike="noStrike" kern="1200" cap="none" spc="0" normalizeH="0" baseline="0" noProof="0" dirty="0">
                <a:ln>
                  <a:noFill/>
                </a:ln>
                <a:solidFill>
                  <a:prstClr val="black"/>
                </a:solidFill>
                <a:effectLst/>
                <a:uLnTx/>
                <a:uFillTx/>
                <a:latin typeface="Arial Narrow"/>
                <a:ea typeface="+mn-ea"/>
                <a:cs typeface="+mn-cs"/>
              </a:rPr>
              <a:t>Экспертная поддержка и глубокая диверсификация участников опроса несмотря на маленькую выборку группы исследования позволили получить широкий набор ответов респондентов;</a:t>
            </a:r>
          </a:p>
          <a:p>
            <a:pPr marL="285750" marR="0" lvl="0" indent="-285750" algn="just" defTabSz="914400" rtl="0" eaLnBrk="1" fontAlgn="auto" latinLnBrk="0" hangingPunct="1">
              <a:lnSpc>
                <a:spcPct val="100000"/>
              </a:lnSpc>
              <a:spcBef>
                <a:spcPts val="0"/>
              </a:spcBef>
              <a:spcAft>
                <a:spcPts val="0"/>
              </a:spcAft>
              <a:buClr>
                <a:srgbClr val="0070C0"/>
              </a:buClr>
              <a:buSzTx/>
              <a:buFont typeface="Wingdings" panose="05000000000000000000" pitchFamily="2" charset="2"/>
              <a:buChar char="q"/>
              <a:tabLst/>
              <a:defRPr/>
            </a:pPr>
            <a:r>
              <a:rPr kumimoji="0" lang="en-US" sz="1300" b="0" i="0" u="none" strike="noStrike" kern="1200" cap="none" spc="0" normalizeH="0" baseline="0" noProof="0" dirty="0">
                <a:ln>
                  <a:noFill/>
                </a:ln>
                <a:solidFill>
                  <a:prstClr val="black"/>
                </a:solidFill>
                <a:effectLst/>
                <a:uLnTx/>
                <a:uFillTx/>
                <a:latin typeface="Arial Narrow"/>
                <a:ea typeface="+mn-ea"/>
                <a:cs typeface="+mn-cs"/>
              </a:rPr>
              <a:t>30</a:t>
            </a:r>
            <a:r>
              <a:rPr kumimoji="0" lang="ru-RU" sz="1300" b="0" i="0" u="none" strike="noStrike" kern="1200" cap="none" spc="0" normalizeH="0" baseline="0" noProof="0" dirty="0">
                <a:ln>
                  <a:noFill/>
                </a:ln>
                <a:solidFill>
                  <a:prstClr val="black"/>
                </a:solidFill>
                <a:effectLst/>
                <a:uLnTx/>
                <a:uFillTx/>
                <a:latin typeface="Arial Narrow"/>
                <a:ea typeface="+mn-ea"/>
                <a:cs typeface="+mn-cs"/>
              </a:rPr>
              <a:t> потенциальных продуктов и услуг было предложено респондентами со стороны спроса, наибольшую долю порядка 2</a:t>
            </a:r>
            <a:r>
              <a:rPr kumimoji="0" lang="en-US" sz="1300" b="0" i="0" u="none" strike="noStrike" kern="1200" cap="none" spc="0" normalizeH="0" baseline="0" noProof="0" dirty="0">
                <a:ln>
                  <a:noFill/>
                </a:ln>
                <a:solidFill>
                  <a:prstClr val="black"/>
                </a:solidFill>
                <a:effectLst/>
                <a:uLnTx/>
                <a:uFillTx/>
                <a:latin typeface="Arial Narrow"/>
                <a:ea typeface="+mn-ea"/>
                <a:cs typeface="+mn-cs"/>
              </a:rPr>
              <a:t>0</a:t>
            </a:r>
            <a:r>
              <a:rPr kumimoji="0" lang="ru-RU" sz="1300" b="0" i="0" u="none" strike="noStrike" kern="1200" cap="none" spc="0" normalizeH="0" baseline="0" noProof="0" dirty="0">
                <a:ln>
                  <a:noFill/>
                </a:ln>
                <a:solidFill>
                  <a:prstClr val="black"/>
                </a:solidFill>
                <a:effectLst/>
                <a:uLnTx/>
                <a:uFillTx/>
                <a:latin typeface="Arial Narrow"/>
                <a:ea typeface="+mn-ea"/>
                <a:cs typeface="+mn-cs"/>
              </a:rPr>
              <a:t>% набрал классический инструмент «кредит» в меньших долях были отражены потенциальные продукты, услуги, оборудование и направления с наиболее подходящими параметрами для зеленого финансирования;</a:t>
            </a:r>
          </a:p>
          <a:p>
            <a:pPr marL="285750" marR="0" lvl="0" indent="-285750" algn="just" defTabSz="914400" rtl="0" eaLnBrk="1" fontAlgn="auto" latinLnBrk="0" hangingPunct="1">
              <a:lnSpc>
                <a:spcPct val="100000"/>
              </a:lnSpc>
              <a:spcBef>
                <a:spcPts val="0"/>
              </a:spcBef>
              <a:spcAft>
                <a:spcPts val="0"/>
              </a:spcAft>
              <a:buClr>
                <a:srgbClr val="0070C0"/>
              </a:buClr>
              <a:buSzTx/>
              <a:buFont typeface="Wingdings" panose="05000000000000000000" pitchFamily="2" charset="2"/>
              <a:buChar char="q"/>
              <a:tabLst/>
              <a:defRPr/>
            </a:pPr>
            <a:r>
              <a:rPr kumimoji="0" lang="ru-RU" sz="1300" b="0" i="0" u="none" strike="noStrike" kern="1200" cap="none" spc="0" normalizeH="0" baseline="0" noProof="0" dirty="0">
                <a:ln>
                  <a:noFill/>
                </a:ln>
                <a:solidFill>
                  <a:prstClr val="black"/>
                </a:solidFill>
                <a:effectLst/>
                <a:uLnTx/>
                <a:uFillTx/>
                <a:latin typeface="Arial Narrow"/>
                <a:ea typeface="+mn-ea"/>
                <a:cs typeface="+mn-cs"/>
              </a:rPr>
              <a:t>Важно отметить, что оборудование: гелиосистемы, солнечные батареи, тепловые насосы, солнечные и ветряные станции и качественные строительные материалы в совокупности набрали порядка 1</a:t>
            </a:r>
            <a:r>
              <a:rPr kumimoji="0" lang="en-US" sz="1300" b="0" i="0" u="none" strike="noStrike" kern="1200" cap="none" spc="0" normalizeH="0" baseline="0" noProof="0" dirty="0">
                <a:ln>
                  <a:noFill/>
                </a:ln>
                <a:solidFill>
                  <a:prstClr val="black"/>
                </a:solidFill>
                <a:effectLst/>
                <a:uLnTx/>
                <a:uFillTx/>
                <a:latin typeface="Arial Narrow"/>
                <a:ea typeface="+mn-ea"/>
                <a:cs typeface="+mn-cs"/>
              </a:rPr>
              <a:t>8</a:t>
            </a:r>
            <a:r>
              <a:rPr kumimoji="0" lang="ru-RU" sz="1300" b="0" i="0" u="none" strike="noStrike" kern="1200" cap="none" spc="0" normalizeH="0" baseline="0" noProof="0" dirty="0">
                <a:ln>
                  <a:noFill/>
                </a:ln>
                <a:solidFill>
                  <a:prstClr val="black"/>
                </a:solidFill>
                <a:effectLst/>
                <a:uLnTx/>
                <a:uFillTx/>
                <a:latin typeface="Arial Narrow"/>
                <a:ea typeface="+mn-ea"/>
                <a:cs typeface="+mn-cs"/>
              </a:rPr>
              <a:t>%.</a:t>
            </a:r>
          </a:p>
        </p:txBody>
      </p:sp>
      <p:sp>
        <p:nvSpPr>
          <p:cNvPr id="82" name="Прямоугольник 81"/>
          <p:cNvSpPr/>
          <p:nvPr/>
        </p:nvSpPr>
        <p:spPr>
          <a:xfrm>
            <a:off x="1132742" y="4773939"/>
            <a:ext cx="9926516" cy="2616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rgbClr val="92D050"/>
                </a:solidFill>
                <a:effectLst/>
                <a:uLnTx/>
                <a:uFillTx/>
                <a:latin typeface="Arial Narrow"/>
                <a:ea typeface="+mn-ea"/>
                <a:cs typeface="+mn-cs"/>
              </a:rPr>
              <a:t>Q</a:t>
            </a:r>
            <a:r>
              <a:rPr kumimoji="0" lang="ru-RU" sz="1100" b="1" i="0" u="none" strike="noStrike" kern="1200" cap="none" spc="0" normalizeH="0" baseline="30000" noProof="0" dirty="0">
                <a:ln>
                  <a:noFill/>
                </a:ln>
                <a:solidFill>
                  <a:srgbClr val="92D050"/>
                </a:solidFill>
                <a:effectLst/>
                <a:uLnTx/>
                <a:uFillTx/>
                <a:latin typeface="Arial Narrow"/>
                <a:ea typeface="+mn-ea"/>
                <a:cs typeface="+mn-cs"/>
              </a:rPr>
              <a:t>А</a:t>
            </a:r>
            <a:r>
              <a:rPr kumimoji="0" lang="ru-RU" sz="1100" b="1" i="0" u="none" strike="noStrike" kern="1200" cap="none" spc="0" normalizeH="0" baseline="0" noProof="0" dirty="0">
                <a:ln>
                  <a:noFill/>
                </a:ln>
                <a:solidFill>
                  <a:srgbClr val="92D050"/>
                </a:solidFill>
                <a:effectLst/>
                <a:uLnTx/>
                <a:uFillTx/>
                <a:latin typeface="Arial Narrow"/>
                <a:ea typeface="+mn-ea"/>
                <a:cs typeface="+mn-cs"/>
              </a:rPr>
              <a:t>.4.</a:t>
            </a:r>
            <a:r>
              <a:rPr kumimoji="0" lang="en-US" sz="1100" b="1" i="0" u="none" strike="noStrike" kern="1200" cap="none" spc="0" normalizeH="0" baseline="0" noProof="0" dirty="0">
                <a:ln>
                  <a:noFill/>
                </a:ln>
                <a:solidFill>
                  <a:srgbClr val="92D050"/>
                </a:solidFill>
                <a:effectLst/>
                <a:uLnTx/>
                <a:uFillTx/>
                <a:latin typeface="Arial Narrow"/>
                <a:ea typeface="+mn-ea"/>
                <a:cs typeface="+mn-cs"/>
              </a:rPr>
              <a:t>1</a:t>
            </a:r>
            <a:r>
              <a:rPr kumimoji="0" lang="ru-RU" sz="1100" b="1" i="0" u="none" strike="noStrike" kern="1200" cap="none" spc="0" normalizeH="0" baseline="0" noProof="0" dirty="0">
                <a:ln>
                  <a:noFill/>
                </a:ln>
                <a:solidFill>
                  <a:srgbClr val="92D050"/>
                </a:solidFill>
                <a:effectLst/>
                <a:uLnTx/>
                <a:uFillTx/>
                <a:latin typeface="Arial Narrow"/>
                <a:ea typeface="+mn-ea"/>
                <a:cs typeface="+mn-cs"/>
              </a:rPr>
              <a:t>.</a:t>
            </a:r>
            <a:r>
              <a:rPr kumimoji="0" lang="ru-RU" sz="1100" b="0" i="0" u="none" strike="noStrike" kern="1200" cap="none" spc="0" normalizeH="0" baseline="0" noProof="0" dirty="0">
                <a:ln>
                  <a:noFill/>
                </a:ln>
                <a:solidFill>
                  <a:prstClr val="black"/>
                </a:solidFill>
                <a:effectLst/>
                <a:uLnTx/>
                <a:uFillTx/>
                <a:latin typeface="Arial Narrow"/>
                <a:ea typeface="+mn-ea"/>
                <a:cs typeface="+mn-cs"/>
              </a:rPr>
              <a:t> Какие продукты и услуги на Ваш взгляд подойдут для зеленого финансирования в Кыргызской Республике, включая продукты, предоставляемые партнерами по развитию?</a:t>
            </a:r>
          </a:p>
        </p:txBody>
      </p:sp>
      <p:sp>
        <p:nvSpPr>
          <p:cNvPr id="76" name="Текст 2"/>
          <p:cNvSpPr>
            <a:spLocks noGrp="1"/>
          </p:cNvSpPr>
          <p:nvPr>
            <p:custDataLst>
              <p:tags r:id="rId43"/>
            </p:custDataLst>
          </p:nvPr>
        </p:nvSpPr>
        <p:spPr bwMode="auto">
          <a:xfrm>
            <a:off x="5937249" y="3003550"/>
            <a:ext cx="317500" cy="3349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71438" rIns="0" bIns="71438"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fld id="{63E0CA0F-5EFC-42A8-8F7C-0387BD893E8E}" type="datetime'''''''''''30'''''''''''''''''''">
              <a:rPr kumimoji="0" lang="ru-RU" altLang="en-US" sz="1400" b="0" i="0" u="none" strike="noStrike" kern="1200" cap="none" spc="0" normalizeH="0" baseline="0" noProof="0" smtClean="0">
                <a:ln>
                  <a:noFill/>
                </a:ln>
                <a:solidFill>
                  <a:prstClr val="black"/>
                </a:solidFill>
                <a:effectLst/>
                <a:uLnTx/>
                <a:uFillTx/>
                <a:latin typeface="Arial Narrow"/>
                <a:ea typeface="+mn-ea"/>
                <a:cs typeface="+mn-cs"/>
              </a:rPr>
              <a:pPr marL="0" marR="0" lvl="0" indent="0" algn="ctr" defTabSz="914400" rtl="0" eaLnBrk="1" fontAlgn="auto" latinLnBrk="0" hangingPunct="1">
                <a:lnSpc>
                  <a:spcPct val="90000"/>
                </a:lnSpc>
                <a:spcBef>
                  <a:spcPct val="0"/>
                </a:spcBef>
                <a:spcAft>
                  <a:spcPct val="0"/>
                </a:spcAft>
                <a:buClrTx/>
                <a:buSzTx/>
                <a:buFont typeface="Arial" panose="020B0604020202020204" pitchFamily="34" charset="0"/>
                <a:buNone/>
                <a:tabLst/>
                <a:defRPr/>
              </a:pPr>
              <a:t>30</a:t>
            </a:fld>
            <a:endParaRPr kumimoji="0" lang="ru-RU" sz="1400" b="0" i="0" u="none" strike="noStrike" kern="1200" cap="none" spc="0" normalizeH="0" baseline="0" noProof="0" dirty="0">
              <a:ln>
                <a:noFill/>
              </a:ln>
              <a:solidFill>
                <a:prstClr val="black"/>
              </a:solidFill>
              <a:effectLst/>
              <a:uLnTx/>
              <a:uFillTx/>
              <a:latin typeface="Arial Narrow"/>
              <a:ea typeface="+mn-ea"/>
              <a:cs typeface="+mn-cs"/>
            </a:endParaRPr>
          </a:p>
        </p:txBody>
      </p:sp>
    </p:spTree>
    <p:extLst>
      <p:ext uri="{BB962C8B-B14F-4D97-AF65-F5344CB8AC3E}">
        <p14:creationId xmlns:p14="http://schemas.microsoft.com/office/powerpoint/2010/main" val="3565988380"/>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NqQNZOZBk9ofCbjJ7hjpf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XA7_h7eRx.1Ffy77hgTgN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wCYRaBQClg7p72VIwgtO9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5b0e0bE9oOAAOm.SlVR63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B427L2z3CsU8M4S0TL8_r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qnCosCtVn8MTHl7QShBPe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ZpAkLVsir2qlkwY.LrKdv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7zxtvoiNwi0m5O569nFj3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olig_1TNanoq2j8uYb_pr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mF1RhCpo722VHoZWqWHax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1qRtXunnocBUIVxkX1ls1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jLBM5D1zs2BGn2nuUXhM7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0GaYxmlx5y.tFQBJCLpCS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q0j0c2EnGfomClyhzJFNQ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cJgJHn45PoBXLnwDworEX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SjbUA_bKJ_Ast6.ApMGvD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SgfeyLRuX99vxIA3OkBV6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QiSBqg7QRjjJEaed5CeJw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pSxr4iqUO4LwNxoI10vvC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EmdygFtXFbAes7KinG9V8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CITRza5.oSdOerbuBWuVx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KkMFSaUBxpT6B8UbUTMOY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StifS9VWGnqyI4cWRbyJB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qcbmWTIOnD36cVz9Awm0A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fsHciAwX9P5zkVlhChNqp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jigLLgb5ExPekM_CSleGm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4KbBKWd_ay1WCuG12DQcF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z44LlfJNdAWUwgDC3r35b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WR99B.no.zt3qNnfaM.WM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rXwJmPj.eXYTtA.BufvhE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DGnkPfuWMt37Zlsjtlekd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6MfxyqvF77lCV97s39NVj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rM9cJ3pS9FzN0KCC0OmhQ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XP6.yBlAt6Ca8kJy58d6N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m6T.grs.YfElinkZ1so9O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9uGXzh.FqoTD3B1EUITW7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NLbq8B6cBbOKDeDjqYp9P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dpi5o9SdGFwlFoc1QDD4R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M3DttCudTeOot_orWrP5Y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CAodHPESPN.mf6tInPw.c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SsGWokEBVjPIbk2bBRJJ9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GHClfvlSPQG3tDxOr4r4g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DM">
      <a:majorFont>
        <a:latin typeface="Arial Narrow"/>
        <a:ea typeface=""/>
        <a:cs typeface=""/>
      </a:majorFont>
      <a:minorFont>
        <a:latin typeface="Arial Narrow"/>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4846</Words>
  <Application>Microsoft Office PowerPoint</Application>
  <PresentationFormat>Широкоэкранный</PresentationFormat>
  <Paragraphs>729</Paragraphs>
  <Slides>24</Slides>
  <Notes>23</Notes>
  <HiddenSlides>0</HiddenSlides>
  <MMClips>0</MMClips>
  <ScaleCrop>false</ScaleCrop>
  <HeadingPairs>
    <vt:vector size="8" baseType="variant">
      <vt:variant>
        <vt:lpstr>Использованные шрифты</vt:lpstr>
      </vt:variant>
      <vt:variant>
        <vt:i4>5</vt:i4>
      </vt:variant>
      <vt:variant>
        <vt:lpstr>Тема</vt:lpstr>
      </vt:variant>
      <vt:variant>
        <vt:i4>2</vt:i4>
      </vt:variant>
      <vt:variant>
        <vt:lpstr>Внедренные серверы OLE</vt:lpstr>
      </vt:variant>
      <vt:variant>
        <vt:i4>1</vt:i4>
      </vt:variant>
      <vt:variant>
        <vt:lpstr>Заголовки слайдов</vt:lpstr>
      </vt:variant>
      <vt:variant>
        <vt:i4>24</vt:i4>
      </vt:variant>
    </vt:vector>
  </HeadingPairs>
  <TitlesOfParts>
    <vt:vector size="32" baseType="lpstr">
      <vt:lpstr>Wingdings</vt:lpstr>
      <vt:lpstr>Calibri</vt:lpstr>
      <vt:lpstr>Arial Narrow</vt:lpstr>
      <vt:lpstr>Arial</vt:lpstr>
      <vt:lpstr>Noto Sans Symbols</vt:lpstr>
      <vt:lpstr>Тема Office</vt:lpstr>
      <vt:lpstr>2_Тема Office</vt:lpstr>
      <vt:lpstr>Слайд think-cell</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Anastasia</dc:creator>
  <cp:lastModifiedBy>Mavliuda Khodzhaeva</cp:lastModifiedBy>
  <cp:revision>5</cp:revision>
  <dcterms:modified xsi:type="dcterms:W3CDTF">2023-05-04T04:12:42Z</dcterms:modified>
</cp:coreProperties>
</file>