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316" r:id="rId15"/>
    <p:sldId id="266" r:id="rId16"/>
    <p:sldId id="270" r:id="rId17"/>
    <p:sldId id="271" r:id="rId18"/>
    <p:sldId id="272" r:id="rId19"/>
    <p:sldId id="317" r:id="rId20"/>
    <p:sldId id="326" r:id="rId21"/>
    <p:sldId id="328" r:id="rId22"/>
    <p:sldId id="330" r:id="rId23"/>
    <p:sldId id="332" r:id="rId24"/>
    <p:sldId id="323" r:id="rId25"/>
    <p:sldId id="333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258" r:id="rId5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67A8"/>
    <a:srgbClr val="005293"/>
    <a:srgbClr val="336699"/>
    <a:srgbClr val="00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6010" autoAdjust="0"/>
  </p:normalViewPr>
  <p:slideViewPr>
    <p:cSldViewPr snapToGrid="0">
      <p:cViewPr varScale="1">
        <p:scale>
          <a:sx n="109" d="100"/>
          <a:sy n="109" d="100"/>
        </p:scale>
        <p:origin x="55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9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1F3C2-FCE7-424F-BE9C-55EFE13C5E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8CDCD5-6EF1-43C9-9232-336694594025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sr-Latn-CS" altLang="en-US" sz="4000" b="1" dirty="0"/>
            <a:t>Cilj</a:t>
          </a:r>
          <a:r>
            <a:rPr lang="en-US" altLang="en-US" sz="4000" b="1" dirty="0"/>
            <a:t> </a:t>
          </a:r>
          <a:r>
            <a:rPr lang="en-US" altLang="en-US" sz="4000" b="1" dirty="0" err="1"/>
            <a:t>obuke</a:t>
          </a:r>
          <a:r>
            <a:rPr lang="en-US" altLang="en-US" sz="4000" b="1" dirty="0"/>
            <a:t> </a:t>
          </a:r>
          <a:endParaRPr lang="en-US" sz="4000" dirty="0">
            <a:solidFill>
              <a:schemeClr val="bg1"/>
            </a:solidFill>
          </a:endParaRPr>
        </a:p>
      </dgm:t>
    </dgm:pt>
    <dgm:pt modelId="{E5AF54F0-0E71-4ABF-BB3D-DA7C4C1D3B24}" type="parTrans" cxnId="{3094E9E4-3DB9-467A-B7BC-000B7F45F2DD}">
      <dgm:prSet/>
      <dgm:spPr/>
      <dgm:t>
        <a:bodyPr/>
        <a:lstStyle/>
        <a:p>
          <a:endParaRPr lang="en-US"/>
        </a:p>
      </dgm:t>
    </dgm:pt>
    <dgm:pt modelId="{AFCD0CA8-2F81-4017-B9D9-94ED42C9DE4A}" type="sibTrans" cxnId="{3094E9E4-3DB9-467A-B7BC-000B7F45F2DD}">
      <dgm:prSet/>
      <dgm:spPr/>
      <dgm:t>
        <a:bodyPr/>
        <a:lstStyle/>
        <a:p>
          <a:endParaRPr lang="en-US"/>
        </a:p>
      </dgm:t>
    </dgm:pt>
    <dgm:pt modelId="{BFC1F023-0AD2-4127-9F3A-9483D2387019}" type="pres">
      <dgm:prSet presAssocID="{69B1F3C2-FCE7-424F-BE9C-55EFE13C5ECE}" presName="linear" presStyleCnt="0">
        <dgm:presLayoutVars>
          <dgm:animLvl val="lvl"/>
          <dgm:resizeHandles val="exact"/>
        </dgm:presLayoutVars>
      </dgm:prSet>
      <dgm:spPr/>
    </dgm:pt>
    <dgm:pt modelId="{13E6AD84-4D74-4113-955E-79C13590E260}" type="pres">
      <dgm:prSet presAssocID="{3C8CDCD5-6EF1-43C9-9232-336694594025}" presName="parentText" presStyleLbl="node1" presStyleIdx="0" presStyleCnt="1" custScaleY="70542" custLinFactNeighborY="26342">
        <dgm:presLayoutVars>
          <dgm:chMax val="0"/>
          <dgm:bulletEnabled val="1"/>
        </dgm:presLayoutVars>
      </dgm:prSet>
      <dgm:spPr/>
    </dgm:pt>
  </dgm:ptLst>
  <dgm:cxnLst>
    <dgm:cxn modelId="{F5ED20D3-CF16-4931-BAFC-A57DD5514DEC}" type="presOf" srcId="{69B1F3C2-FCE7-424F-BE9C-55EFE13C5ECE}" destId="{BFC1F023-0AD2-4127-9F3A-9483D2387019}" srcOrd="0" destOrd="0" presId="urn:microsoft.com/office/officeart/2005/8/layout/vList2"/>
    <dgm:cxn modelId="{812FD3D7-2469-4B7D-8F4C-254CA4B9BE66}" type="presOf" srcId="{3C8CDCD5-6EF1-43C9-9232-336694594025}" destId="{13E6AD84-4D74-4113-955E-79C13590E260}" srcOrd="0" destOrd="0" presId="urn:microsoft.com/office/officeart/2005/8/layout/vList2"/>
    <dgm:cxn modelId="{3094E9E4-3DB9-467A-B7BC-000B7F45F2DD}" srcId="{69B1F3C2-FCE7-424F-BE9C-55EFE13C5ECE}" destId="{3C8CDCD5-6EF1-43C9-9232-336694594025}" srcOrd="0" destOrd="0" parTransId="{E5AF54F0-0E71-4ABF-BB3D-DA7C4C1D3B24}" sibTransId="{AFCD0CA8-2F81-4017-B9D9-94ED42C9DE4A}"/>
    <dgm:cxn modelId="{B3D855DF-7C98-43A3-9E91-D9BEC7F531D8}" type="presParOf" srcId="{BFC1F023-0AD2-4127-9F3A-9483D2387019}" destId="{13E6AD84-4D74-4113-955E-79C13590E2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1F3C2-FCE7-424F-BE9C-55EFE13C5E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8CDCD5-6EF1-43C9-9232-336694594025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x-none" altLang="en-US" sz="4000" b="1" dirty="0"/>
            <a:t>Očekivanja učesni</a:t>
          </a:r>
          <a:r>
            <a:rPr lang="en-US" altLang="en-US" sz="4000" b="1" dirty="0"/>
            <a:t>k</a:t>
          </a:r>
          <a:r>
            <a:rPr lang="x-none" altLang="en-US" sz="4000" b="1" dirty="0"/>
            <a:t>a</a:t>
          </a:r>
          <a:endParaRPr lang="en-US" sz="4000" dirty="0">
            <a:solidFill>
              <a:schemeClr val="bg1"/>
            </a:solidFill>
          </a:endParaRPr>
        </a:p>
      </dgm:t>
    </dgm:pt>
    <dgm:pt modelId="{E5AF54F0-0E71-4ABF-BB3D-DA7C4C1D3B24}" type="parTrans" cxnId="{3094E9E4-3DB9-467A-B7BC-000B7F45F2DD}">
      <dgm:prSet/>
      <dgm:spPr/>
      <dgm:t>
        <a:bodyPr/>
        <a:lstStyle/>
        <a:p>
          <a:endParaRPr lang="en-US"/>
        </a:p>
      </dgm:t>
    </dgm:pt>
    <dgm:pt modelId="{AFCD0CA8-2F81-4017-B9D9-94ED42C9DE4A}" type="sibTrans" cxnId="{3094E9E4-3DB9-467A-B7BC-000B7F45F2DD}">
      <dgm:prSet/>
      <dgm:spPr/>
      <dgm:t>
        <a:bodyPr/>
        <a:lstStyle/>
        <a:p>
          <a:endParaRPr lang="en-US"/>
        </a:p>
      </dgm:t>
    </dgm:pt>
    <dgm:pt modelId="{BFC1F023-0AD2-4127-9F3A-9483D2387019}" type="pres">
      <dgm:prSet presAssocID="{69B1F3C2-FCE7-424F-BE9C-55EFE13C5ECE}" presName="linear" presStyleCnt="0">
        <dgm:presLayoutVars>
          <dgm:animLvl val="lvl"/>
          <dgm:resizeHandles val="exact"/>
        </dgm:presLayoutVars>
      </dgm:prSet>
      <dgm:spPr/>
    </dgm:pt>
    <dgm:pt modelId="{13E6AD84-4D74-4113-955E-79C13590E260}" type="pres">
      <dgm:prSet presAssocID="{3C8CDCD5-6EF1-43C9-9232-336694594025}" presName="parentText" presStyleLbl="node1" presStyleIdx="0" presStyleCnt="1" custScaleY="70542" custLinFactY="-80516" custLinFactNeighborX="-14809" custLinFactNeighborY="-100000">
        <dgm:presLayoutVars>
          <dgm:chMax val="0"/>
          <dgm:bulletEnabled val="1"/>
        </dgm:presLayoutVars>
      </dgm:prSet>
      <dgm:spPr/>
    </dgm:pt>
  </dgm:ptLst>
  <dgm:cxnLst>
    <dgm:cxn modelId="{9B47B65C-0967-45DE-9B8C-2D313F50EBB9}" type="presOf" srcId="{3C8CDCD5-6EF1-43C9-9232-336694594025}" destId="{13E6AD84-4D74-4113-955E-79C13590E260}" srcOrd="0" destOrd="0" presId="urn:microsoft.com/office/officeart/2005/8/layout/vList2"/>
    <dgm:cxn modelId="{53DA12D5-43DC-4D1D-BBD7-D11AD2357F8C}" type="presOf" srcId="{69B1F3C2-FCE7-424F-BE9C-55EFE13C5ECE}" destId="{BFC1F023-0AD2-4127-9F3A-9483D2387019}" srcOrd="0" destOrd="0" presId="urn:microsoft.com/office/officeart/2005/8/layout/vList2"/>
    <dgm:cxn modelId="{3094E9E4-3DB9-467A-B7BC-000B7F45F2DD}" srcId="{69B1F3C2-FCE7-424F-BE9C-55EFE13C5ECE}" destId="{3C8CDCD5-6EF1-43C9-9232-336694594025}" srcOrd="0" destOrd="0" parTransId="{E5AF54F0-0E71-4ABF-BB3D-DA7C4C1D3B24}" sibTransId="{AFCD0CA8-2F81-4017-B9D9-94ED42C9DE4A}"/>
    <dgm:cxn modelId="{BD863FD3-6C43-4CEB-AC23-FD15280C6CEA}" type="presParOf" srcId="{BFC1F023-0AD2-4127-9F3A-9483D2387019}" destId="{13E6AD84-4D74-4113-955E-79C13590E2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AD84-4D74-4113-955E-79C13590E260}">
      <dsp:nvSpPr>
        <dsp:cNvPr id="0" name=""/>
        <dsp:cNvSpPr/>
      </dsp:nvSpPr>
      <dsp:spPr>
        <a:xfrm>
          <a:off x="0" y="124025"/>
          <a:ext cx="7979488" cy="84514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altLang="en-US" sz="4000" b="1" kern="1200" dirty="0"/>
            <a:t>Cilj</a:t>
          </a:r>
          <a:r>
            <a:rPr lang="en-US" altLang="en-US" sz="4000" b="1" kern="1200" dirty="0"/>
            <a:t> </a:t>
          </a:r>
          <a:r>
            <a:rPr lang="en-US" altLang="en-US" sz="4000" b="1" kern="1200" dirty="0" err="1"/>
            <a:t>obuke</a:t>
          </a:r>
          <a:r>
            <a:rPr lang="en-US" altLang="en-US" sz="4000" b="1" kern="1200" dirty="0"/>
            <a:t> 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41257" y="165282"/>
        <a:ext cx="7896974" cy="762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AD84-4D74-4113-955E-79C13590E260}">
      <dsp:nvSpPr>
        <dsp:cNvPr id="0" name=""/>
        <dsp:cNvSpPr/>
      </dsp:nvSpPr>
      <dsp:spPr>
        <a:xfrm>
          <a:off x="0" y="0"/>
          <a:ext cx="8128000" cy="84514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altLang="en-US" sz="4000" b="1" kern="1200" dirty="0"/>
            <a:t>Očekivanja učesni</a:t>
          </a:r>
          <a:r>
            <a:rPr lang="en-US" altLang="en-US" sz="4000" b="1" kern="1200" dirty="0"/>
            <a:t>k</a:t>
          </a:r>
          <a:r>
            <a:rPr lang="x-none" altLang="en-US" sz="4000" b="1" kern="1200" dirty="0"/>
            <a:t>a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41257" y="41257"/>
        <a:ext cx="8045486" cy="762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F6354B-F5C0-87CB-FEA9-51E476042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41DCB-87BC-706F-0855-90D5FC2944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91B444-DA3C-4F5F-876D-113395BC3BB0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7A3C080-9E4B-F236-0943-06E8AD5A3D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84B5B5B-8AA1-2D56-557B-700302963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2044D-7AAE-CD2C-7B00-944D9B18B9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7040C-7FAE-C958-0B4A-1FA7F2F9D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9BA671-6A92-4A95-B195-45E870191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914399F-F3B5-23E8-61BE-CE2CEF8FB1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815FC85-3F86-E8F9-E8BD-6760CD538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07BB92A-AA97-195B-A1D7-89B65901D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396614-EF76-4E68-9D13-B52E95E9D638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9F276F2-8272-6A85-4459-BC9EB32B7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E0F2F-33E7-4B75-BDB4-02689FD35B8A}" type="slidenum">
              <a:rPr lang="en-US" altLang="en-US" smtClean="0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5603" name="Rectangle 15">
            <a:extLst>
              <a:ext uri="{FF2B5EF4-FFF2-40B4-BE49-F238E27FC236}">
                <a16:creationId xmlns:a16="http://schemas.microsoft.com/office/drawing/2014/main" id="{9268D3C5-20BE-2385-A2D6-57176F276C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575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FFADCB6F-05A8-4E94-BAF8-819A51507467}" type="slidenum">
              <a:rPr lang="en-GB" altLang="en-US">
                <a:solidFill>
                  <a:srgbClr val="000000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21</a:t>
            </a:fld>
            <a:endParaRPr lang="en-GB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604" name="Text Box 1">
            <a:extLst>
              <a:ext uri="{FF2B5EF4-FFF2-40B4-BE49-F238E27FC236}">
                <a16:creationId xmlns:a16="http://schemas.microsoft.com/office/drawing/2014/main" id="{D451679A-9594-7BEE-36D0-B217985FD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bs-Latn-BA" altLang="en-US" sz="32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F98A0CA2-2B33-DBED-AE4C-442B4934C3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650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6" name="Text Box 3">
            <a:extLst>
              <a:ext uri="{FF2B5EF4-FFF2-40B4-BE49-F238E27FC236}">
                <a16:creationId xmlns:a16="http://schemas.microsoft.com/office/drawing/2014/main" id="{404A97F1-267D-F70F-CD82-F97B88277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01179835-DE72-4790-B114-AC4052F2FC83}" type="slidenum">
              <a:rPr lang="en-GB" altLang="en-US">
                <a:solidFill>
                  <a:srgbClr val="000000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21</a:t>
            </a:fld>
            <a:endParaRPr lang="en-GB" altLang="en-US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E364-3731-B2F0-F4DD-E3D765F0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7C85-E345-4D03-9C82-146AAC250B61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69F00-B998-9D54-45A6-CF43D5F1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DCE9-9C4D-7DD7-DB11-E1CE7F32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D4BA-214E-40BE-ABA8-2F84C45CB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34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D0CB9-848C-BE7E-ADE2-BB687E85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7B97-B7E1-4B7B-BB84-FF7E8A84A079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67564-7DC3-31E5-7061-B3ED5D99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91094-18BC-83D5-5587-43C03E49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2099-AC68-46D2-B69D-6F4414675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38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EF799-1E20-B9D5-DA64-A9C0319B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00FF-BD0D-4A01-8484-A6873505505A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11CC-7523-60C5-6F30-A743676D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6B2B7-8FFB-AD2B-0B1D-8A5B3E11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596C5-63B2-44B0-89CD-E529E3694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97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29C4-1C5A-809E-018A-2C525DE0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91B5-84EE-42DE-92D4-885258E4B196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48E01-AABA-409C-1744-44072303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CBA9-9601-C82E-0016-AA295884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31EE-85AA-4892-8D83-1EC765790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9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B3A6-F129-CC7A-76DA-8485FC31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FB0B6-8771-4F07-B0AA-2767D747194E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70862-9167-504E-C014-5F3E8ED2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228C9-3795-219F-BF76-F9F77620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7D5A-1C38-41B2-8743-EF20BBA9D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88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D9F71E-95D6-09BD-E755-9F3B007E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1200-22A0-44EA-AC9C-66EA3126C399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F92313-169E-4A61-3847-832F7B12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752F4-987F-3FAA-4CC0-C6B8E7BE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4E750-92F5-4E70-9B22-4E3FD65AF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8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852DAA-8388-0612-A878-BA5D9577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1909-6472-459D-910D-A0B47F5B6C2C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F9E019-3739-7472-6E03-AA93E833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1F7269-801E-9AFD-E62B-CACE04FC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9474-16CA-4E25-B63D-06793C448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A89867-555D-447F-FECF-975E4430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149B-1225-46A1-9BD5-2C3793C61FFE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5826A5-E5F0-990E-AF3C-49465382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4367F2-ABEA-183C-1318-6766191D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5526-3816-4A9A-9FBB-42D33CA0D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78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61B12C-329A-811F-C562-D34698FE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DC41-77E6-445E-93C7-B5E8C745AFFB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C7A867-5BB1-30C3-D06D-66AE2E6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0FD478-FD11-F903-770F-9B4D0817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3B2A-4EF0-4AC8-91FE-6D6764F2B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32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434090-0FE5-D531-ABF4-C9C09B29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2432-326D-41C7-8FC0-D287E6FC466D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463D4-F1A3-0DCB-8C04-2E8ACD9A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53F0CA-BCFA-E208-7694-D3E3675A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C479-A706-4B78-8643-DA72591D2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72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24AD68-B069-FF94-10A8-CAB161E0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2E19-DBF5-4718-BDB1-03EF0034A1CE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17B62A-C78C-81AF-CC8A-7A2B4D41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D484AF-2564-CB3F-BE4F-B671CB19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83E6-B473-41EC-B9D6-11F606E42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01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97ED99-E57B-EFE9-9EC5-FC947910A5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24F07A9-3BED-4E7F-41B1-A54C2A585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4E0EF-4FF7-8A8E-D9FA-26C0C5AE7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4DBA1D-EE3F-4A1D-BF5B-99F559CF7F0C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27ABC-0544-7ACA-2AF6-59AF8B955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E2EA1-8330-F198-EB61-F44548487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389E2B-04C1-4B60-9C47-8C3524E8D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0B70-ACB9-12FA-DBA1-5C314B1A6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2317750"/>
            <a:ext cx="11334750" cy="3795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ea typeface="+mn-ea"/>
                <a:cs typeface="+mn-cs"/>
              </a:rPr>
              <a:t> </a:t>
            </a:r>
            <a:br>
              <a:rPr lang="hr-HR" sz="3600" dirty="0">
                <a:ea typeface="+mn-ea"/>
                <a:cs typeface="+mn-cs"/>
              </a:rPr>
            </a:br>
            <a:br>
              <a:rPr lang="hr-HR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sr-Latn-ME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Obuka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br>
              <a:rPr lang="en-GB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en-GB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sr-Latn-ME" sz="4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„</a:t>
            </a:r>
            <a:r>
              <a:rPr lang="hr-HR" sz="4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Upravljanje projektnim ciklusom – PCM za NVO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”</a:t>
            </a:r>
            <a:br>
              <a:rPr lang="en-GB" sz="40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en-GB" sz="36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GB" sz="27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Podgorica, 3. </a:t>
            </a:r>
            <a:r>
              <a:rPr lang="en-GB" sz="27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april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sr-Latn-CS" sz="27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-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4</a:t>
            </a:r>
            <a:r>
              <a:rPr lang="sr-Latn-CS" sz="27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. </a:t>
            </a:r>
            <a:r>
              <a:rPr lang="en-GB" sz="27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april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2023. </a:t>
            </a:r>
            <a:br>
              <a:rPr lang="bs-Latn-BA" sz="27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en-GB" sz="27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bs-Latn-BA" sz="27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trenerica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: Lidija </a:t>
            </a:r>
            <a:r>
              <a:rPr lang="en-GB" sz="27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Brnović</a:t>
            </a:r>
            <a:br>
              <a:rPr lang="en-GB" sz="2700" dirty="0">
                <a:solidFill>
                  <a:schemeClr val="accent1"/>
                </a:solidFill>
                <a:ea typeface="+mn-ea"/>
                <a:cs typeface="+mn-cs"/>
              </a:rPr>
            </a:br>
            <a:r>
              <a:rPr lang="hr-HR" sz="3600" dirty="0">
                <a:ea typeface="+mn-ea"/>
                <a:cs typeface="+mn-cs"/>
              </a:rPr>
              <a:t> </a:t>
            </a:r>
            <a:endParaRPr lang="en-US" dirty="0">
              <a:latin typeface="+mn-lt"/>
            </a:endParaRPr>
          </a:p>
        </p:txBody>
      </p:sp>
      <p:grpSp>
        <p:nvGrpSpPr>
          <p:cNvPr id="3075" name="Group 11">
            <a:extLst>
              <a:ext uri="{FF2B5EF4-FFF2-40B4-BE49-F238E27FC236}">
                <a16:creationId xmlns:a16="http://schemas.microsoft.com/office/drawing/2014/main" id="{FF74B194-2879-705B-1F02-FA04A7B8537D}"/>
              </a:ext>
            </a:extLst>
          </p:cNvPr>
          <p:cNvGrpSpPr>
            <a:grpSpLocks/>
          </p:cNvGrpSpPr>
          <p:nvPr/>
        </p:nvGrpSpPr>
        <p:grpSpPr bwMode="auto">
          <a:xfrm>
            <a:off x="423805" y="744537"/>
            <a:ext cx="11344390" cy="1463739"/>
            <a:chOff x="-1682221" y="39500"/>
            <a:chExt cx="9980003" cy="1061603"/>
          </a:xfrm>
        </p:grpSpPr>
        <p:sp>
          <p:nvSpPr>
            <p:cNvPr id="3076" name="Text Box 2">
              <a:extLst>
                <a:ext uri="{FF2B5EF4-FFF2-40B4-BE49-F238E27FC236}">
                  <a16:creationId xmlns:a16="http://schemas.microsoft.com/office/drawing/2014/main" id="{9C9545A3-BBB7-38D2-E5E7-0B558DB60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194" y="264242"/>
              <a:ext cx="5405630" cy="75746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bs-Latn-BA" altLang="en-US" sz="1600" b="1" dirty="0">
                  <a:solidFill>
                    <a:schemeClr val="accent1">
                      <a:lumMod val="50000"/>
                    </a:schemeClr>
                  </a:solidFill>
                  <a:ea typeface="MS Mincho" panose="02020609040205080304" pitchFamily="49" charset="-128"/>
                </a:rPr>
                <a:t>Regionalni program lokalne demokratije na Zapadnom Balkanu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bs-Latn-BA" altLang="en-US" sz="1600" b="1" dirty="0">
                  <a:solidFill>
                    <a:schemeClr val="accent1">
                      <a:lumMod val="50000"/>
                    </a:schemeClr>
                  </a:solidFill>
                  <a:ea typeface="MS Mincho" panose="02020609040205080304" pitchFamily="49" charset="-128"/>
                </a:rPr>
                <a:t>ReLOaD2</a:t>
              </a:r>
              <a:endParaRPr lang="en-US" alt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grpSp>
          <p:nvGrpSpPr>
            <p:cNvPr id="3077" name="Group 22">
              <a:extLst>
                <a:ext uri="{FF2B5EF4-FFF2-40B4-BE49-F238E27FC236}">
                  <a16:creationId xmlns:a16="http://schemas.microsoft.com/office/drawing/2014/main" id="{5F6AC8FC-A6D2-8E82-8478-6C05991F7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82221" y="39500"/>
              <a:ext cx="9980003" cy="1061603"/>
              <a:chOff x="-1682221" y="39500"/>
              <a:chExt cx="9980003" cy="1061603"/>
            </a:xfrm>
          </p:grpSpPr>
          <p:grpSp>
            <p:nvGrpSpPr>
              <p:cNvPr id="3078" name="Group 23">
                <a:extLst>
                  <a:ext uri="{FF2B5EF4-FFF2-40B4-BE49-F238E27FC236}">
                    <a16:creationId xmlns:a16="http://schemas.microsoft.com/office/drawing/2014/main" id="{CD70696D-CD31-16BA-2FD1-D314B53B5D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82221" y="158716"/>
                <a:ext cx="1194435" cy="942387"/>
                <a:chOff x="-1682221" y="-65676"/>
                <a:chExt cx="1194435" cy="942387"/>
              </a:xfrm>
            </p:grpSpPr>
            <p:pic>
              <p:nvPicPr>
                <p:cNvPr id="3080" name="Picture 25">
                  <a:extLst>
                    <a:ext uri="{FF2B5EF4-FFF2-40B4-BE49-F238E27FC236}">
                      <a16:creationId xmlns:a16="http://schemas.microsoft.com/office/drawing/2014/main" id="{BC522A8D-1B50-C6F5-DC97-2A80C4DB99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93925" y="-65676"/>
                  <a:ext cx="749451" cy="484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81" name="TextBox 6">
                  <a:extLst>
                    <a:ext uri="{FF2B5EF4-FFF2-40B4-BE49-F238E27FC236}">
                      <a16:creationId xmlns:a16="http://schemas.microsoft.com/office/drawing/2014/main" id="{1F4D38E0-B083-EF8D-2B3C-6030DE0252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682221" y="445552"/>
                  <a:ext cx="1194435" cy="431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sr-Latn-ME" altLang="en-US" sz="1000" dirty="0">
                      <a:solidFill>
                        <a:srgbClr val="000000"/>
                      </a:solidFill>
                      <a:latin typeface="+mn-lt"/>
                      <a:ea typeface="MS Mincho" panose="02020609040205080304" pitchFamily="49" charset="-128"/>
                    </a:rPr>
                    <a:t>Finansira 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sr-Latn-ME" altLang="en-US" sz="1000" dirty="0">
                      <a:solidFill>
                        <a:srgbClr val="000000"/>
                      </a:solidFill>
                      <a:latin typeface="+mn-lt"/>
                      <a:ea typeface="MS Mincho" panose="02020609040205080304" pitchFamily="49" charset="-128"/>
                    </a:rPr>
                    <a:t>Evropska unija</a:t>
                  </a:r>
                  <a:endParaRPr lang="en-US" altLang="en-US" sz="1000" dirty="0">
                    <a:latin typeface="+mn-lt"/>
                    <a:ea typeface="MS Mincho" panose="02020609040205080304" pitchFamily="49" charset="-128"/>
                  </a:endParaRPr>
                </a:p>
              </p:txBody>
            </p:sp>
          </p:grpSp>
          <p:pic>
            <p:nvPicPr>
              <p:cNvPr id="3079" name="Picture 24">
                <a:extLst>
                  <a:ext uri="{FF2B5EF4-FFF2-40B4-BE49-F238E27FC236}">
                    <a16:creationId xmlns:a16="http://schemas.microsoft.com/office/drawing/2014/main" id="{CBB7418A-EF99-74E3-AEBA-560738A9249F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9" r="3999"/>
              <a:stretch>
                <a:fillRect/>
              </a:stretch>
            </p:blipFill>
            <p:spPr bwMode="auto">
              <a:xfrm>
                <a:off x="7833050" y="39500"/>
                <a:ext cx="464732" cy="868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814B-726A-53B8-F752-629B7498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altLang="en-US" b="1" dirty="0"/>
              <a:t>Faze u upravljanju projektnim ciklusom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0A480-7939-2B75-5DC8-40A884E48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1109663"/>
            <a:ext cx="11469687" cy="5926137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/>
              <a:t>PROGRAMIRANJE –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razvojni</a:t>
            </a:r>
            <a:r>
              <a:rPr lang="en-GB" dirty="0"/>
              <a:t> </a:t>
            </a:r>
            <a:r>
              <a:rPr lang="en-GB" dirty="0" err="1"/>
              <a:t>prioriteti</a:t>
            </a:r>
            <a:r>
              <a:rPr lang="en-GB" dirty="0"/>
              <a:t> </a:t>
            </a:r>
            <a:r>
              <a:rPr lang="en-GB" dirty="0" err="1"/>
              <a:t>partnerske</a:t>
            </a:r>
            <a:r>
              <a:rPr lang="en-GB" dirty="0"/>
              <a:t> </a:t>
            </a:r>
            <a:r>
              <a:rPr lang="x-none" dirty="0"/>
              <a:t>zemlje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šta</a:t>
            </a:r>
            <a:r>
              <a:rPr lang="en-GB" dirty="0"/>
              <a:t> bi </a:t>
            </a:r>
            <a:r>
              <a:rPr lang="en-GB" dirty="0" err="1"/>
              <a:t>trebalo</a:t>
            </a:r>
            <a:r>
              <a:rPr lang="en-GB" dirty="0"/>
              <a:t> da se </a:t>
            </a:r>
            <a:r>
              <a:rPr lang="en-GB" dirty="0" err="1"/>
              <a:t>fokusira</a:t>
            </a:r>
            <a:r>
              <a:rPr lang="en-GB" dirty="0"/>
              <a:t> </a:t>
            </a:r>
            <a:r>
              <a:rPr lang="en-GB" dirty="0" err="1"/>
              <a:t>pomoć</a:t>
            </a:r>
            <a:r>
              <a:rPr lang="en-GB" dirty="0"/>
              <a:t> EU?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/>
              <a:t>IDENTIFIKACIJA – da li je </a:t>
            </a:r>
            <a:r>
              <a:rPr lang="en-GB" dirty="0" err="1"/>
              <a:t>koncept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relevantan</a:t>
            </a:r>
            <a:r>
              <a:rPr lang="en-GB" dirty="0"/>
              <a:t> za </a:t>
            </a:r>
            <a:r>
              <a:rPr lang="en-GB" dirty="0" err="1"/>
              <a:t>prioritetne</a:t>
            </a:r>
            <a:r>
              <a:rPr lang="en-GB" dirty="0"/>
              <a:t> </a:t>
            </a:r>
            <a:r>
              <a:rPr lang="en-GB" dirty="0" err="1"/>
              <a:t>lokalne</a:t>
            </a:r>
            <a:r>
              <a:rPr lang="en-GB" dirty="0"/>
              <a:t> </a:t>
            </a:r>
            <a:r>
              <a:rPr lang="en-GB" dirty="0" err="1"/>
              <a:t>potrebe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 li je </a:t>
            </a:r>
            <a:r>
              <a:rPr lang="en-GB" dirty="0" err="1"/>
              <a:t>konzistentan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prioritetima</a:t>
            </a:r>
            <a:r>
              <a:rPr lang="en-GB" dirty="0"/>
              <a:t> EU?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/>
              <a:t>FORMULACIJA – da li je </a:t>
            </a:r>
            <a:r>
              <a:rPr lang="en-GB" dirty="0" err="1"/>
              <a:t>projekat</a:t>
            </a:r>
            <a:r>
              <a:rPr lang="en-GB" dirty="0"/>
              <a:t> </a:t>
            </a:r>
            <a:r>
              <a:rPr lang="en-GB" dirty="0" err="1"/>
              <a:t>ostvariv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 li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obezbjediti</a:t>
            </a:r>
            <a:r>
              <a:rPr lang="en-GB" dirty="0"/>
              <a:t> </a:t>
            </a:r>
            <a:r>
              <a:rPr lang="en-GB" dirty="0" err="1"/>
              <a:t>održive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/>
              <a:t>IMPLEMENTACIJA – da li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rezultati</a:t>
            </a:r>
            <a:r>
              <a:rPr lang="en-GB" dirty="0"/>
              <a:t> </a:t>
            </a:r>
            <a:r>
              <a:rPr lang="en-GB" dirty="0" err="1"/>
              <a:t>ostvareni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 li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resursi</a:t>
            </a:r>
            <a:r>
              <a:rPr lang="en-GB" dirty="0"/>
              <a:t> </a:t>
            </a:r>
            <a:r>
              <a:rPr lang="en-GB" dirty="0" err="1"/>
              <a:t>korišćeni</a:t>
            </a:r>
            <a:r>
              <a:rPr lang="en-GB" dirty="0"/>
              <a:t> </a:t>
            </a:r>
            <a:r>
              <a:rPr lang="en-GB" dirty="0" err="1"/>
              <a:t>efikasno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efektivno</a:t>
            </a:r>
            <a:r>
              <a:rPr lang="en-GB" dirty="0"/>
              <a:t>? </a:t>
            </a:r>
            <a:r>
              <a:rPr lang="en-GB" dirty="0" err="1"/>
              <a:t>Koje</a:t>
            </a:r>
            <a:r>
              <a:rPr lang="en-GB" dirty="0"/>
              <a:t> bi </a:t>
            </a:r>
            <a:r>
              <a:rPr lang="en-GB" dirty="0" err="1"/>
              <a:t>korektivne</a:t>
            </a:r>
            <a:r>
              <a:rPr lang="en-GB" dirty="0"/>
              <a:t> </a:t>
            </a:r>
            <a:r>
              <a:rPr lang="en-GB" dirty="0" err="1"/>
              <a:t>akcije</a:t>
            </a:r>
            <a:r>
              <a:rPr lang="en-GB" dirty="0"/>
              <a:t> </a:t>
            </a:r>
            <a:r>
              <a:rPr lang="en-GB" dirty="0" err="1"/>
              <a:t>trebalo</a:t>
            </a:r>
            <a:r>
              <a:rPr lang="en-GB" dirty="0"/>
              <a:t> </a:t>
            </a:r>
            <a:r>
              <a:rPr lang="en-GB" dirty="0" err="1"/>
              <a:t>preduzeti</a:t>
            </a:r>
            <a:r>
              <a:rPr lang="en-GB" dirty="0"/>
              <a:t>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/>
              <a:t>EVALUACIJA – da li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planirane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ostvarene</a:t>
            </a:r>
            <a:r>
              <a:rPr lang="en-GB" dirty="0"/>
              <a:t>, da li </a:t>
            </a:r>
            <a:r>
              <a:rPr lang="en-GB" dirty="0" err="1"/>
              <a:t>su</a:t>
            </a:r>
            <a:r>
              <a:rPr lang="en-GB" dirty="0"/>
              <a:t> one </a:t>
            </a:r>
            <a:r>
              <a:rPr lang="en-GB" dirty="0" err="1"/>
              <a:t>održive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lekcije</a:t>
            </a:r>
            <a:r>
              <a:rPr lang="en-GB" dirty="0"/>
              <a:t> </a:t>
            </a:r>
            <a:r>
              <a:rPr lang="en-GB" dirty="0" err="1"/>
              <a:t>naučene</a:t>
            </a:r>
            <a:r>
              <a:rPr lang="en-GB" dirty="0"/>
              <a:t>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/>
              <a:t>REVIZIJA – da li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važeći</a:t>
            </a:r>
            <a:r>
              <a:rPr lang="en-GB" dirty="0"/>
              <a:t> </a:t>
            </a:r>
            <a:r>
              <a:rPr lang="en-GB" dirty="0" err="1"/>
              <a:t>zakoni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pravila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kriterijumi</a:t>
            </a:r>
            <a:r>
              <a:rPr lang="en-GB" dirty="0"/>
              <a:t> </a:t>
            </a:r>
            <a:r>
              <a:rPr lang="en-GB" dirty="0" err="1"/>
              <a:t>efikasnosti</a:t>
            </a:r>
            <a:r>
              <a:rPr lang="en-GB" dirty="0"/>
              <a:t>, </a:t>
            </a:r>
            <a:r>
              <a:rPr lang="en-GB" dirty="0" err="1"/>
              <a:t>efektivnosti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ekonomičnosti</a:t>
            </a:r>
            <a:r>
              <a:rPr lang="en-GB" dirty="0"/>
              <a:t> </a:t>
            </a:r>
            <a:r>
              <a:rPr lang="en-GB" dirty="0" err="1"/>
              <a:t>poštovani</a:t>
            </a:r>
            <a:r>
              <a:rPr lang="x-none" dirty="0"/>
              <a:t>?</a:t>
            </a: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>
            <a:extLst>
              <a:ext uri="{FF2B5EF4-FFF2-40B4-BE49-F238E27FC236}">
                <a16:creationId xmlns:a16="http://schemas.microsoft.com/office/drawing/2014/main" id="{E1772708-44F7-4DD8-A7C4-B7BF9A83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1341438"/>
            <a:ext cx="1115695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sr-Latn-CS" altLang="en-US" sz="2400" b="1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sr-Latn-CS" altLang="en-US" sz="2800">
              <a:latin typeface="Arial" panose="020B0604020202020204" pitchFamily="34" charset="0"/>
            </a:endParaRPr>
          </a:p>
          <a:p>
            <a:pPr eaLnBrk="1" hangingPunct="1"/>
            <a:endParaRPr lang="sr-Latn-CS" altLang="en-US" sz="28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sz="2800">
              <a:latin typeface="Arial" panose="020B0604020202020204" pitchFamily="34" charset="0"/>
            </a:endParaRPr>
          </a:p>
          <a:p>
            <a:pPr eaLnBrk="1" hangingPunct="1"/>
            <a:endParaRPr lang="sr-Latn-CS" altLang="en-US" sz="2800">
              <a:latin typeface="Arial" panose="020B0604020202020204" pitchFamily="34" charset="0"/>
            </a:endParaRPr>
          </a:p>
          <a:p>
            <a:pPr eaLnBrk="1" hangingPunct="1"/>
            <a:endParaRPr lang="en-US" altLang="en-US"/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id="{11A0581C-8089-C28B-37FA-85B41B30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P</a:t>
            </a:r>
            <a:r>
              <a:rPr lang="en-US" altLang="en-US" b="1"/>
              <a:t>ristup</a:t>
            </a:r>
            <a:r>
              <a:rPr lang="en-GB" altLang="en-US" b="1"/>
              <a:t> </a:t>
            </a:r>
            <a:r>
              <a:rPr lang="en-US" altLang="en-US" b="1"/>
              <a:t>logičkog okvira rada</a:t>
            </a:r>
            <a:endParaRPr lang="en-US" altLang="en-US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AAA64518-FF90-45CE-5C4D-A27FF84085B0}"/>
              </a:ext>
            </a:extLst>
          </p:cNvPr>
          <p:cNvGrpSpPr>
            <a:grpSpLocks/>
          </p:cNvGrpSpPr>
          <p:nvPr/>
        </p:nvGrpSpPr>
        <p:grpSpPr bwMode="auto">
          <a:xfrm>
            <a:off x="581025" y="2143125"/>
            <a:ext cx="5689600" cy="4343400"/>
            <a:chOff x="-3" y="-3"/>
            <a:chExt cx="2166" cy="2618"/>
          </a:xfrm>
        </p:grpSpPr>
        <p:grpSp>
          <p:nvGrpSpPr>
            <p:cNvPr id="14362" name="Group 4">
              <a:extLst>
                <a:ext uri="{FF2B5EF4-FFF2-40B4-BE49-F238E27FC236}">
                  <a16:creationId xmlns:a16="http://schemas.microsoft.com/office/drawing/2014/main" id="{9A053293-08C5-C371-C994-FD6753BF83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160" cy="2612"/>
              <a:chOff x="0" y="0"/>
              <a:chExt cx="2160" cy="2612"/>
            </a:xfrm>
          </p:grpSpPr>
          <p:grpSp>
            <p:nvGrpSpPr>
              <p:cNvPr id="14364" name="Group 5">
                <a:extLst>
                  <a:ext uri="{FF2B5EF4-FFF2-40B4-BE49-F238E27FC236}">
                    <a16:creationId xmlns:a16="http://schemas.microsoft.com/office/drawing/2014/main" id="{15F1E048-358F-DE35-9286-9225AFCC5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160" cy="480"/>
                <a:chOff x="0" y="0"/>
                <a:chExt cx="2160" cy="480"/>
              </a:xfrm>
            </p:grpSpPr>
            <p:sp>
              <p:nvSpPr>
                <p:cNvPr id="24" name="Rectangle 6">
                  <a:extLst>
                    <a:ext uri="{FF2B5EF4-FFF2-40B4-BE49-F238E27FC236}">
                      <a16:creationId xmlns:a16="http://schemas.microsoft.com/office/drawing/2014/main" id="{978117A9-C6C0-130C-08D8-D796A4ED8B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074" cy="480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2800" b="1" dirty="0">
                      <a:latin typeface="+mj-lt"/>
                      <a:cs typeface="+mn-cs"/>
                    </a:rPr>
                    <a:t>ANALITIČKA FAZA</a:t>
                  </a:r>
                </a:p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altLang="en-US" sz="2400" dirty="0">
                    <a:solidFill>
                      <a:srgbClr val="FFFF66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4381" name="Rectangle 7">
                  <a:extLst>
                    <a:ext uri="{FF2B5EF4-FFF2-40B4-BE49-F238E27FC236}">
                      <a16:creationId xmlns:a16="http://schemas.microsoft.com/office/drawing/2014/main" id="{94CD9326-6C78-4ED5-26DC-D997595FD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60" cy="480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4365" name="Group 8">
                <a:extLst>
                  <a:ext uri="{FF2B5EF4-FFF2-40B4-BE49-F238E27FC236}">
                    <a16:creationId xmlns:a16="http://schemas.microsoft.com/office/drawing/2014/main" id="{ED1BF4B9-30F0-CD03-05E4-1C91134D4C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80"/>
                <a:ext cx="2160" cy="442"/>
                <a:chOff x="0" y="480"/>
                <a:chExt cx="2160" cy="442"/>
              </a:xfrm>
            </p:grpSpPr>
            <p:sp>
              <p:nvSpPr>
                <p:cNvPr id="22" name="Rectangle 9">
                  <a:extLst>
                    <a:ext uri="{FF2B5EF4-FFF2-40B4-BE49-F238E27FC236}">
                      <a16:creationId xmlns:a16="http://schemas.microsoft.com/office/drawing/2014/main" id="{C4A05E6A-F109-ACFE-3C21-17DA654F82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80"/>
                  <a:ext cx="2074" cy="442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2400" b="1" dirty="0">
                      <a:latin typeface="Times New Roman" pitchFamily="18" charset="0"/>
                      <a:cs typeface="+mn-cs"/>
                    </a:rPr>
                    <a:t>1. </a:t>
                  </a:r>
                  <a:r>
                    <a:rPr lang="fr-FR" altLang="en-US" sz="2400" b="1" dirty="0" err="1">
                      <a:latin typeface="+mj-lt"/>
                      <a:cs typeface="+mn-cs"/>
                    </a:rPr>
                    <a:t>Analiza</a:t>
                  </a:r>
                  <a:r>
                    <a:rPr lang="fr-FR" altLang="en-US" sz="2400" b="1" dirty="0">
                      <a:latin typeface="+mj-lt"/>
                      <a:cs typeface="+mn-cs"/>
                    </a:rPr>
                    <a:t> </a:t>
                  </a:r>
                  <a:r>
                    <a:rPr lang="sr-Latn-CS" altLang="en-US" sz="2400" b="1" dirty="0">
                      <a:latin typeface="+mj-lt"/>
                      <a:cs typeface="+mn-cs"/>
                    </a:rPr>
                    <a:t>konteksta</a:t>
                  </a:r>
                  <a:endParaRPr lang="fr-FR" altLang="en-US" sz="2400" b="1" dirty="0">
                    <a:latin typeface="+mj-lt"/>
                    <a:cs typeface="+mn-cs"/>
                  </a:endParaRP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altLang="en-US" sz="2400" dirty="0">
                    <a:solidFill>
                      <a:srgbClr val="FFFF66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4379" name="Rectangle 10">
                  <a:extLst>
                    <a:ext uri="{FF2B5EF4-FFF2-40B4-BE49-F238E27FC236}">
                      <a16:creationId xmlns:a16="http://schemas.microsoft.com/office/drawing/2014/main" id="{A105A670-ECD5-6C54-BE80-A6EC77020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2160" cy="442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4366" name="Group 11">
                <a:extLst>
                  <a:ext uri="{FF2B5EF4-FFF2-40B4-BE49-F238E27FC236}">
                    <a16:creationId xmlns:a16="http://schemas.microsoft.com/office/drawing/2014/main" id="{EC5973C7-1056-DE20-CD73-E452D122DE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2160" cy="442"/>
                <a:chOff x="0" y="922"/>
                <a:chExt cx="2160" cy="442"/>
              </a:xfrm>
            </p:grpSpPr>
            <p:sp>
              <p:nvSpPr>
                <p:cNvPr id="20" name="Rectangle 12">
                  <a:extLst>
                    <a:ext uri="{FF2B5EF4-FFF2-40B4-BE49-F238E27FC236}">
                      <a16:creationId xmlns:a16="http://schemas.microsoft.com/office/drawing/2014/main" id="{C8E3CD81-AFA3-B3DF-30D0-AE5A440E2C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922"/>
                  <a:ext cx="2074" cy="442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2400" b="1" dirty="0">
                      <a:latin typeface="Times New Roman" pitchFamily="18" charset="0"/>
                      <a:cs typeface="+mn-cs"/>
                    </a:rPr>
                    <a:t>2. </a:t>
                  </a:r>
                  <a:r>
                    <a:rPr lang="fr-FR" altLang="en-US" sz="2400" b="1" dirty="0" err="1">
                      <a:latin typeface="+mj-lt"/>
                      <a:cs typeface="+mn-cs"/>
                    </a:rPr>
                    <a:t>Analiza</a:t>
                  </a:r>
                  <a:r>
                    <a:rPr lang="fr-FR" altLang="en-US" sz="2400" b="1" dirty="0">
                      <a:latin typeface="+mj-lt"/>
                      <a:cs typeface="+mn-cs"/>
                    </a:rPr>
                    <a:t> </a:t>
                  </a:r>
                  <a:r>
                    <a:rPr lang="sr-Latn-CS" altLang="en-US" sz="2400" b="1" dirty="0">
                      <a:latin typeface="+mj-lt"/>
                      <a:cs typeface="+mn-cs"/>
                    </a:rPr>
                    <a:t>zainteresovanih aktera</a:t>
                  </a:r>
                  <a:endParaRPr lang="fr-FR" altLang="en-US" sz="2400" b="1" dirty="0">
                    <a:latin typeface="+mj-lt"/>
                    <a:cs typeface="+mn-cs"/>
                  </a:endParaRPr>
                </a:p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altLang="en-US" sz="2000" b="1" dirty="0">
                    <a:solidFill>
                      <a:srgbClr val="FFFF66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4377" name="Rectangle 13">
                  <a:extLst>
                    <a:ext uri="{FF2B5EF4-FFF2-40B4-BE49-F238E27FC236}">
                      <a16:creationId xmlns:a16="http://schemas.microsoft.com/office/drawing/2014/main" id="{5AADA625-FD30-90CF-D799-6318DA4C8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922"/>
                  <a:ext cx="2160" cy="442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4367" name="Group 14">
                <a:extLst>
                  <a:ext uri="{FF2B5EF4-FFF2-40B4-BE49-F238E27FC236}">
                    <a16:creationId xmlns:a16="http://schemas.microsoft.com/office/drawing/2014/main" id="{36FB171B-7AF0-9855-1383-B69E5DE52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364"/>
                <a:ext cx="2160" cy="437"/>
                <a:chOff x="0" y="1364"/>
                <a:chExt cx="2160" cy="437"/>
              </a:xfrm>
            </p:grpSpPr>
            <p:sp>
              <p:nvSpPr>
                <p:cNvPr id="18" name="Rectangle 15">
                  <a:extLst>
                    <a:ext uri="{FF2B5EF4-FFF2-40B4-BE49-F238E27FC236}">
                      <a16:creationId xmlns:a16="http://schemas.microsoft.com/office/drawing/2014/main" id="{AD7CA168-DFE1-9792-DAA6-2256A41B0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364"/>
                  <a:ext cx="2074" cy="43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2400" b="1" dirty="0">
                      <a:latin typeface="+mj-lt"/>
                      <a:cs typeface="+mn-cs"/>
                    </a:rPr>
                    <a:t>3. </a:t>
                  </a:r>
                  <a:r>
                    <a:rPr lang="fr-FR" altLang="en-US" sz="2400" b="1" dirty="0" err="1">
                      <a:latin typeface="+mj-lt"/>
                      <a:cs typeface="+mn-cs"/>
                    </a:rPr>
                    <a:t>Analiza</a:t>
                  </a:r>
                  <a:r>
                    <a:rPr lang="sr-Latn-CS" altLang="en-US" sz="2400" b="1" dirty="0">
                      <a:latin typeface="+mj-lt"/>
                      <a:cs typeface="+mn-cs"/>
                    </a:rPr>
                    <a:t> </a:t>
                  </a:r>
                  <a:r>
                    <a:rPr lang="fr-FR" altLang="en-US" sz="2400" b="1" dirty="0" err="1">
                      <a:latin typeface="+mj-lt"/>
                      <a:cs typeface="+mn-cs"/>
                    </a:rPr>
                    <a:t>problema</a:t>
                  </a:r>
                  <a:endParaRPr lang="fr-FR" altLang="en-US" sz="2400" b="1" dirty="0">
                    <a:latin typeface="+mj-lt"/>
                    <a:cs typeface="+mn-cs"/>
                  </a:endParaRPr>
                </a:p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altLang="en-US" sz="2400" b="1" dirty="0">
                    <a:solidFill>
                      <a:srgbClr val="FFFF66"/>
                    </a:solidFill>
                    <a:latin typeface="Times Roman YU"/>
                    <a:cs typeface="+mn-cs"/>
                  </a:endParaRPr>
                </a:p>
              </p:txBody>
            </p:sp>
            <p:sp>
              <p:nvSpPr>
                <p:cNvPr id="14375" name="Rectangle 16">
                  <a:extLst>
                    <a:ext uri="{FF2B5EF4-FFF2-40B4-BE49-F238E27FC236}">
                      <a16:creationId xmlns:a16="http://schemas.microsoft.com/office/drawing/2014/main" id="{29424B0D-0048-9796-AC1D-49127A006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364"/>
                  <a:ext cx="2160" cy="437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4368" name="Group 17">
                <a:extLst>
                  <a:ext uri="{FF2B5EF4-FFF2-40B4-BE49-F238E27FC236}">
                    <a16:creationId xmlns:a16="http://schemas.microsoft.com/office/drawing/2014/main" id="{1EA9B679-AFE4-9FB2-C96A-09CF6801D6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806"/>
                <a:ext cx="2160" cy="403"/>
                <a:chOff x="0" y="1806"/>
                <a:chExt cx="2160" cy="403"/>
              </a:xfrm>
            </p:grpSpPr>
            <p:sp>
              <p:nvSpPr>
                <p:cNvPr id="16" name="Rectangle 18">
                  <a:extLst>
                    <a:ext uri="{FF2B5EF4-FFF2-40B4-BE49-F238E27FC236}">
                      <a16:creationId xmlns:a16="http://schemas.microsoft.com/office/drawing/2014/main" id="{2996AE2C-81EF-FBB0-DADB-F44DD0F06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806"/>
                  <a:ext cx="2074" cy="40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1200" dirty="0">
                      <a:latin typeface="Times New Roman" pitchFamily="18" charset="0"/>
                      <a:cs typeface="+mn-cs"/>
                    </a:rPr>
                    <a:t> </a:t>
                  </a:r>
                </a:p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2400" b="1" dirty="0">
                      <a:latin typeface="+mj-lt"/>
                      <a:cs typeface="+mn-cs"/>
                    </a:rPr>
                    <a:t>4. </a:t>
                  </a:r>
                  <a:r>
                    <a:rPr lang="fr-FR" altLang="en-US" sz="2400" b="1" dirty="0" err="1">
                      <a:latin typeface="+mj-lt"/>
                      <a:cs typeface="+mn-cs"/>
                    </a:rPr>
                    <a:t>Analiza</a:t>
                  </a:r>
                  <a:r>
                    <a:rPr lang="fr-FR" altLang="en-US" sz="2400" b="1" dirty="0">
                      <a:latin typeface="+mj-lt"/>
                      <a:cs typeface="+mn-cs"/>
                    </a:rPr>
                    <a:t> </a:t>
                  </a:r>
                  <a:r>
                    <a:rPr lang="fr-FR" altLang="en-US" sz="2400" b="1" dirty="0" err="1">
                      <a:latin typeface="+mj-lt"/>
                      <a:cs typeface="+mn-cs"/>
                    </a:rPr>
                    <a:t>ciljeva</a:t>
                  </a:r>
                  <a:endParaRPr lang="fr-FR" altLang="en-US" sz="2400" b="1" dirty="0">
                    <a:latin typeface="+mj-lt"/>
                    <a:cs typeface="+mn-cs"/>
                  </a:endParaRPr>
                </a:p>
              </p:txBody>
            </p:sp>
            <p:sp>
              <p:nvSpPr>
                <p:cNvPr id="14373" name="Rectangle 19">
                  <a:extLst>
                    <a:ext uri="{FF2B5EF4-FFF2-40B4-BE49-F238E27FC236}">
                      <a16:creationId xmlns:a16="http://schemas.microsoft.com/office/drawing/2014/main" id="{4FBC10BD-3913-A26F-3954-B7D25C3B8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806"/>
                  <a:ext cx="2160" cy="403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4369" name="Group 20">
                <a:extLst>
                  <a:ext uri="{FF2B5EF4-FFF2-40B4-BE49-F238E27FC236}">
                    <a16:creationId xmlns:a16="http://schemas.microsoft.com/office/drawing/2014/main" id="{6B868F5E-1A72-B875-2E89-3552704A7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9"/>
                <a:ext cx="2160" cy="403"/>
                <a:chOff x="0" y="2209"/>
                <a:chExt cx="2160" cy="403"/>
              </a:xfrm>
            </p:grpSpPr>
            <p:sp>
              <p:nvSpPr>
                <p:cNvPr id="14370" name="Rectangle 21">
                  <a:extLst>
                    <a:ext uri="{FF2B5EF4-FFF2-40B4-BE49-F238E27FC236}">
                      <a16:creationId xmlns:a16="http://schemas.microsoft.com/office/drawing/2014/main" id="{4D79C537-F030-9DB4-0BBE-343280F42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209"/>
                  <a:ext cx="2074" cy="40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en-US" sz="1200">
                      <a:latin typeface="Times New Roman" panose="02020603050405020304" pitchFamily="18" charset="0"/>
                    </a:rPr>
                    <a:t> </a:t>
                  </a:r>
                </a:p>
                <a:p>
                  <a:pPr algn="just"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71" name="Rectangle 22">
                  <a:extLst>
                    <a:ext uri="{FF2B5EF4-FFF2-40B4-BE49-F238E27FC236}">
                      <a16:creationId xmlns:a16="http://schemas.microsoft.com/office/drawing/2014/main" id="{5E2F60B0-C201-0F59-59E9-8F1158791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09"/>
                  <a:ext cx="2160" cy="403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4363" name="Rectangle 23">
              <a:extLst>
                <a:ext uri="{FF2B5EF4-FFF2-40B4-BE49-F238E27FC236}">
                  <a16:creationId xmlns:a16="http://schemas.microsoft.com/office/drawing/2014/main" id="{89B64CF6-433F-03AB-26BB-C8C80C468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2166" cy="2618"/>
            </a:xfrm>
            <a:prstGeom prst="rect">
              <a:avLst/>
            </a:prstGeom>
            <a:noFill/>
            <a:ln w="11112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974F7575-9492-2810-8AD0-17148E2DBC41}"/>
              </a:ext>
            </a:extLst>
          </p:cNvPr>
          <p:cNvGrpSpPr>
            <a:grpSpLocks/>
          </p:cNvGrpSpPr>
          <p:nvPr/>
        </p:nvGrpSpPr>
        <p:grpSpPr bwMode="auto">
          <a:xfrm>
            <a:off x="6380163" y="2143125"/>
            <a:ext cx="5507037" cy="4257675"/>
            <a:chOff x="-3" y="-3"/>
            <a:chExt cx="2512" cy="2696"/>
          </a:xfrm>
        </p:grpSpPr>
        <p:grpSp>
          <p:nvGrpSpPr>
            <p:cNvPr id="14342" name="Group 25">
              <a:extLst>
                <a:ext uri="{FF2B5EF4-FFF2-40B4-BE49-F238E27FC236}">
                  <a16:creationId xmlns:a16="http://schemas.microsoft.com/office/drawing/2014/main" id="{36298189-719D-88C4-EEBC-66715E264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507" cy="2690"/>
              <a:chOff x="0" y="0"/>
              <a:chExt cx="2507" cy="2690"/>
            </a:xfrm>
          </p:grpSpPr>
          <p:grpSp>
            <p:nvGrpSpPr>
              <p:cNvPr id="14344" name="Group 26">
                <a:extLst>
                  <a:ext uri="{FF2B5EF4-FFF2-40B4-BE49-F238E27FC236}">
                    <a16:creationId xmlns:a16="http://schemas.microsoft.com/office/drawing/2014/main" id="{74885053-38AB-0514-E0C0-46E4F97A15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07" cy="480"/>
                <a:chOff x="0" y="0"/>
                <a:chExt cx="2507" cy="480"/>
              </a:xfrm>
            </p:grpSpPr>
            <p:sp>
              <p:nvSpPr>
                <p:cNvPr id="45" name="Rectangle 27">
                  <a:extLst>
                    <a:ext uri="{FF2B5EF4-FFF2-40B4-BE49-F238E27FC236}">
                      <a16:creationId xmlns:a16="http://schemas.microsoft.com/office/drawing/2014/main" id="{92F41341-978A-6096-2BEC-C18892836F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416" cy="480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28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FAZA PLANIRANJA</a:t>
                  </a:r>
                </a:p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r-Latn-CS" altLang="en-US" sz="2800" b="1" dirty="0">
                    <a:solidFill>
                      <a:srgbClr val="FF0000"/>
                    </a:solidFill>
                    <a:latin typeface="+mj-lt"/>
                    <a:cs typeface="+mn-cs"/>
                  </a:endParaRPr>
                </a:p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altLang="en-US" sz="2800" b="1" dirty="0">
                    <a:solidFill>
                      <a:srgbClr val="FF0000"/>
                    </a:solidFill>
                    <a:latin typeface="+mj-lt"/>
                    <a:cs typeface="+mn-cs"/>
                  </a:endParaRPr>
                </a:p>
              </p:txBody>
            </p:sp>
            <p:sp>
              <p:nvSpPr>
                <p:cNvPr id="14361" name="Rectangle 28">
                  <a:extLst>
                    <a:ext uri="{FF2B5EF4-FFF2-40B4-BE49-F238E27FC236}">
                      <a16:creationId xmlns:a16="http://schemas.microsoft.com/office/drawing/2014/main" id="{4307F492-BE45-BCF1-0D9C-BEEC17F92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507" cy="480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4345" name="Group 29">
                <a:extLst>
                  <a:ext uri="{FF2B5EF4-FFF2-40B4-BE49-F238E27FC236}">
                    <a16:creationId xmlns:a16="http://schemas.microsoft.com/office/drawing/2014/main" id="{D0D13583-4917-D03A-D313-473855C28F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80"/>
                <a:ext cx="2507" cy="442"/>
                <a:chOff x="0" y="480"/>
                <a:chExt cx="2507" cy="442"/>
              </a:xfrm>
            </p:grpSpPr>
            <p:sp>
              <p:nvSpPr>
                <p:cNvPr id="43" name="Rectangle 30">
                  <a:extLst>
                    <a:ext uri="{FF2B5EF4-FFF2-40B4-BE49-F238E27FC236}">
                      <a16:creationId xmlns:a16="http://schemas.microsoft.com/office/drawing/2014/main" id="{DA632234-AEC2-59F1-C663-1C189537B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94"/>
                  <a:ext cx="2416" cy="428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1. </a:t>
                  </a:r>
                  <a:r>
                    <a:rPr lang="fr-FR" altLang="en-US" sz="2000" b="1" dirty="0" err="1">
                      <a:solidFill>
                        <a:srgbClr val="FF0000"/>
                      </a:solidFill>
                      <a:latin typeface="+mj-lt"/>
                      <a:cs typeface="+mn-cs"/>
                    </a:rPr>
                    <a:t>Definisanje</a:t>
                  </a:r>
                  <a:r>
                    <a:rPr lang="fr-FR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 </a:t>
                  </a:r>
                  <a:r>
                    <a:rPr lang="fr-FR" altLang="en-US" sz="2000" b="1" dirty="0" err="1">
                      <a:solidFill>
                        <a:srgbClr val="FF0000"/>
                      </a:solidFill>
                      <a:latin typeface="+mj-lt"/>
                      <a:cs typeface="+mn-cs"/>
                    </a:rPr>
                    <a:t>logike</a:t>
                  </a:r>
                  <a:r>
                    <a:rPr lang="fr-FR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 d</a:t>
                  </a:r>
                  <a:r>
                    <a:rPr lang="sr-Latn-CS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j</a:t>
                  </a:r>
                  <a:r>
                    <a:rPr lang="fr-FR" altLang="en-US" sz="2000" b="1" dirty="0" err="1">
                      <a:solidFill>
                        <a:srgbClr val="FF0000"/>
                      </a:solidFill>
                      <a:latin typeface="+mj-lt"/>
                      <a:cs typeface="+mn-cs"/>
                    </a:rPr>
                    <a:t>elovanja</a:t>
                  </a:r>
                  <a:endParaRPr lang="fr-FR" altLang="en-US" sz="2000" b="1" dirty="0">
                    <a:solidFill>
                      <a:srgbClr val="FF0000"/>
                    </a:solidFill>
                    <a:latin typeface="+mj-lt"/>
                    <a:cs typeface="+mn-cs"/>
                  </a:endParaRP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altLang="en-US" sz="2000" b="1" dirty="0">
                    <a:solidFill>
                      <a:srgbClr val="FF0000"/>
                    </a:solidFill>
                    <a:latin typeface="+mj-lt"/>
                    <a:cs typeface="+mn-cs"/>
                  </a:endParaRPr>
                </a:p>
              </p:txBody>
            </p:sp>
            <p:sp>
              <p:nvSpPr>
                <p:cNvPr id="14359" name="Rectangle 31">
                  <a:extLst>
                    <a:ext uri="{FF2B5EF4-FFF2-40B4-BE49-F238E27FC236}">
                      <a16:creationId xmlns:a16="http://schemas.microsoft.com/office/drawing/2014/main" id="{5E3A5BE1-82B0-FE16-2C11-FC7D8A43F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2507" cy="442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4346" name="Group 32">
                <a:extLst>
                  <a:ext uri="{FF2B5EF4-FFF2-40B4-BE49-F238E27FC236}">
                    <a16:creationId xmlns:a16="http://schemas.microsoft.com/office/drawing/2014/main" id="{BD958A88-C419-86A0-D3F2-D9C98A0099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2507" cy="442"/>
                <a:chOff x="0" y="922"/>
                <a:chExt cx="2507" cy="442"/>
              </a:xfrm>
            </p:grpSpPr>
            <p:sp>
              <p:nvSpPr>
                <p:cNvPr id="41" name="Rectangle 33">
                  <a:extLst>
                    <a:ext uri="{FF2B5EF4-FFF2-40B4-BE49-F238E27FC236}">
                      <a16:creationId xmlns:a16="http://schemas.microsoft.com/office/drawing/2014/main" id="{2675B682-7707-B23A-B2E7-9E6A47C1C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922"/>
                  <a:ext cx="2416" cy="442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2. </a:t>
                  </a:r>
                  <a:r>
                    <a:rPr lang="en-US" altLang="en-US" sz="2000" b="1" dirty="0" err="1">
                      <a:solidFill>
                        <a:srgbClr val="FF0000"/>
                      </a:solidFill>
                      <a:latin typeface="+mj-lt"/>
                      <a:cs typeface="+mn-cs"/>
                    </a:rPr>
                    <a:t>Definisanje</a:t>
                  </a:r>
                  <a:r>
                    <a:rPr lang="fr-FR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 </a:t>
                  </a:r>
                  <a:r>
                    <a:rPr lang="fr-FR" altLang="en-US" sz="2000" b="1" dirty="0" err="1">
                      <a:solidFill>
                        <a:srgbClr val="FF0000"/>
                      </a:solidFill>
                      <a:latin typeface="+mj-lt"/>
                      <a:cs typeface="+mn-cs"/>
                    </a:rPr>
                    <a:t>pretpostavki</a:t>
                  </a:r>
                  <a:r>
                    <a:rPr lang="fr-FR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 i </a:t>
                  </a:r>
                  <a:r>
                    <a:rPr lang="fr-FR" altLang="en-US" sz="2000" b="1" dirty="0" err="1">
                      <a:solidFill>
                        <a:srgbClr val="FF0000"/>
                      </a:solidFill>
                      <a:latin typeface="+mj-lt"/>
                      <a:cs typeface="+mn-cs"/>
                    </a:rPr>
                    <a:t>rizika</a:t>
                  </a:r>
                  <a:endParaRPr lang="fr-FR" altLang="en-US" sz="2000" b="1" dirty="0">
                    <a:solidFill>
                      <a:srgbClr val="FF0000"/>
                    </a:solidFill>
                    <a:latin typeface="+mj-lt"/>
                    <a:cs typeface="+mn-cs"/>
                  </a:endParaRPr>
                </a:p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alt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4357" name="Rectangle 34">
                  <a:extLst>
                    <a:ext uri="{FF2B5EF4-FFF2-40B4-BE49-F238E27FC236}">
                      <a16:creationId xmlns:a16="http://schemas.microsoft.com/office/drawing/2014/main" id="{8D756A0A-3CBB-606D-15E2-DAEECE831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922"/>
                  <a:ext cx="2507" cy="442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4347" name="Group 35">
                <a:extLst>
                  <a:ext uri="{FF2B5EF4-FFF2-40B4-BE49-F238E27FC236}">
                    <a16:creationId xmlns:a16="http://schemas.microsoft.com/office/drawing/2014/main" id="{F8222475-FAE3-0C07-6DF2-9719F759CC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364"/>
                <a:ext cx="2507" cy="442"/>
                <a:chOff x="0" y="1364"/>
                <a:chExt cx="2507" cy="442"/>
              </a:xfrm>
            </p:grpSpPr>
            <p:sp>
              <p:nvSpPr>
                <p:cNvPr id="39" name="Rectangle 36">
                  <a:extLst>
                    <a:ext uri="{FF2B5EF4-FFF2-40B4-BE49-F238E27FC236}">
                      <a16:creationId xmlns:a16="http://schemas.microsoft.com/office/drawing/2014/main" id="{3D0F0F90-CC64-6F50-2BF0-0BCBCB22F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364"/>
                  <a:ext cx="2416" cy="442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3. </a:t>
                  </a:r>
                  <a:r>
                    <a:rPr lang="fr-FR" altLang="en-US" sz="2000" b="1" dirty="0" err="1">
                      <a:solidFill>
                        <a:srgbClr val="FF0000"/>
                      </a:solidFill>
                      <a:latin typeface="+mj-lt"/>
                      <a:cs typeface="+mn-cs"/>
                    </a:rPr>
                    <a:t>Identifikacija</a:t>
                  </a:r>
                  <a:r>
                    <a:rPr lang="fr-FR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 </a:t>
                  </a:r>
                  <a:r>
                    <a:rPr lang="fr-FR" altLang="en-US" sz="2000" b="1" dirty="0" err="1">
                      <a:solidFill>
                        <a:srgbClr val="FF0000"/>
                      </a:solidFill>
                      <a:latin typeface="+mj-lt"/>
                      <a:cs typeface="+mn-cs"/>
                    </a:rPr>
                    <a:t>indikatora</a:t>
                  </a:r>
                  <a:endParaRPr lang="fr-FR" altLang="en-US" sz="2000" b="1" dirty="0">
                    <a:solidFill>
                      <a:srgbClr val="FF0000"/>
                    </a:solidFill>
                    <a:latin typeface="+mj-lt"/>
                    <a:cs typeface="+mn-cs"/>
                  </a:endParaRPr>
                </a:p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alt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4355" name="Rectangle 37">
                  <a:extLst>
                    <a:ext uri="{FF2B5EF4-FFF2-40B4-BE49-F238E27FC236}">
                      <a16:creationId xmlns:a16="http://schemas.microsoft.com/office/drawing/2014/main" id="{42E587A7-C5E8-D0DE-810F-7B150D17A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364"/>
                  <a:ext cx="2507" cy="442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4348" name="Group 38">
                <a:extLst>
                  <a:ext uri="{FF2B5EF4-FFF2-40B4-BE49-F238E27FC236}">
                    <a16:creationId xmlns:a16="http://schemas.microsoft.com/office/drawing/2014/main" id="{325DF461-69F0-B795-DA11-368FDE037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806"/>
                <a:ext cx="2507" cy="437"/>
                <a:chOff x="0" y="1806"/>
                <a:chExt cx="2507" cy="437"/>
              </a:xfrm>
            </p:grpSpPr>
            <p:sp>
              <p:nvSpPr>
                <p:cNvPr id="14352" name="Rectangle 39">
                  <a:extLst>
                    <a:ext uri="{FF2B5EF4-FFF2-40B4-BE49-F238E27FC236}">
                      <a16:creationId xmlns:a16="http://schemas.microsoft.com/office/drawing/2014/main" id="{DE3E781A-5057-4F74-0C49-3BA066AFE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806"/>
                  <a:ext cx="2416" cy="433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en-US" sz="2000" b="1">
                      <a:solidFill>
                        <a:srgbClr val="FF0000"/>
                      </a:solidFill>
                    </a:rPr>
                    <a:t>4. Pripremanje rasporeda aktivnosti</a:t>
                  </a:r>
                </a:p>
                <a:p>
                  <a:pPr algn="just"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53" name="Rectangle 40">
                  <a:extLst>
                    <a:ext uri="{FF2B5EF4-FFF2-40B4-BE49-F238E27FC236}">
                      <a16:creationId xmlns:a16="http://schemas.microsoft.com/office/drawing/2014/main" id="{34B3D100-C88D-90E6-60EC-DDD439B4D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806"/>
                  <a:ext cx="2507" cy="437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4349" name="Group 41">
                <a:extLst>
                  <a:ext uri="{FF2B5EF4-FFF2-40B4-BE49-F238E27FC236}">
                    <a16:creationId xmlns:a16="http://schemas.microsoft.com/office/drawing/2014/main" id="{21FFAF67-1B92-9747-066B-B2E2C61FD2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48"/>
                <a:ext cx="2507" cy="442"/>
                <a:chOff x="0" y="2248"/>
                <a:chExt cx="2507" cy="442"/>
              </a:xfrm>
            </p:grpSpPr>
            <p:sp>
              <p:nvSpPr>
                <p:cNvPr id="35" name="Rectangle 42">
                  <a:extLst>
                    <a:ext uri="{FF2B5EF4-FFF2-40B4-BE49-F238E27FC236}">
                      <a16:creationId xmlns:a16="http://schemas.microsoft.com/office/drawing/2014/main" id="{A7CFAC33-8FA5-FDEC-BF2C-4AFB1D765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248"/>
                  <a:ext cx="2416" cy="442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5. </a:t>
                  </a:r>
                  <a:r>
                    <a:rPr lang="fr-FR" altLang="en-US" sz="2000" b="1" dirty="0" err="1">
                      <a:solidFill>
                        <a:srgbClr val="FF0000"/>
                      </a:solidFill>
                      <a:latin typeface="+mj-lt"/>
                      <a:cs typeface="+mn-cs"/>
                    </a:rPr>
                    <a:t>Pripremanje</a:t>
                  </a:r>
                  <a:r>
                    <a:rPr lang="fr-FR" altLang="en-US" sz="2000" b="1" dirty="0">
                      <a:solidFill>
                        <a:srgbClr val="FF0000"/>
                      </a:solidFill>
                      <a:latin typeface="+mj-lt"/>
                      <a:cs typeface="+mn-cs"/>
                    </a:rPr>
                    <a:t> </a:t>
                  </a:r>
                  <a:r>
                    <a:rPr lang="fr-FR" altLang="en-US" sz="2000" b="1" dirty="0" err="1">
                      <a:solidFill>
                        <a:srgbClr val="FF0000"/>
                      </a:solidFill>
                      <a:latin typeface="+mj-lt"/>
                      <a:cs typeface="+mn-cs"/>
                    </a:rPr>
                    <a:t>budžeta</a:t>
                  </a:r>
                  <a:endParaRPr lang="fr-FR" altLang="en-US" sz="2000" b="1" dirty="0">
                    <a:solidFill>
                      <a:srgbClr val="FF0000"/>
                    </a:solidFill>
                    <a:latin typeface="+mj-lt"/>
                    <a:cs typeface="+mn-cs"/>
                  </a:endParaRPr>
                </a:p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alt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4351" name="Rectangle 43">
                  <a:extLst>
                    <a:ext uri="{FF2B5EF4-FFF2-40B4-BE49-F238E27FC236}">
                      <a16:creationId xmlns:a16="http://schemas.microsoft.com/office/drawing/2014/main" id="{6F1EF91F-DD20-ED30-60B3-C42F6D4A8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48"/>
                  <a:ext cx="2507" cy="442"/>
                </a:xfrm>
                <a:prstGeom prst="rect">
                  <a:avLst/>
                </a:prstGeom>
                <a:noFill/>
                <a:ln w="7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4343" name="Rectangle 44">
              <a:extLst>
                <a:ext uri="{FF2B5EF4-FFF2-40B4-BE49-F238E27FC236}">
                  <a16:creationId xmlns:a16="http://schemas.microsoft.com/office/drawing/2014/main" id="{1F8B1CBF-9795-08C6-3B72-B1BDC316D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2512" cy="2696"/>
            </a:xfrm>
            <a:prstGeom prst="rect">
              <a:avLst/>
            </a:prstGeom>
            <a:noFill/>
            <a:ln w="11112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A05CA6A-B5A7-DBFF-D632-987DB3CB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25" y="274638"/>
            <a:ext cx="9883775" cy="1143000"/>
          </a:xfrm>
        </p:spPr>
        <p:txBody>
          <a:bodyPr/>
          <a:lstStyle/>
          <a:p>
            <a:pPr algn="l" eaLnBrk="1" hangingPunct="1"/>
            <a:r>
              <a:rPr lang="en-US" altLang="en-US" b="1"/>
              <a:t>Analitička faza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A16B-6AED-F60D-79A4-4C27CAA2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ANALIZA KONTEKSTA</a:t>
            </a:r>
            <a:r>
              <a:rPr lang="en-GB" dirty="0"/>
              <a:t> 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dirty="0"/>
              <a:t>Pravni  aspekt (zakoni i drugi propisi u Crnoj Gori, EU regulativa, strateški dokumenti Crne Gore, EU, međunarodni, lokalni u vezi sa problemom koji istražujemo)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dirty="0"/>
              <a:t>Institucionalni aspekt (institucije i organizacije koje u Crnoj Gori rade u oblasti koju istražujemo)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dirty="0"/>
              <a:t>Politički as</a:t>
            </a:r>
            <a:r>
              <a:rPr lang="en-US" dirty="0"/>
              <a:t>p</a:t>
            </a:r>
            <a:r>
              <a:rPr lang="pl-PL" dirty="0"/>
              <a:t>ekt (</a:t>
            </a:r>
            <a:r>
              <a:rPr lang="en-US" dirty="0" err="1"/>
              <a:t>praksa</a:t>
            </a:r>
            <a:r>
              <a:rPr lang="en-US" dirty="0"/>
              <a:t>: </a:t>
            </a:r>
            <a:r>
              <a:rPr lang="pl-PL" dirty="0"/>
              <a:t>odnos zajednice prema problemu koji </a:t>
            </a:r>
            <a:r>
              <a:rPr lang="en-GB" dirty="0" err="1"/>
              <a:t>targetiramo</a:t>
            </a:r>
            <a:r>
              <a:rPr lang="pl-PL" dirty="0"/>
              <a:t>, istraživanja javnog mnjenja)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A02192D-4811-20D7-6065-2863DD56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34925"/>
            <a:ext cx="39163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978E6F96-715C-FC6A-DA23-336393E7B008}"/>
              </a:ext>
            </a:extLst>
          </p:cNvPr>
          <p:cNvSpPr/>
          <p:nvPr/>
        </p:nvSpPr>
        <p:spPr>
          <a:xfrm>
            <a:off x="3814763" y="1520825"/>
            <a:ext cx="203200" cy="47148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9ED6-AF80-7459-924F-287AF90B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790113" cy="78567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en-US" b="1" dirty="0"/>
              <a:t>Analitička faza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0A73D7-6D6B-BC30-A557-D436FB38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93" y="765885"/>
            <a:ext cx="10347325" cy="5693281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l-PL" altLang="en-US" sz="3600" dirty="0"/>
              <a:t> Analiza</a:t>
            </a:r>
            <a:endParaRPr lang="en-US" altLang="en-US" sz="3600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l-PL" altLang="en-US" sz="3600" dirty="0"/>
              <a:t> zainteresovanih strana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l-PL" altLang="en-US" sz="3600" dirty="0"/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E9BBEE75-8E3C-6EEE-80FE-BD103DAEB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0585"/>
              </p:ext>
            </p:extLst>
          </p:nvPr>
        </p:nvGraphicFramePr>
        <p:xfrm>
          <a:off x="1322388" y="2409825"/>
          <a:ext cx="9488486" cy="29862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4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098">
                  <a:extLst>
                    <a:ext uri="{9D8B030D-6E8A-4147-A177-3AD203B41FA5}">
                      <a16:colId xmlns:a16="http://schemas.microsoft.com/office/drawing/2014/main" val="2687338902"/>
                    </a:ext>
                  </a:extLst>
                </a:gridCol>
                <a:gridCol w="247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7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1800" dirty="0" err="1"/>
                        <a:t>Zainteresovana</a:t>
                      </a:r>
                      <a:r>
                        <a:rPr lang="fr-FR" altLang="en-US" sz="1800" dirty="0"/>
                        <a:t> </a:t>
                      </a:r>
                      <a:r>
                        <a:rPr lang="fr-FR" altLang="en-US" sz="1800" dirty="0" err="1"/>
                        <a:t>strana</a:t>
                      </a:r>
                      <a:r>
                        <a:rPr lang="fr-FR" altLang="en-US" sz="1800" dirty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1600" b="0" i="1" dirty="0"/>
                        <a:t>(</a:t>
                      </a:r>
                      <a:r>
                        <a:rPr lang="fr-FR" altLang="en-US" sz="1600" b="0" i="1" dirty="0" err="1"/>
                        <a:t>pojedinac</a:t>
                      </a:r>
                      <a:r>
                        <a:rPr lang="fr-FR" altLang="en-US" sz="1600" b="0" i="1" dirty="0"/>
                        <a:t>/ </a:t>
                      </a:r>
                      <a:r>
                        <a:rPr lang="fr-FR" altLang="en-US" sz="1600" b="0" i="1" dirty="0" err="1"/>
                        <a:t>grupa</a:t>
                      </a:r>
                      <a:r>
                        <a:rPr lang="fr-FR" altLang="en-US" sz="1600" b="0" i="1" dirty="0"/>
                        <a:t>/ </a:t>
                      </a:r>
                      <a:r>
                        <a:rPr lang="fr-FR" altLang="en-US" sz="1600" b="0" i="1" dirty="0" err="1"/>
                        <a:t>organizacija</a:t>
                      </a:r>
                      <a:r>
                        <a:rPr lang="fr-FR" altLang="en-US" sz="1600" b="0" i="1" dirty="0"/>
                        <a:t>/</a:t>
                      </a:r>
                      <a:r>
                        <a:rPr lang="fr-FR" altLang="en-US" sz="1600" b="0" i="1" dirty="0" err="1"/>
                        <a:t>institucija</a:t>
                      </a:r>
                      <a:r>
                        <a:rPr lang="fr-FR" altLang="en-US" sz="1600" b="0" i="1" dirty="0"/>
                        <a:t>)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1800" dirty="0" err="1"/>
                        <a:t>Št</a:t>
                      </a:r>
                      <a:r>
                        <a:rPr lang="en-US" altLang="en-US" sz="1800" dirty="0"/>
                        <a:t>a</a:t>
                      </a:r>
                      <a:r>
                        <a:rPr lang="fr-FR" altLang="en-US" sz="1800" dirty="0"/>
                        <a:t> je </a:t>
                      </a:r>
                      <a:r>
                        <a:rPr lang="fr-FR" altLang="en-US" sz="1800" dirty="0" err="1"/>
                        <a:t>njihov</a:t>
                      </a:r>
                      <a:r>
                        <a:rPr lang="fr-FR" altLang="en-US" sz="1800" dirty="0"/>
                        <a:t> </a:t>
                      </a:r>
                      <a:r>
                        <a:rPr lang="fr-FR" altLang="en-US" sz="1800" dirty="0" err="1"/>
                        <a:t>interes</a:t>
                      </a:r>
                      <a:r>
                        <a:rPr lang="fr-FR" altLang="en-US" sz="1800" dirty="0"/>
                        <a:t>?</a:t>
                      </a:r>
                      <a:endParaRPr lang="sr-Latn-CS" alt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Koliki</a:t>
                      </a:r>
                      <a:r>
                        <a:rPr lang="en-US" sz="1800" dirty="0"/>
                        <a:t> je </a:t>
                      </a:r>
                      <a:r>
                        <a:rPr lang="en-US" sz="1800" dirty="0" err="1"/>
                        <a:t>njihov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uticaj</a:t>
                      </a:r>
                      <a:r>
                        <a:rPr lang="en-US" sz="1800" dirty="0"/>
                        <a:t>?</a:t>
                      </a:r>
                    </a:p>
                    <a:p>
                      <a:pPr algn="ctr"/>
                      <a:r>
                        <a:rPr lang="en-US" sz="1600" b="0" i="1" dirty="0"/>
                        <a:t>(</a:t>
                      </a:r>
                      <a:r>
                        <a:rPr lang="en-US" sz="1600" b="0" i="1" dirty="0" err="1"/>
                        <a:t>Nizak</a:t>
                      </a:r>
                      <a:r>
                        <a:rPr lang="en-US" sz="1600" b="0" i="1" dirty="0"/>
                        <a:t>; </a:t>
                      </a:r>
                      <a:r>
                        <a:rPr lang="en-US" sz="1600" b="0" i="1" dirty="0" err="1"/>
                        <a:t>Srednji</a:t>
                      </a:r>
                      <a:r>
                        <a:rPr lang="en-US" sz="1600" b="0" i="1" dirty="0"/>
                        <a:t>; </a:t>
                      </a:r>
                      <a:r>
                        <a:rPr lang="en-US" sz="1600" b="0" i="1" dirty="0" err="1"/>
                        <a:t>Visok</a:t>
                      </a:r>
                      <a:r>
                        <a:rPr lang="en-US" sz="1600" b="0" i="1" dirty="0"/>
                        <a:t>)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1800" dirty="0"/>
                        <a:t>Na </a:t>
                      </a:r>
                      <a:r>
                        <a:rPr lang="fr-FR" altLang="en-US" sz="1800" dirty="0" err="1"/>
                        <a:t>koji</a:t>
                      </a:r>
                      <a:r>
                        <a:rPr lang="fr-FR" altLang="en-US" sz="1800" dirty="0"/>
                        <a:t> </a:t>
                      </a:r>
                      <a:r>
                        <a:rPr lang="fr-FR" altLang="en-US" sz="1800" dirty="0" err="1"/>
                        <a:t>način</a:t>
                      </a:r>
                      <a:r>
                        <a:rPr lang="fr-FR" altLang="en-US" sz="1800" dirty="0"/>
                        <a:t> bi </a:t>
                      </a:r>
                      <a:r>
                        <a:rPr lang="fr-FR" altLang="en-US" sz="1800" dirty="0" err="1"/>
                        <a:t>oni</a:t>
                      </a:r>
                      <a:r>
                        <a:rPr lang="fr-FR" altLang="en-US" sz="1800" dirty="0"/>
                        <a:t> </a:t>
                      </a:r>
                      <a:r>
                        <a:rPr lang="fr-FR" altLang="en-US" sz="1800" dirty="0" err="1"/>
                        <a:t>mogli</a:t>
                      </a:r>
                      <a:r>
                        <a:rPr lang="fr-FR" altLang="en-US" sz="1800" dirty="0"/>
                        <a:t> da </a:t>
                      </a:r>
                      <a:r>
                        <a:rPr lang="fr-FR" altLang="en-US" sz="1800" dirty="0" err="1"/>
                        <a:t>učestvuju</a:t>
                      </a:r>
                      <a:r>
                        <a:rPr lang="fr-FR" altLang="en-US" sz="1800" dirty="0"/>
                        <a:t> u </a:t>
                      </a:r>
                      <a:r>
                        <a:rPr lang="fr-FR" altLang="en-US" sz="1800" dirty="0" err="1"/>
                        <a:t>projektu</a:t>
                      </a:r>
                      <a:r>
                        <a:rPr lang="fr-FR" altLang="en-US" sz="1800" dirty="0"/>
                        <a:t>?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18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8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8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29745F5-0F19-DC10-7868-4112D6D6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68" y="0"/>
            <a:ext cx="4417332" cy="231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B6FD-2FFB-55EA-538C-0C3C995E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en-US" b="1" dirty="0"/>
              <a:t>Analitička faza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6C28A-B209-AB22-978C-4D9AC0CCA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3" y="1600200"/>
            <a:ext cx="11050587" cy="4829175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PROCJENA SNAGE ORGANIZACIJA </a:t>
            </a:r>
            <a:r>
              <a:rPr lang="en-GB" dirty="0"/>
              <a:t> -  </a:t>
            </a:r>
            <a:r>
              <a:rPr lang="pl-PL" dirty="0"/>
              <a:t>(SWOT ANALIZA)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dirty="0"/>
              <a:t>SWOT analiza je oruđe kojim se vrši procjena snage organizacija i ona uključuje analizu </a:t>
            </a:r>
            <a:r>
              <a:rPr lang="sr-Latn-ME" dirty="0"/>
              <a:t>4</a:t>
            </a:r>
            <a:r>
              <a:rPr lang="en-GB" dirty="0"/>
              <a:t> </a:t>
            </a:r>
            <a:r>
              <a:rPr lang="vi-VN" dirty="0"/>
              <a:t>komponente: </a:t>
            </a:r>
            <a:endParaRPr lang="en-GB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1. </a:t>
            </a:r>
            <a:r>
              <a:rPr lang="en-GB" b="1" dirty="0"/>
              <a:t>S</a:t>
            </a:r>
            <a:r>
              <a:rPr lang="en-GB" dirty="0"/>
              <a:t>trengths (</a:t>
            </a:r>
            <a:r>
              <a:rPr lang="en-GB" dirty="0" err="1"/>
              <a:t>snage</a:t>
            </a:r>
            <a:r>
              <a:rPr lang="en-GB" dirty="0"/>
              <a:t>) – </a:t>
            </a:r>
            <a:r>
              <a:rPr lang="en-GB" dirty="0" err="1"/>
              <a:t>pozitivnih</a:t>
            </a:r>
            <a:r>
              <a:rPr lang="en-GB" dirty="0"/>
              <a:t> </a:t>
            </a:r>
            <a:r>
              <a:rPr lang="en-GB" dirty="0" err="1"/>
              <a:t>osobina</a:t>
            </a:r>
            <a:r>
              <a:rPr lang="en-GB" dirty="0"/>
              <a:t> same </a:t>
            </a:r>
            <a:r>
              <a:rPr lang="en-GB" dirty="0" err="1"/>
              <a:t>organizacije</a:t>
            </a:r>
            <a:r>
              <a:rPr lang="en-GB" dirty="0"/>
              <a:t>/</a:t>
            </a:r>
            <a:r>
              <a:rPr lang="en-GB" dirty="0" err="1"/>
              <a:t>institucije</a:t>
            </a:r>
            <a:endParaRPr lang="en-GB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2. </a:t>
            </a:r>
            <a:r>
              <a:rPr lang="en-GB" b="1" dirty="0"/>
              <a:t>W</a:t>
            </a:r>
            <a:r>
              <a:rPr lang="en-GB" dirty="0"/>
              <a:t>eaknesses (</a:t>
            </a:r>
            <a:r>
              <a:rPr lang="en-GB" dirty="0" err="1"/>
              <a:t>slabosti</a:t>
            </a:r>
            <a:r>
              <a:rPr lang="en-GB" dirty="0"/>
              <a:t>) – </a:t>
            </a:r>
            <a:r>
              <a:rPr lang="en-GB" dirty="0" err="1"/>
              <a:t>negativnih</a:t>
            </a:r>
            <a:r>
              <a:rPr lang="en-GB" dirty="0"/>
              <a:t> </a:t>
            </a:r>
            <a:r>
              <a:rPr lang="en-GB" dirty="0" err="1"/>
              <a:t>osobina</a:t>
            </a:r>
            <a:r>
              <a:rPr lang="en-GB" dirty="0"/>
              <a:t> same </a:t>
            </a:r>
            <a:r>
              <a:rPr lang="en-GB" dirty="0" err="1"/>
              <a:t>organizacije</a:t>
            </a:r>
            <a:r>
              <a:rPr lang="en-GB" dirty="0"/>
              <a:t>/</a:t>
            </a:r>
            <a:r>
              <a:rPr lang="en-GB" dirty="0" err="1"/>
              <a:t>institucije</a:t>
            </a:r>
            <a:r>
              <a:rPr lang="en-GB" dirty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3. </a:t>
            </a:r>
            <a:r>
              <a:rPr lang="en-GB" b="1" dirty="0"/>
              <a:t>O</a:t>
            </a:r>
            <a:r>
              <a:rPr lang="en-GB" dirty="0"/>
              <a:t>pportunities (</a:t>
            </a:r>
            <a:r>
              <a:rPr lang="en-GB" dirty="0" err="1"/>
              <a:t>šanse</a:t>
            </a:r>
            <a:r>
              <a:rPr lang="en-GB" dirty="0"/>
              <a:t>) – </a:t>
            </a:r>
            <a:r>
              <a:rPr lang="en-GB" dirty="0" err="1"/>
              <a:t>spoljašnjih</a:t>
            </a:r>
            <a:r>
              <a:rPr lang="en-GB" dirty="0"/>
              <a:t> </a:t>
            </a:r>
            <a:r>
              <a:rPr lang="en-GB" dirty="0" err="1"/>
              <a:t>faktora</a:t>
            </a:r>
            <a:r>
              <a:rPr lang="en-GB" dirty="0"/>
              <a:t> koji bi </a:t>
            </a:r>
            <a:r>
              <a:rPr lang="en-GB" dirty="0" err="1"/>
              <a:t>mogli</a:t>
            </a:r>
            <a:r>
              <a:rPr lang="en-GB" dirty="0"/>
              <a:t> </a:t>
            </a:r>
            <a:r>
              <a:rPr lang="en-GB" dirty="0" err="1"/>
              <a:t>pozitivno</a:t>
            </a:r>
            <a:r>
              <a:rPr lang="en-GB" dirty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    da </a:t>
            </a:r>
            <a:r>
              <a:rPr lang="en-GB" dirty="0" err="1"/>
              <a:t>utiču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uspješan</a:t>
            </a:r>
            <a:r>
              <a:rPr lang="en-GB" dirty="0"/>
              <a:t> rad </a:t>
            </a:r>
            <a:r>
              <a:rPr lang="en-GB" dirty="0" err="1"/>
              <a:t>organizacije</a:t>
            </a:r>
            <a:r>
              <a:rPr lang="en-GB" dirty="0"/>
              <a:t>/</a:t>
            </a:r>
            <a:r>
              <a:rPr lang="en-GB" dirty="0" err="1"/>
              <a:t>realizaciju</a:t>
            </a:r>
            <a:r>
              <a:rPr lang="en-GB" dirty="0"/>
              <a:t> </a:t>
            </a:r>
            <a:r>
              <a:rPr lang="en-GB" dirty="0" err="1"/>
              <a:t>projekta</a:t>
            </a:r>
            <a:endParaRPr lang="en-GB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4. </a:t>
            </a:r>
            <a:r>
              <a:rPr lang="en-GB" b="1" dirty="0"/>
              <a:t>T</a:t>
            </a:r>
            <a:r>
              <a:rPr lang="en-GB" dirty="0"/>
              <a:t>hreats (</a:t>
            </a:r>
            <a:r>
              <a:rPr lang="en-GB" dirty="0" err="1"/>
              <a:t>prijetnje</a:t>
            </a:r>
            <a:r>
              <a:rPr lang="en-GB" dirty="0"/>
              <a:t>) – </a:t>
            </a:r>
            <a:r>
              <a:rPr lang="en-GB" dirty="0" err="1"/>
              <a:t>spoljašnjih</a:t>
            </a:r>
            <a:r>
              <a:rPr lang="en-GB" dirty="0"/>
              <a:t> </a:t>
            </a:r>
            <a:r>
              <a:rPr lang="en-GB" dirty="0" err="1"/>
              <a:t>faktora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bi </a:t>
            </a:r>
            <a:r>
              <a:rPr lang="en-GB" dirty="0" err="1"/>
              <a:t>mogli</a:t>
            </a:r>
            <a:r>
              <a:rPr lang="en-GB" dirty="0"/>
              <a:t> </a:t>
            </a:r>
            <a:r>
              <a:rPr lang="en-GB" dirty="0" err="1"/>
              <a:t>negativno</a:t>
            </a:r>
            <a:r>
              <a:rPr lang="en-GB" dirty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    da </a:t>
            </a:r>
            <a:r>
              <a:rPr lang="en-GB" dirty="0" err="1"/>
              <a:t>utiču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rad </a:t>
            </a:r>
            <a:r>
              <a:rPr lang="en-GB" dirty="0" err="1"/>
              <a:t>organizacije</a:t>
            </a:r>
            <a:r>
              <a:rPr lang="en-GB" dirty="0"/>
              <a:t>/</a:t>
            </a:r>
            <a:r>
              <a:rPr lang="en-GB" dirty="0" err="1"/>
              <a:t>realizaciju</a:t>
            </a:r>
            <a:r>
              <a:rPr lang="en-GB" dirty="0"/>
              <a:t> </a:t>
            </a:r>
            <a:r>
              <a:rPr lang="en-GB" dirty="0" err="1"/>
              <a:t>projekta</a:t>
            </a: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949C3E9B-1627-B630-536F-839953D53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168" y="1619168"/>
            <a:ext cx="4361348" cy="45259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8434" name="Title 1">
            <a:extLst>
              <a:ext uri="{FF2B5EF4-FFF2-40B4-BE49-F238E27FC236}">
                <a16:creationId xmlns:a16="http://schemas.microsoft.com/office/drawing/2014/main" id="{31B821B8-AA1F-D455-10C9-86C0C64E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2E1857A-30B3-4415-0324-CD95F3D3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14" y="1679511"/>
            <a:ext cx="6947354" cy="4525962"/>
          </a:xfrm>
        </p:spPr>
        <p:txBody>
          <a:bodyPr/>
          <a:lstStyle/>
          <a:p>
            <a:pPr algn="just" eaLnBrk="1" hangingPunct="1">
              <a:buFontTx/>
              <a:buAutoNum type="arabicPeriod"/>
            </a:pPr>
            <a:r>
              <a:rPr lang="bs-Latn-BA" altLang="en-US" dirty="0"/>
              <a:t>Identifikacija </a:t>
            </a:r>
            <a:r>
              <a:rPr lang="bs-Latn-BA" altLang="en-US" b="1" dirty="0"/>
              <a:t>KLJUČNOG PROBLEMA </a:t>
            </a:r>
            <a:r>
              <a:rPr lang="bs-Latn-BA" altLang="en-US" dirty="0"/>
              <a:t>zainteresovanih strana</a:t>
            </a:r>
            <a:r>
              <a:rPr lang="en-US" altLang="en-US" dirty="0"/>
              <a:t>  </a:t>
            </a:r>
            <a:endParaRPr lang="bs-Latn-BA" altLang="en-US" dirty="0"/>
          </a:p>
          <a:p>
            <a:pPr algn="just" eaLnBrk="1" hangingPunct="1">
              <a:buFontTx/>
              <a:buAutoNum type="arabicPeriod"/>
            </a:pPr>
            <a:r>
              <a:rPr lang="bs-Latn-BA" altLang="en-US" dirty="0"/>
              <a:t>Identifikacija </a:t>
            </a:r>
            <a:r>
              <a:rPr lang="bs-Latn-BA" altLang="en-US" b="1" dirty="0"/>
              <a:t>UZROKA ZA KLJUČNI PROBLEM</a:t>
            </a:r>
            <a:r>
              <a:rPr lang="bs-Latn-BA" altLang="en-US" dirty="0"/>
              <a:t>: koji je direktan uzrok za ključni problem?</a:t>
            </a:r>
          </a:p>
          <a:p>
            <a:pPr algn="just" eaLnBrk="1" hangingPunct="1">
              <a:buFontTx/>
              <a:buAutoNum type="arabicPeriod"/>
            </a:pPr>
            <a:r>
              <a:rPr lang="bs-Latn-BA" altLang="en-US" dirty="0"/>
              <a:t>Identifikacija </a:t>
            </a:r>
            <a:r>
              <a:rPr lang="en-US" altLang="en-US" dirty="0"/>
              <a:t> </a:t>
            </a:r>
            <a:r>
              <a:rPr lang="en-US" altLang="en-US" b="1" dirty="0"/>
              <a:t>PODUZROKA</a:t>
            </a:r>
            <a:r>
              <a:rPr lang="en-US" altLang="en-US" dirty="0"/>
              <a:t> (“</a:t>
            </a:r>
            <a:r>
              <a:rPr lang="bs-Latn-BA" altLang="en-US" dirty="0"/>
              <a:t>UZROKA ZA UZROK</a:t>
            </a:r>
            <a:r>
              <a:rPr lang="en-US" altLang="en-US" dirty="0"/>
              <a:t>”</a:t>
            </a:r>
            <a:r>
              <a:rPr lang="en-US" altLang="en-US" b="1" dirty="0"/>
              <a:t>)</a:t>
            </a:r>
            <a:r>
              <a:rPr lang="bs-Latn-BA" altLang="en-US" dirty="0"/>
              <a:t>…</a:t>
            </a:r>
          </a:p>
          <a:p>
            <a:pPr algn="just" eaLnBrk="1" hangingPunct="1">
              <a:buFontTx/>
              <a:buAutoNum type="arabicPeriod"/>
            </a:pPr>
            <a:r>
              <a:rPr lang="bs-Latn-BA" altLang="en-US" dirty="0"/>
              <a:t>Napisati probleme, koji su direktna </a:t>
            </a:r>
            <a:r>
              <a:rPr lang="bs-Latn-BA" altLang="en-US" b="1" dirty="0"/>
              <a:t>POSLJEDICA KLJUČNOG PROBLEMA</a:t>
            </a:r>
            <a:r>
              <a:rPr lang="bs-Latn-BA" altLang="en-US" dirty="0"/>
              <a:t> (direktne posljedice)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6349F3-D865-CD68-3B08-8E722391A459}"/>
              </a:ext>
            </a:extLst>
          </p:cNvPr>
          <p:cNvGrpSpPr/>
          <p:nvPr/>
        </p:nvGrpSpPr>
        <p:grpSpPr>
          <a:xfrm>
            <a:off x="1352939" y="288634"/>
            <a:ext cx="9264650" cy="1143000"/>
            <a:chOff x="0" y="0"/>
            <a:chExt cx="7979488" cy="845149"/>
          </a:xfrm>
          <a:solidFill>
            <a:schemeClr val="accent1">
              <a:lumMod val="75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49C1ABD-6D6C-AF8D-2FE9-AEF8AC4E7C2C}"/>
                </a:ext>
              </a:extLst>
            </p:cNvPr>
            <p:cNvSpPr/>
            <p:nvPr/>
          </p:nvSpPr>
          <p:spPr>
            <a:xfrm>
              <a:off x="0" y="0"/>
              <a:ext cx="7979488" cy="845149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AC81D91-E417-D885-DB61-675587C06568}"/>
                </a:ext>
              </a:extLst>
            </p:cNvPr>
            <p:cNvSpPr txBox="1"/>
            <p:nvPr/>
          </p:nvSpPr>
          <p:spPr>
            <a:xfrm>
              <a:off x="41257" y="41257"/>
              <a:ext cx="7896974" cy="7626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 err="1">
                  <a:solidFill>
                    <a:schemeClr val="bg1"/>
                  </a:solidFill>
                </a:rPr>
                <a:t>Analiza</a:t>
              </a:r>
              <a:r>
                <a:rPr lang="en-US" sz="44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problema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5DA1FE-311B-4F07-990F-42E19D38FCC1}"/>
              </a:ext>
            </a:extLst>
          </p:cNvPr>
          <p:cNvSpPr txBox="1"/>
          <p:nvPr/>
        </p:nvSpPr>
        <p:spPr>
          <a:xfrm>
            <a:off x="9405256" y="3882151"/>
            <a:ext cx="61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FC31E-09D4-8D4D-55FA-FFB6E2840061}"/>
              </a:ext>
            </a:extLst>
          </p:cNvPr>
          <p:cNvSpPr txBox="1"/>
          <p:nvPr/>
        </p:nvSpPr>
        <p:spPr>
          <a:xfrm>
            <a:off x="9423919" y="4518697"/>
            <a:ext cx="61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65499-B94F-3926-082D-33961B9335BA}"/>
              </a:ext>
            </a:extLst>
          </p:cNvPr>
          <p:cNvSpPr txBox="1"/>
          <p:nvPr/>
        </p:nvSpPr>
        <p:spPr>
          <a:xfrm>
            <a:off x="9433246" y="5142396"/>
            <a:ext cx="49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9040D-0AE5-0398-41B2-F936D83E6B36}"/>
              </a:ext>
            </a:extLst>
          </p:cNvPr>
          <p:cNvSpPr txBox="1"/>
          <p:nvPr/>
        </p:nvSpPr>
        <p:spPr>
          <a:xfrm>
            <a:off x="9433246" y="2285757"/>
            <a:ext cx="79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B0DB1-C3EC-6282-CC33-32D1B4B30AAF}"/>
              </a:ext>
            </a:extLst>
          </p:cNvPr>
          <p:cNvSpPr txBox="1"/>
          <p:nvPr/>
        </p:nvSpPr>
        <p:spPr>
          <a:xfrm>
            <a:off x="7707507" y="6161995"/>
            <a:ext cx="38006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DRVO PROBLEMA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2A73E59D-2B2B-E7FD-B26A-87967EEE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sr-Latn-C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   </a:t>
            </a: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E8A07344-5428-975A-BB8E-060B959C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5" y="-135251"/>
            <a:ext cx="11441724" cy="1143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PRIMJER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3BBF9E94-AAD2-D823-1986-9C5D0CFECBD3}"/>
              </a:ext>
            </a:extLst>
          </p:cNvPr>
          <p:cNvSpPr txBox="1">
            <a:spLocks/>
          </p:cNvSpPr>
          <p:nvPr/>
        </p:nvSpPr>
        <p:spPr bwMode="auto">
          <a:xfrm>
            <a:off x="897048" y="1227761"/>
            <a:ext cx="113236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DCE8F408-99D6-CDC7-453E-6C538239C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38100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b="1" dirty="0">
                <a:solidFill>
                  <a:schemeClr val="accent2">
                    <a:lumMod val="50000"/>
                  </a:schemeClr>
                </a:solidFill>
              </a:rPr>
              <a:t>Zašto?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D14BF549-4C15-3521-899A-49452B10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2" y="3886575"/>
            <a:ext cx="1151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b="1" dirty="0">
                <a:solidFill>
                  <a:schemeClr val="accent2">
                    <a:lumMod val="50000"/>
                  </a:schemeClr>
                </a:solidFill>
              </a:rPr>
              <a:t>Zašto?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3F7E9FD9-175C-4195-65D4-0B2DBA789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6" y="5384034"/>
            <a:ext cx="1151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b="1" dirty="0">
                <a:solidFill>
                  <a:schemeClr val="accent6">
                    <a:lumMod val="50000"/>
                  </a:schemeClr>
                </a:solidFill>
              </a:rPr>
              <a:t>Zašto?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7F65B470-3432-3221-C6B7-533CD6C53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479" y="3906839"/>
            <a:ext cx="1151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b="1" dirty="0">
                <a:solidFill>
                  <a:schemeClr val="accent2">
                    <a:lumMod val="50000"/>
                  </a:schemeClr>
                </a:solidFill>
              </a:rPr>
              <a:t>Zašto?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51B9C0C5-1DE8-A568-59EB-0A3A11E00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7670" y="5459807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b="1" dirty="0">
                <a:solidFill>
                  <a:schemeClr val="accent6">
                    <a:lumMod val="50000"/>
                  </a:schemeClr>
                </a:solidFill>
              </a:rPr>
              <a:t>Zašto?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74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C83812-8242-02A7-293C-2B03ADEC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36525"/>
            <a:ext cx="29178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C57D1A-5EF4-2A5D-1CC0-EEAAAC904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04" t="35000" r="9464" b="14421"/>
          <a:stretch/>
        </p:blipFill>
        <p:spPr>
          <a:xfrm>
            <a:off x="8844811" y="1466056"/>
            <a:ext cx="3088427" cy="346868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48B6EF-EF8E-60F6-017F-9C073C36EDD0}"/>
              </a:ext>
            </a:extLst>
          </p:cNvPr>
          <p:cNvCxnSpPr/>
          <p:nvPr/>
        </p:nvCxnSpPr>
        <p:spPr>
          <a:xfrm flipH="1">
            <a:off x="1795118" y="3046031"/>
            <a:ext cx="1098939" cy="734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FAB059-2CCE-655D-CD82-C0EAE7A36B36}"/>
              </a:ext>
            </a:extLst>
          </p:cNvPr>
          <p:cNvCxnSpPr>
            <a:cxnSpLocks/>
          </p:cNvCxnSpPr>
          <p:nvPr/>
        </p:nvCxnSpPr>
        <p:spPr>
          <a:xfrm flipH="1">
            <a:off x="4587411" y="3095128"/>
            <a:ext cx="21297" cy="71267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7B28493-8F27-383A-7777-4CB5C86F2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23520">
            <a:off x="6106232" y="3000678"/>
            <a:ext cx="1286367" cy="93276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69A891-55D3-6020-42D8-67A202DA6CB4}"/>
              </a:ext>
            </a:extLst>
          </p:cNvPr>
          <p:cNvCxnSpPr/>
          <p:nvPr/>
        </p:nvCxnSpPr>
        <p:spPr>
          <a:xfrm flipH="1">
            <a:off x="568130" y="4413382"/>
            <a:ext cx="1098939" cy="734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8532ED-01D3-E6A5-A5F2-DD1A0E0CC69D}"/>
              </a:ext>
            </a:extLst>
          </p:cNvPr>
          <p:cNvCxnSpPr/>
          <p:nvPr/>
        </p:nvCxnSpPr>
        <p:spPr>
          <a:xfrm flipH="1">
            <a:off x="3347190" y="4534186"/>
            <a:ext cx="1098939" cy="734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68A239-025B-3C86-B4BC-FA49D8398559}"/>
              </a:ext>
            </a:extLst>
          </p:cNvPr>
          <p:cNvCxnSpPr/>
          <p:nvPr/>
        </p:nvCxnSpPr>
        <p:spPr>
          <a:xfrm flipH="1">
            <a:off x="6146478" y="4483869"/>
            <a:ext cx="1098939" cy="734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E45F8C-022C-6276-091A-961C95491459}"/>
              </a:ext>
            </a:extLst>
          </p:cNvPr>
          <p:cNvCxnSpPr>
            <a:cxnSpLocks/>
          </p:cNvCxnSpPr>
          <p:nvPr/>
        </p:nvCxnSpPr>
        <p:spPr>
          <a:xfrm>
            <a:off x="1802920" y="4421878"/>
            <a:ext cx="1004647" cy="77083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0E70E064-11CE-8BF7-F4A4-02059929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191" y="4495145"/>
            <a:ext cx="1194920" cy="969348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BD3956-9D85-7A25-9A30-415C7418C5E2}"/>
              </a:ext>
            </a:extLst>
          </p:cNvPr>
          <p:cNvCxnSpPr>
            <a:cxnSpLocks/>
          </p:cNvCxnSpPr>
          <p:nvPr/>
        </p:nvCxnSpPr>
        <p:spPr>
          <a:xfrm>
            <a:off x="7481455" y="4509244"/>
            <a:ext cx="1004647" cy="77083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3">
            <a:extLst>
              <a:ext uri="{FF2B5EF4-FFF2-40B4-BE49-F238E27FC236}">
                <a16:creationId xmlns:a16="http://schemas.microsoft.com/office/drawing/2014/main" id="{F2233386-9DC9-F782-980C-9444FCC9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171" y="5443594"/>
            <a:ext cx="1151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b="1" dirty="0">
                <a:solidFill>
                  <a:schemeClr val="accent6">
                    <a:lumMod val="50000"/>
                  </a:schemeClr>
                </a:solidFill>
              </a:rPr>
              <a:t>Zašto?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978BE1DC-97FF-1C7C-857C-E5C168142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318" y="5480488"/>
            <a:ext cx="1151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b="1" dirty="0">
                <a:solidFill>
                  <a:schemeClr val="accent6">
                    <a:lumMod val="50000"/>
                  </a:schemeClr>
                </a:solidFill>
              </a:rPr>
              <a:t>Zašto?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CCDA7A4-E618-4E0A-2825-DE56409A8D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74494" t="56252" r="11394" b="22668"/>
          <a:stretch/>
        </p:blipFill>
        <p:spPr>
          <a:xfrm>
            <a:off x="-39780" y="854173"/>
            <a:ext cx="2894012" cy="5907253"/>
          </a:xfrm>
          <a:prstGeom prst="rect">
            <a:avLst/>
          </a:prstGeom>
        </p:spPr>
      </p:pic>
      <p:sp>
        <p:nvSpPr>
          <p:cNvPr id="41" name="Rectangle 13">
            <a:extLst>
              <a:ext uri="{FF2B5EF4-FFF2-40B4-BE49-F238E27FC236}">
                <a16:creationId xmlns:a16="http://schemas.microsoft.com/office/drawing/2014/main" id="{3D4E5563-501C-7DDC-C051-96FBBB113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884" y="5441511"/>
            <a:ext cx="1151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b="1" dirty="0">
                <a:solidFill>
                  <a:schemeClr val="accent6">
                    <a:lumMod val="50000"/>
                  </a:schemeClr>
                </a:solidFill>
              </a:rPr>
              <a:t>Zašto?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EA12D2-1EB8-BDA6-4137-98250FA783AD}"/>
              </a:ext>
            </a:extLst>
          </p:cNvPr>
          <p:cNvSpPr/>
          <p:nvPr/>
        </p:nvSpPr>
        <p:spPr>
          <a:xfrm>
            <a:off x="8649478" y="2873829"/>
            <a:ext cx="3443702" cy="1660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F7B02C-8398-6B0C-2CEC-A6A16BE65AF6}"/>
              </a:ext>
            </a:extLst>
          </p:cNvPr>
          <p:cNvSpPr/>
          <p:nvPr/>
        </p:nvSpPr>
        <p:spPr>
          <a:xfrm>
            <a:off x="8163690" y="230559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1CEB43-BB9E-1F60-A16F-F61C566A9EEE}"/>
              </a:ext>
            </a:extLst>
          </p:cNvPr>
          <p:cNvSpPr/>
          <p:nvPr/>
        </p:nvSpPr>
        <p:spPr>
          <a:xfrm>
            <a:off x="8486102" y="2780522"/>
            <a:ext cx="3604298" cy="166035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F1C088F1-7E74-8F4C-663E-2C87F545A7EB}"/>
              </a:ext>
            </a:extLst>
          </p:cNvPr>
          <p:cNvSpPr/>
          <p:nvPr/>
        </p:nvSpPr>
        <p:spPr>
          <a:xfrm>
            <a:off x="1917575" y="1329775"/>
            <a:ext cx="5339670" cy="2114350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Nizak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nivo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pristupačnosti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institucija</a:t>
            </a:r>
            <a:r>
              <a:rPr lang="en-US" sz="2400" b="1" dirty="0">
                <a:solidFill>
                  <a:srgbClr val="C00000"/>
                </a:solidFill>
              </a:rPr>
              <a:t> za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OSI</a:t>
            </a:r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A96D0C65-E2AF-0F3F-F651-6B1C34135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574" y="5419848"/>
            <a:ext cx="1151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b="1" dirty="0">
                <a:solidFill>
                  <a:schemeClr val="accent6">
                    <a:lumMod val="50000"/>
                  </a:schemeClr>
                </a:solidFill>
              </a:rPr>
              <a:t>Zašto?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2A73E59D-2B2B-E7FD-B26A-87967EEE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sr-Latn-C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   </a:t>
            </a: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E8A07344-5428-975A-BB8E-060B959C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5" y="-135251"/>
            <a:ext cx="11441724" cy="1143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PRIMJER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3BBF9E94-AAD2-D823-1986-9C5D0CFECBD3}"/>
              </a:ext>
            </a:extLst>
          </p:cNvPr>
          <p:cNvSpPr txBox="1">
            <a:spLocks/>
          </p:cNvSpPr>
          <p:nvPr/>
        </p:nvSpPr>
        <p:spPr bwMode="auto">
          <a:xfrm>
            <a:off x="792357" y="-1654100"/>
            <a:ext cx="113236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  <p:pic>
        <p:nvPicPr>
          <p:cNvPr id="19474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C83812-8242-02A7-293C-2B03ADEC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36525"/>
            <a:ext cx="29178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C57D1A-5EF4-2A5D-1CC0-EEAAAC904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04" t="35000" r="9464" b="14421"/>
          <a:stretch/>
        </p:blipFill>
        <p:spPr>
          <a:xfrm>
            <a:off x="8844811" y="1466056"/>
            <a:ext cx="3088427" cy="346868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48B6EF-EF8E-60F6-017F-9C073C36EDD0}"/>
              </a:ext>
            </a:extLst>
          </p:cNvPr>
          <p:cNvCxnSpPr/>
          <p:nvPr/>
        </p:nvCxnSpPr>
        <p:spPr>
          <a:xfrm flipH="1">
            <a:off x="1795118" y="3046031"/>
            <a:ext cx="1098939" cy="734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FAB059-2CCE-655D-CD82-C0EAE7A36B36}"/>
              </a:ext>
            </a:extLst>
          </p:cNvPr>
          <p:cNvCxnSpPr>
            <a:cxnSpLocks/>
          </p:cNvCxnSpPr>
          <p:nvPr/>
        </p:nvCxnSpPr>
        <p:spPr>
          <a:xfrm>
            <a:off x="4587410" y="4520534"/>
            <a:ext cx="934640" cy="74808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7B28493-8F27-383A-7777-4CB5C86F2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23520">
            <a:off x="6106232" y="3000678"/>
            <a:ext cx="1286367" cy="93276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69A891-55D3-6020-42D8-67A202DA6CB4}"/>
              </a:ext>
            </a:extLst>
          </p:cNvPr>
          <p:cNvCxnSpPr/>
          <p:nvPr/>
        </p:nvCxnSpPr>
        <p:spPr>
          <a:xfrm flipH="1">
            <a:off x="568130" y="4413382"/>
            <a:ext cx="1098939" cy="734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8532ED-01D3-E6A5-A5F2-DD1A0E0CC69D}"/>
              </a:ext>
            </a:extLst>
          </p:cNvPr>
          <p:cNvCxnSpPr/>
          <p:nvPr/>
        </p:nvCxnSpPr>
        <p:spPr>
          <a:xfrm flipH="1">
            <a:off x="3347190" y="4534186"/>
            <a:ext cx="1098939" cy="734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0E70E064-11CE-8BF7-F4A4-02059929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88339">
            <a:off x="4225741" y="3317731"/>
            <a:ext cx="808885" cy="656187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BD3956-9D85-7A25-9A30-415C7418C5E2}"/>
              </a:ext>
            </a:extLst>
          </p:cNvPr>
          <p:cNvCxnSpPr>
            <a:cxnSpLocks/>
          </p:cNvCxnSpPr>
          <p:nvPr/>
        </p:nvCxnSpPr>
        <p:spPr>
          <a:xfrm>
            <a:off x="7481455" y="4509244"/>
            <a:ext cx="1004647" cy="77083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3">
            <a:extLst>
              <a:ext uri="{FF2B5EF4-FFF2-40B4-BE49-F238E27FC236}">
                <a16:creationId xmlns:a16="http://schemas.microsoft.com/office/drawing/2014/main" id="{F2233386-9DC9-F782-980C-9444FCC9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104" y="5278734"/>
            <a:ext cx="2197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2000" b="1" dirty="0">
                <a:solidFill>
                  <a:schemeClr val="accent6">
                    <a:lumMod val="50000"/>
                  </a:schemeClr>
                </a:solidFill>
              </a:rPr>
              <a:t>Nedovoljan broj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službenika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poznaje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gestovni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govor</a:t>
            </a:r>
            <a:endParaRPr lang="pl-PL" altLang="en-US" sz="28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CCDA7A4-E618-4E0A-2825-DE56409A8D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74494" t="56252" r="11394" b="22668"/>
          <a:stretch/>
        </p:blipFill>
        <p:spPr>
          <a:xfrm>
            <a:off x="-17861" y="677089"/>
            <a:ext cx="2894012" cy="590725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3EA12D2-1EB8-BDA6-4137-98250FA783AD}"/>
              </a:ext>
            </a:extLst>
          </p:cNvPr>
          <p:cNvSpPr/>
          <p:nvPr/>
        </p:nvSpPr>
        <p:spPr>
          <a:xfrm>
            <a:off x="8649478" y="2873829"/>
            <a:ext cx="3443702" cy="1660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1CEB43-BB9E-1F60-A16F-F61C566A9EEE}"/>
              </a:ext>
            </a:extLst>
          </p:cNvPr>
          <p:cNvSpPr/>
          <p:nvPr/>
        </p:nvSpPr>
        <p:spPr>
          <a:xfrm>
            <a:off x="8675275" y="2780135"/>
            <a:ext cx="3297504" cy="166035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F1C088F1-7E74-8F4C-663E-2C87F545A7EB}"/>
              </a:ext>
            </a:extLst>
          </p:cNvPr>
          <p:cNvSpPr/>
          <p:nvPr/>
        </p:nvSpPr>
        <p:spPr>
          <a:xfrm>
            <a:off x="1917575" y="1329775"/>
            <a:ext cx="5339670" cy="2114350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Nizak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nivo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pristupačnosti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institucija</a:t>
            </a:r>
            <a:r>
              <a:rPr lang="en-US" sz="2400" b="1" dirty="0">
                <a:solidFill>
                  <a:srgbClr val="C00000"/>
                </a:solidFill>
              </a:rPr>
              <a:t> za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OSI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1B2CE56E-C3EE-D352-8F41-9F7EABF1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36" y="3732854"/>
            <a:ext cx="3154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Loša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arhitektonska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pristupačnost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institucija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7BC71E9-0EFB-69C7-1357-1C16A5A7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648" y="3811721"/>
            <a:ext cx="325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Neadekvatno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pružanje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informacija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 OSI  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BDCA312-8B17-C17A-9B03-DB865169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865" y="3812648"/>
            <a:ext cx="375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Nedovoljno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djelovanje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organizacija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OSI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31247DD-B856-CB9D-ADD4-E12FD6CF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535" y="5386250"/>
            <a:ext cx="28481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Neadekvatna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kaznena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politika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DAEBD0BD-8E4F-C827-944D-A56F5380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415" y="5317143"/>
            <a:ext cx="3295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Nepostojanje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mreže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organizacija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OSI za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javno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zastupanje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politika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pristupačnosti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EA3E380-11A3-9AC6-5E77-33AAA838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383" y="5347555"/>
            <a:ext cx="17474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Nepristupačna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web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stranica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lokalne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uprave</a:t>
            </a:r>
            <a:endParaRPr lang="pl-PL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18603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2A73E59D-2B2B-E7FD-B26A-87967EEE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sr-Latn-C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   </a:t>
            </a: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E8A07344-5428-975A-BB8E-060B959C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5" y="-135251"/>
            <a:ext cx="11441724" cy="1143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PRIMJER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3BBF9E94-AAD2-D823-1986-9C5D0CFECBD3}"/>
              </a:ext>
            </a:extLst>
          </p:cNvPr>
          <p:cNvSpPr txBox="1">
            <a:spLocks/>
          </p:cNvSpPr>
          <p:nvPr/>
        </p:nvSpPr>
        <p:spPr bwMode="auto">
          <a:xfrm>
            <a:off x="-714708" y="-1259115"/>
            <a:ext cx="113236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3F7E9FD9-175C-4195-65D4-0B2DBA789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190" y="1106408"/>
            <a:ext cx="1232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</a:rPr>
              <a:t>Pa </a:t>
            </a:r>
            <a:r>
              <a:rPr lang="en-US" altLang="en-US" sz="2800" b="1" dirty="0" err="1">
                <a:solidFill>
                  <a:srgbClr val="00B050"/>
                </a:solidFill>
              </a:rPr>
              <a:t>šta</a:t>
            </a:r>
            <a:r>
              <a:rPr lang="en-US" altLang="en-US" sz="2800" b="1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19474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C83812-8242-02A7-293C-2B03ADEC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36525"/>
            <a:ext cx="29178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C57D1A-5EF4-2A5D-1CC0-EEAAAC904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04" t="35000" r="9464" b="14421"/>
          <a:stretch/>
        </p:blipFill>
        <p:spPr>
          <a:xfrm>
            <a:off x="8844811" y="1466056"/>
            <a:ext cx="3088427" cy="346868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48B6EF-EF8E-60F6-017F-9C073C36EDD0}"/>
              </a:ext>
            </a:extLst>
          </p:cNvPr>
          <p:cNvCxnSpPr>
            <a:cxnSpLocks/>
          </p:cNvCxnSpPr>
          <p:nvPr/>
        </p:nvCxnSpPr>
        <p:spPr>
          <a:xfrm flipH="1" flipV="1">
            <a:off x="3313369" y="2545959"/>
            <a:ext cx="650272" cy="13172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FAB059-2CCE-655D-CD82-C0EAE7A36B36}"/>
              </a:ext>
            </a:extLst>
          </p:cNvPr>
          <p:cNvCxnSpPr>
            <a:cxnSpLocks/>
          </p:cNvCxnSpPr>
          <p:nvPr/>
        </p:nvCxnSpPr>
        <p:spPr>
          <a:xfrm flipV="1">
            <a:off x="4655360" y="2225201"/>
            <a:ext cx="0" cy="174964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7B28493-8F27-383A-7777-4CB5C86F2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91074">
            <a:off x="5848923" y="2918185"/>
            <a:ext cx="1286367" cy="932769"/>
          </a:xfrm>
          <a:prstGeom prst="rect">
            <a:avLst/>
          </a:prstGeom>
        </p:spPr>
      </p:pic>
      <p:sp>
        <p:nvSpPr>
          <p:cNvPr id="39" name="Rectangle 13">
            <a:extLst>
              <a:ext uri="{FF2B5EF4-FFF2-40B4-BE49-F238E27FC236}">
                <a16:creationId xmlns:a16="http://schemas.microsoft.com/office/drawing/2014/main" id="{F2233386-9DC9-F782-980C-9444FCC9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001" y="1601962"/>
            <a:ext cx="1232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</a:rPr>
              <a:t>Pa </a:t>
            </a:r>
            <a:r>
              <a:rPr lang="en-US" altLang="en-US" sz="2800" b="1" dirty="0" err="1">
                <a:solidFill>
                  <a:srgbClr val="00B050"/>
                </a:solidFill>
              </a:rPr>
              <a:t>šta</a:t>
            </a:r>
            <a:r>
              <a:rPr lang="en-US" altLang="en-US" sz="28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978BE1DC-97FF-1C7C-857C-E5C168142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582" y="1963591"/>
            <a:ext cx="1232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</a:rPr>
              <a:t>Pa </a:t>
            </a:r>
            <a:r>
              <a:rPr lang="en-US" altLang="en-US" sz="2800" b="1" dirty="0" err="1">
                <a:solidFill>
                  <a:srgbClr val="00B050"/>
                </a:solidFill>
              </a:rPr>
              <a:t>šta</a:t>
            </a:r>
            <a:r>
              <a:rPr lang="en-US" altLang="en-US" sz="28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3D4E5563-501C-7DDC-C051-96FBBB113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955" y="2359816"/>
            <a:ext cx="1232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</a:rPr>
              <a:t>Pa </a:t>
            </a:r>
            <a:r>
              <a:rPr lang="en-US" altLang="en-US" sz="2800" b="1" dirty="0" err="1">
                <a:solidFill>
                  <a:srgbClr val="00B050"/>
                </a:solidFill>
              </a:rPr>
              <a:t>šta</a:t>
            </a:r>
            <a:r>
              <a:rPr lang="en-US" altLang="en-US" sz="28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EA12D2-1EB8-BDA6-4137-98250FA783AD}"/>
              </a:ext>
            </a:extLst>
          </p:cNvPr>
          <p:cNvSpPr/>
          <p:nvPr/>
        </p:nvSpPr>
        <p:spPr>
          <a:xfrm>
            <a:off x="8649478" y="2873829"/>
            <a:ext cx="3443702" cy="1660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1CEB43-BB9E-1F60-A16F-F61C566A9EEE}"/>
              </a:ext>
            </a:extLst>
          </p:cNvPr>
          <p:cNvSpPr/>
          <p:nvPr/>
        </p:nvSpPr>
        <p:spPr>
          <a:xfrm>
            <a:off x="8689303" y="1600201"/>
            <a:ext cx="3316302" cy="19174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F1C088F1-7E74-8F4C-663E-2C87F545A7EB}"/>
              </a:ext>
            </a:extLst>
          </p:cNvPr>
          <p:cNvSpPr/>
          <p:nvPr/>
        </p:nvSpPr>
        <p:spPr>
          <a:xfrm>
            <a:off x="1895075" y="4230604"/>
            <a:ext cx="5339670" cy="2114350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Nizak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nivo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pristupačnosti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institucija</a:t>
            </a:r>
            <a:r>
              <a:rPr lang="en-US" sz="2400" b="1" dirty="0">
                <a:solidFill>
                  <a:srgbClr val="C00000"/>
                </a:solidFill>
              </a:rPr>
              <a:t> za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OSI</a:t>
            </a:r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A96D0C65-E2AF-0F3F-F651-6B1C34135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42" y="1130458"/>
            <a:ext cx="1232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</a:rPr>
              <a:t>Pa </a:t>
            </a:r>
            <a:r>
              <a:rPr lang="en-US" altLang="en-US" sz="2800" b="1" dirty="0" err="1">
                <a:solidFill>
                  <a:srgbClr val="00B050"/>
                </a:solidFill>
              </a:rPr>
              <a:t>šta</a:t>
            </a:r>
            <a:r>
              <a:rPr lang="hr-HR" altLang="en-US" sz="2800" b="1" dirty="0">
                <a:solidFill>
                  <a:srgbClr val="00B050"/>
                </a:solidFill>
              </a:rPr>
              <a:t>?</a:t>
            </a:r>
            <a:endParaRPr lang="en-US" alt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3E224AF3-713A-B270-4FF8-C071F2D4A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660" y="1613514"/>
            <a:ext cx="1232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</a:rPr>
              <a:t>Pa </a:t>
            </a:r>
            <a:r>
              <a:rPr lang="en-US" altLang="en-US" sz="2800" b="1" dirty="0" err="1">
                <a:solidFill>
                  <a:srgbClr val="00B050"/>
                </a:solidFill>
              </a:rPr>
              <a:t>šta</a:t>
            </a:r>
            <a:r>
              <a:rPr lang="en-US" altLang="en-US" sz="28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8D31AFE-5850-AC2A-2064-85D336BB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293" y="2242565"/>
            <a:ext cx="1232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</a:rPr>
              <a:t>Pa </a:t>
            </a:r>
            <a:r>
              <a:rPr lang="en-US" altLang="en-US" sz="2800" b="1" dirty="0" err="1">
                <a:solidFill>
                  <a:srgbClr val="00B050"/>
                </a:solidFill>
              </a:rPr>
              <a:t>šta</a:t>
            </a:r>
            <a:r>
              <a:rPr lang="en-US" altLang="en-US" sz="2800" b="1" dirty="0">
                <a:solidFill>
                  <a:srgbClr val="00B050"/>
                </a:solidFill>
              </a:rPr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CD8A44-351E-A228-34C2-FC09E4B276C8}"/>
              </a:ext>
            </a:extLst>
          </p:cNvPr>
          <p:cNvCxnSpPr>
            <a:cxnSpLocks/>
          </p:cNvCxnSpPr>
          <p:nvPr/>
        </p:nvCxnSpPr>
        <p:spPr>
          <a:xfrm flipH="1" flipV="1">
            <a:off x="2568325" y="2833707"/>
            <a:ext cx="478118" cy="106190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41572D-D6E0-A782-9797-EBED888990CA}"/>
              </a:ext>
            </a:extLst>
          </p:cNvPr>
          <p:cNvCxnSpPr>
            <a:cxnSpLocks/>
          </p:cNvCxnSpPr>
          <p:nvPr/>
        </p:nvCxnSpPr>
        <p:spPr>
          <a:xfrm flipV="1">
            <a:off x="5319857" y="2355303"/>
            <a:ext cx="755802" cy="1640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21B7472-1D45-F48D-8810-06CD9220CB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l="79998" t="36063" r="10178" b="45851"/>
          <a:stretch/>
        </p:blipFill>
        <p:spPr>
          <a:xfrm>
            <a:off x="117893" y="866192"/>
            <a:ext cx="260270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2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2A73E59D-2B2B-E7FD-B26A-87967EEE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sr-Latn-C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   </a:t>
            </a: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E8A07344-5428-975A-BB8E-060B959C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5" y="-135251"/>
            <a:ext cx="11441724" cy="1143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PRIMJER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3BBF9E94-AAD2-D823-1986-9C5D0CFECBD3}"/>
              </a:ext>
            </a:extLst>
          </p:cNvPr>
          <p:cNvSpPr txBox="1">
            <a:spLocks/>
          </p:cNvSpPr>
          <p:nvPr/>
        </p:nvSpPr>
        <p:spPr bwMode="auto">
          <a:xfrm>
            <a:off x="-83937" y="-1251206"/>
            <a:ext cx="113236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  <p:pic>
        <p:nvPicPr>
          <p:cNvPr id="19474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C83812-8242-02A7-293C-2B03ADEC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36525"/>
            <a:ext cx="29178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C57D1A-5EF4-2A5D-1CC0-EEAAAC904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04" t="35000" r="9464" b="14421"/>
          <a:stretch/>
        </p:blipFill>
        <p:spPr>
          <a:xfrm>
            <a:off x="8844811" y="1466056"/>
            <a:ext cx="3088427" cy="346868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48B6EF-EF8E-60F6-017F-9C073C36EDD0}"/>
              </a:ext>
            </a:extLst>
          </p:cNvPr>
          <p:cNvCxnSpPr>
            <a:cxnSpLocks/>
          </p:cNvCxnSpPr>
          <p:nvPr/>
        </p:nvCxnSpPr>
        <p:spPr>
          <a:xfrm flipH="1" flipV="1">
            <a:off x="3916959" y="2659380"/>
            <a:ext cx="650272" cy="13172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FAB059-2CCE-655D-CD82-C0EAE7A36B36}"/>
              </a:ext>
            </a:extLst>
          </p:cNvPr>
          <p:cNvCxnSpPr>
            <a:cxnSpLocks/>
          </p:cNvCxnSpPr>
          <p:nvPr/>
        </p:nvCxnSpPr>
        <p:spPr>
          <a:xfrm flipV="1">
            <a:off x="5045967" y="2181362"/>
            <a:ext cx="0" cy="174964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7B28493-8F27-383A-7777-4CB5C86F2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21536">
            <a:off x="6168845" y="2917767"/>
            <a:ext cx="1286367" cy="93276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3EA12D2-1EB8-BDA6-4137-98250FA783AD}"/>
              </a:ext>
            </a:extLst>
          </p:cNvPr>
          <p:cNvSpPr/>
          <p:nvPr/>
        </p:nvSpPr>
        <p:spPr>
          <a:xfrm>
            <a:off x="8649478" y="2873829"/>
            <a:ext cx="3443702" cy="1660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1CEB43-BB9E-1F60-A16F-F61C566A9EEE}"/>
              </a:ext>
            </a:extLst>
          </p:cNvPr>
          <p:cNvSpPr/>
          <p:nvPr/>
        </p:nvSpPr>
        <p:spPr>
          <a:xfrm>
            <a:off x="8689303" y="1600201"/>
            <a:ext cx="3316302" cy="19174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F1C088F1-7E74-8F4C-663E-2C87F545A7EB}"/>
              </a:ext>
            </a:extLst>
          </p:cNvPr>
          <p:cNvSpPr/>
          <p:nvPr/>
        </p:nvSpPr>
        <p:spPr>
          <a:xfrm>
            <a:off x="2376132" y="4215258"/>
            <a:ext cx="5339670" cy="2114350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Nizak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nivo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pristupačnosti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institucija</a:t>
            </a:r>
            <a:r>
              <a:rPr lang="en-US" sz="2400" b="1" dirty="0">
                <a:solidFill>
                  <a:srgbClr val="C00000"/>
                </a:solidFill>
              </a:rPr>
              <a:t> za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OSI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CD8A44-351E-A228-34C2-FC09E4B276C8}"/>
              </a:ext>
            </a:extLst>
          </p:cNvPr>
          <p:cNvCxnSpPr>
            <a:cxnSpLocks/>
          </p:cNvCxnSpPr>
          <p:nvPr/>
        </p:nvCxnSpPr>
        <p:spPr>
          <a:xfrm flipH="1" flipV="1">
            <a:off x="2906972" y="2869094"/>
            <a:ext cx="736098" cy="102246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41572D-D6E0-A782-9797-EBED888990CA}"/>
              </a:ext>
            </a:extLst>
          </p:cNvPr>
          <p:cNvCxnSpPr>
            <a:cxnSpLocks/>
          </p:cNvCxnSpPr>
          <p:nvPr/>
        </p:nvCxnSpPr>
        <p:spPr>
          <a:xfrm flipV="1">
            <a:off x="5706183" y="2435307"/>
            <a:ext cx="755802" cy="1640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21B7472-1D45-F48D-8810-06CD9220CB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l="79998" t="36063" r="10178" b="45851"/>
          <a:stretch/>
        </p:blipFill>
        <p:spPr>
          <a:xfrm>
            <a:off x="117893" y="866192"/>
            <a:ext cx="2602701" cy="51054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081BD4F-485A-6A84-513D-E588D466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320" y="1958187"/>
            <a:ext cx="304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</a:rPr>
              <a:t>OSI </a:t>
            </a:r>
            <a:r>
              <a:rPr lang="en-US" altLang="en-US" sz="2000" b="1" dirty="0" err="1">
                <a:solidFill>
                  <a:srgbClr val="00B050"/>
                </a:solidFill>
              </a:rPr>
              <a:t>teže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ostvaruju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svoja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osnovna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prava</a:t>
            </a:r>
            <a:endParaRPr lang="it-IT" altLang="en-US" sz="2000" b="1" dirty="0">
              <a:solidFill>
                <a:srgbClr val="00B050"/>
              </a:solidFill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F37C6F80-3583-55CD-44C1-ACE362AB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255" y="1173312"/>
            <a:ext cx="32734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Nezadovoljstvo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+mn-cs"/>
              </a:rPr>
              <a:t> OSI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uslovima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života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+mn-cs"/>
              </a:rPr>
              <a:t> u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zajednici</a:t>
            </a:r>
            <a:endParaRPr lang="en-GB" altLang="en-US" sz="20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051DF8CF-E1D2-464D-AA50-6603153B2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965" y="1915801"/>
            <a:ext cx="2830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B050"/>
                </a:solidFill>
              </a:rPr>
              <a:t>Društvena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isključenost</a:t>
            </a:r>
            <a:r>
              <a:rPr lang="en-US" altLang="en-US" sz="2000" b="1" dirty="0">
                <a:solidFill>
                  <a:srgbClr val="00B050"/>
                </a:solidFill>
              </a:rPr>
              <a:t> OSI</a:t>
            </a:r>
            <a:endParaRPr lang="en-GB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7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7107E8FC-9B99-DA85-FA0D-F7888C352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716088"/>
            <a:ext cx="11430000" cy="38544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bs-Latn-BA" altLang="en-US" sz="3600"/>
              <a:t>Omogućiti predstavnicima NVO usvajanje znanja i vještina u vezi sa upravljanjem projektnim ciklusom (PCM) i pisanjem projekata u skladu sa pristupom logičkog okvira rada (LFA)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E9DB8F5-9D11-56EE-D070-126D94B42660}"/>
              </a:ext>
            </a:extLst>
          </p:cNvPr>
          <p:cNvGraphicFramePr/>
          <p:nvPr/>
        </p:nvGraphicFramePr>
        <p:xfrm>
          <a:off x="482600" y="194879"/>
          <a:ext cx="7979488" cy="96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ED7157-F24E-6408-4F79-3B135000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387975"/>
            <a:ext cx="50149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2A73E59D-2B2B-E7FD-B26A-87967EEE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sr-Latn-C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</a:t>
            </a: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E8A07344-5428-975A-BB8E-060B959C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5" y="-135251"/>
            <a:ext cx="11441724" cy="1143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PRIMJER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3BBF9E94-AAD2-D823-1986-9C5D0CFECBD3}"/>
              </a:ext>
            </a:extLst>
          </p:cNvPr>
          <p:cNvSpPr txBox="1">
            <a:spLocks/>
          </p:cNvSpPr>
          <p:nvPr/>
        </p:nvSpPr>
        <p:spPr bwMode="auto">
          <a:xfrm>
            <a:off x="-1433696" y="-3528655"/>
            <a:ext cx="113236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48B6EF-EF8E-60F6-017F-9C073C36EDD0}"/>
              </a:ext>
            </a:extLst>
          </p:cNvPr>
          <p:cNvCxnSpPr/>
          <p:nvPr/>
        </p:nvCxnSpPr>
        <p:spPr>
          <a:xfrm flipH="1">
            <a:off x="1188248" y="3726654"/>
            <a:ext cx="1098939" cy="734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FAB059-2CCE-655D-CD82-C0EAE7A36B36}"/>
              </a:ext>
            </a:extLst>
          </p:cNvPr>
          <p:cNvCxnSpPr>
            <a:cxnSpLocks/>
          </p:cNvCxnSpPr>
          <p:nvPr/>
        </p:nvCxnSpPr>
        <p:spPr>
          <a:xfrm>
            <a:off x="5158151" y="5222846"/>
            <a:ext cx="617940" cy="52600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7B28493-8F27-383A-7777-4CB5C86F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23520">
            <a:off x="6936037" y="3684033"/>
            <a:ext cx="1286367" cy="93276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69A891-55D3-6020-42D8-67A202DA6CB4}"/>
              </a:ext>
            </a:extLst>
          </p:cNvPr>
          <p:cNvCxnSpPr>
            <a:cxnSpLocks/>
          </p:cNvCxnSpPr>
          <p:nvPr/>
        </p:nvCxnSpPr>
        <p:spPr>
          <a:xfrm flipH="1">
            <a:off x="989121" y="5256256"/>
            <a:ext cx="739512" cy="6328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8532ED-01D3-E6A5-A5F2-DD1A0E0CC69D}"/>
              </a:ext>
            </a:extLst>
          </p:cNvPr>
          <p:cNvCxnSpPr>
            <a:cxnSpLocks/>
          </p:cNvCxnSpPr>
          <p:nvPr/>
        </p:nvCxnSpPr>
        <p:spPr>
          <a:xfrm flipH="1">
            <a:off x="3339746" y="5256256"/>
            <a:ext cx="771991" cy="53421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BD3956-9D85-7A25-9A30-415C7418C5E2}"/>
              </a:ext>
            </a:extLst>
          </p:cNvPr>
          <p:cNvCxnSpPr>
            <a:cxnSpLocks/>
          </p:cNvCxnSpPr>
          <p:nvPr/>
        </p:nvCxnSpPr>
        <p:spPr>
          <a:xfrm>
            <a:off x="7158926" y="5213933"/>
            <a:ext cx="673310" cy="51877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3">
            <a:extLst>
              <a:ext uri="{FF2B5EF4-FFF2-40B4-BE49-F238E27FC236}">
                <a16:creationId xmlns:a16="http://schemas.microsoft.com/office/drawing/2014/main" id="{F2233386-9DC9-F782-980C-9444FCC9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104" y="5735266"/>
            <a:ext cx="2197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2000" b="1" dirty="0">
                <a:solidFill>
                  <a:schemeClr val="accent6">
                    <a:lumMod val="50000"/>
                  </a:schemeClr>
                </a:solidFill>
              </a:rPr>
              <a:t>Nedovoljan broj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službenika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poznaje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gestovni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govor</a:t>
            </a:r>
            <a:endParaRPr lang="pl-PL" altLang="en-US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EA12D2-1EB8-BDA6-4137-98250FA783AD}"/>
              </a:ext>
            </a:extLst>
          </p:cNvPr>
          <p:cNvSpPr/>
          <p:nvPr/>
        </p:nvSpPr>
        <p:spPr>
          <a:xfrm>
            <a:off x="8649478" y="2873829"/>
            <a:ext cx="3443702" cy="1660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F1C088F1-7E74-8F4C-663E-2C87F545A7EB}"/>
              </a:ext>
            </a:extLst>
          </p:cNvPr>
          <p:cNvSpPr/>
          <p:nvPr/>
        </p:nvSpPr>
        <p:spPr>
          <a:xfrm>
            <a:off x="1943797" y="2697169"/>
            <a:ext cx="5339670" cy="1540317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Nizak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nivo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pristupačnosti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institucija</a:t>
            </a:r>
            <a:r>
              <a:rPr lang="en-US" sz="2400" b="1" dirty="0">
                <a:solidFill>
                  <a:srgbClr val="C00000"/>
                </a:solidFill>
              </a:rPr>
              <a:t> za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OSI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1B2CE56E-C3EE-D352-8F41-9F7EABF1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2" y="4458988"/>
            <a:ext cx="3154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Loša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arhitektonska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pristupačnost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institucija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7BC71E9-0EFB-69C7-1357-1C16A5A7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903" y="4495258"/>
            <a:ext cx="325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Neadekvatno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pružanje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informacija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 OSI  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BDCA312-8B17-C17A-9B03-DB865169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121" y="4482592"/>
            <a:ext cx="375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Nedovoljno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djelovanje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organizacija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OSI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31247DD-B856-CB9D-ADD4-E12FD6CF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582" y="5825252"/>
            <a:ext cx="28481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Neadekvatna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kaznena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politika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DAEBD0BD-8E4F-C827-944D-A56F5380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934" y="5665916"/>
            <a:ext cx="2946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Nepostojanje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mreže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organizacija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OSI za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javno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zastupanje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politika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pristupačnosti</a:t>
            </a:r>
            <a:endParaRPr lang="en-US" alt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EA3E380-11A3-9AC6-5E77-33AAA838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349" y="5730512"/>
            <a:ext cx="17474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Nepristupačna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web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stranica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lokalne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uprave</a:t>
            </a:r>
            <a:endParaRPr lang="pl-PL" altLang="en-US" sz="280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AC2D311-8FFF-D3DA-7BB3-2E31119F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10" y="1051798"/>
            <a:ext cx="304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</a:rPr>
              <a:t>OSI </a:t>
            </a:r>
            <a:r>
              <a:rPr lang="en-US" altLang="en-US" sz="2000" b="1" dirty="0" err="1">
                <a:solidFill>
                  <a:srgbClr val="00B050"/>
                </a:solidFill>
              </a:rPr>
              <a:t>teže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ostvaruju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svoja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osnovna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prava</a:t>
            </a:r>
            <a:endParaRPr lang="it-IT" alt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B90FB025-C0BC-54A6-62B5-8A66D487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163" y="557073"/>
            <a:ext cx="32734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Nezadovoljstvo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+mn-cs"/>
              </a:rPr>
              <a:t> OSI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uslovima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života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+mn-cs"/>
              </a:rPr>
              <a:t> u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zajednici</a:t>
            </a:r>
            <a:endParaRPr lang="en-GB" altLang="en-US" sz="20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C6BEF68-42AC-2BE5-1361-2AA31B4AF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502" y="1299233"/>
            <a:ext cx="2830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B050"/>
                </a:solidFill>
              </a:rPr>
              <a:t>Društvena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isključenost</a:t>
            </a:r>
            <a:r>
              <a:rPr lang="en-US" altLang="en-US" sz="2000" b="1" dirty="0">
                <a:solidFill>
                  <a:srgbClr val="00B050"/>
                </a:solidFill>
              </a:rPr>
              <a:t> OSI</a:t>
            </a:r>
            <a:endParaRPr lang="en-GB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69A132-14E1-1D7C-8996-65B2A0FC507E}"/>
              </a:ext>
            </a:extLst>
          </p:cNvPr>
          <p:cNvCxnSpPr>
            <a:cxnSpLocks/>
          </p:cNvCxnSpPr>
          <p:nvPr/>
        </p:nvCxnSpPr>
        <p:spPr>
          <a:xfrm flipV="1">
            <a:off x="4629709" y="1338899"/>
            <a:ext cx="0" cy="139321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501217C-E0CC-E025-F9D7-EEC4AB8F1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77943">
            <a:off x="5953034" y="1540248"/>
            <a:ext cx="335309" cy="1544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2BD05A-7B69-54FA-DA06-D7CFC4F06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27379">
            <a:off x="2667991" y="1857407"/>
            <a:ext cx="1435755" cy="767950"/>
          </a:xfrm>
          <a:prstGeom prst="rect">
            <a:avLst/>
          </a:prstGeom>
        </p:spPr>
      </p:pic>
      <p:sp>
        <p:nvSpPr>
          <p:cNvPr id="23" name="TextBox 72">
            <a:extLst>
              <a:ext uri="{FF2B5EF4-FFF2-40B4-BE49-F238E27FC236}">
                <a16:creationId xmlns:a16="http://schemas.microsoft.com/office/drawing/2014/main" id="{0EA5AE6B-DC3D-FA30-303F-7FDAC995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770" y="557073"/>
            <a:ext cx="189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b="1" dirty="0">
                <a:solidFill>
                  <a:srgbClr val="FF0000"/>
                </a:solidFill>
              </a:rPr>
              <a:t>POSLJEDIC</a:t>
            </a:r>
            <a:r>
              <a:rPr lang="en-US" altLang="en-US" sz="2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241CA877-E261-37B5-9B67-CCC82C32C33C}"/>
              </a:ext>
            </a:extLst>
          </p:cNvPr>
          <p:cNvSpPr/>
          <p:nvPr/>
        </p:nvSpPr>
        <p:spPr>
          <a:xfrm>
            <a:off x="8079993" y="544011"/>
            <a:ext cx="535959" cy="164995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D2B23797-4189-CC61-A296-8537F35D2C4C}"/>
              </a:ext>
            </a:extLst>
          </p:cNvPr>
          <p:cNvSpPr/>
          <p:nvPr/>
        </p:nvSpPr>
        <p:spPr>
          <a:xfrm>
            <a:off x="8483463" y="3231488"/>
            <a:ext cx="908061" cy="334687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72">
            <a:extLst>
              <a:ext uri="{FF2B5EF4-FFF2-40B4-BE49-F238E27FC236}">
                <a16:creationId xmlns:a16="http://schemas.microsoft.com/office/drawing/2014/main" id="{C4279EDF-1086-ACD9-8EB0-522AE6C9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959" y="4237486"/>
            <a:ext cx="189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UZROCI</a:t>
            </a:r>
          </a:p>
        </p:txBody>
      </p:sp>
      <p:pic>
        <p:nvPicPr>
          <p:cNvPr id="44" name="Content Placeholder 5">
            <a:extLst>
              <a:ext uri="{FF2B5EF4-FFF2-40B4-BE49-F238E27FC236}">
                <a16:creationId xmlns:a16="http://schemas.microsoft.com/office/drawing/2014/main" id="{91F490CC-676A-C7F6-A03C-84F1E2969E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943" t="9259" r="167015" b="-9259"/>
          <a:stretch/>
        </p:blipFill>
        <p:spPr>
          <a:xfrm>
            <a:off x="685384" y="1510214"/>
            <a:ext cx="2667039" cy="452596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9B7AA4E-AAB4-7C4F-9772-61CC3F433FE2}"/>
              </a:ext>
            </a:extLst>
          </p:cNvPr>
          <p:cNvSpPr txBox="1"/>
          <p:nvPr/>
        </p:nvSpPr>
        <p:spPr>
          <a:xfrm>
            <a:off x="11287199" y="510126"/>
            <a:ext cx="79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8EE8E7-899B-21BF-8039-B99AADC56518}"/>
              </a:ext>
            </a:extLst>
          </p:cNvPr>
          <p:cNvSpPr txBox="1"/>
          <p:nvPr/>
        </p:nvSpPr>
        <p:spPr>
          <a:xfrm>
            <a:off x="11376691" y="3405775"/>
            <a:ext cx="61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808240-46CA-2937-D732-F0D512DC917B}"/>
              </a:ext>
            </a:extLst>
          </p:cNvPr>
          <p:cNvSpPr txBox="1"/>
          <p:nvPr/>
        </p:nvSpPr>
        <p:spPr>
          <a:xfrm>
            <a:off x="11357092" y="4560882"/>
            <a:ext cx="61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23567C-C999-6B30-373B-90123E2EF557}"/>
              </a:ext>
            </a:extLst>
          </p:cNvPr>
          <p:cNvSpPr txBox="1"/>
          <p:nvPr/>
        </p:nvSpPr>
        <p:spPr>
          <a:xfrm>
            <a:off x="11326329" y="5967303"/>
            <a:ext cx="49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55" name="Content Placeholder 5">
            <a:extLst>
              <a:ext uri="{FF2B5EF4-FFF2-40B4-BE49-F238E27FC236}">
                <a16:creationId xmlns:a16="http://schemas.microsoft.com/office/drawing/2014/main" id="{597D6CA7-0482-4CFB-9C2E-2AC660EFAC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7937" r="44710" b="6919"/>
          <a:stretch/>
        </p:blipFill>
        <p:spPr>
          <a:xfrm>
            <a:off x="8851747" y="467223"/>
            <a:ext cx="2922747" cy="6424761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283D954-76FC-CC01-DB7A-D5F65C74C1B5}"/>
              </a:ext>
            </a:extLst>
          </p:cNvPr>
          <p:cNvCxnSpPr>
            <a:cxnSpLocks/>
          </p:cNvCxnSpPr>
          <p:nvPr/>
        </p:nvCxnSpPr>
        <p:spPr>
          <a:xfrm>
            <a:off x="4629709" y="4330292"/>
            <a:ext cx="0" cy="30724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38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4F08407C-DF5D-B8A7-DFBD-3D3DAD41D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642938"/>
            <a:ext cx="10972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sl-SI" altLang="en-US" b="1" dirty="0">
                <a:latin typeface="Tahoma" panose="020B0604030504040204" pitchFamily="34" charset="0"/>
              </a:rPr>
              <a:t>DRVO PROBLEMA</a:t>
            </a:r>
            <a:r>
              <a:rPr lang="en-GB" altLang="en-US" b="1" dirty="0">
                <a:latin typeface="Tahoma" panose="020B0604030504040204" pitchFamily="34" charset="0"/>
              </a:rPr>
              <a:t> </a:t>
            </a:r>
            <a:r>
              <a:rPr lang="sl-SI" altLang="en-US" b="1" dirty="0">
                <a:latin typeface="Tahoma" panose="020B0604030504040204" pitchFamily="34" charset="0"/>
              </a:rPr>
              <a:t>            DRVO CILJEVA</a:t>
            </a:r>
          </a:p>
        </p:txBody>
      </p:sp>
      <p:graphicFrame>
        <p:nvGraphicFramePr>
          <p:cNvPr id="94230" name="Group 22">
            <a:extLst>
              <a:ext uri="{FF2B5EF4-FFF2-40B4-BE49-F238E27FC236}">
                <a16:creationId xmlns:a16="http://schemas.microsoft.com/office/drawing/2014/main" id="{E34241B7-3F22-92E7-E612-B8C38BB7E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23407"/>
              </p:ext>
            </p:extLst>
          </p:nvPr>
        </p:nvGraphicFramePr>
        <p:xfrm>
          <a:off x="609600" y="1714500"/>
          <a:ext cx="10974388" cy="438785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48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14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l-SI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DRVO PROBLEMA</a:t>
                      </a:r>
                      <a:endParaRPr kumimoji="0" lang="sl-SI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14" marR="121914" marT="46136" marB="461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l-SI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DRVO CILJEVA</a:t>
                      </a:r>
                      <a:endParaRPr kumimoji="0" lang="sl-SI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121914" marR="121914" marT="46136" marB="4613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61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l-SI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POSLJEDICE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l-SI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ahoma" pitchFamily="34" charset="0"/>
                      </a:endParaRPr>
                    </a:p>
                  </a:txBody>
                  <a:tcPr marL="121914" marR="121914" marT="46136" marB="461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l-SI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OPŠTI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(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dugoročni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)</a:t>
                      </a:r>
                      <a:r>
                        <a:rPr kumimoji="0" lang="sl-SI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CILJ PROJEKTA</a:t>
                      </a:r>
                    </a:p>
                  </a:txBody>
                  <a:tcPr marL="121914" marR="121914" marT="46136" marB="4613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2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l-SI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KLJUČNI PROBLE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M</a:t>
                      </a:r>
                      <a:endParaRPr kumimoji="0" lang="sl-SI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ahoma" pitchFamily="34" charset="0"/>
                      </a:endParaRPr>
                    </a:p>
                  </a:txBody>
                  <a:tcPr marL="121914" marR="121914" marT="46136" marB="461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l-SI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SPECIFIČNI CILJ</a:t>
                      </a:r>
                      <a:endParaRPr kumimoji="0" lang="sl-SI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ahoma" pitchFamily="34" charset="0"/>
                      </a:endParaRPr>
                    </a:p>
                  </a:txBody>
                  <a:tcPr marL="121914" marR="121914" marT="46136" marB="4613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9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l-SI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UZROCI KLJUČNOG PROBLEMA</a:t>
                      </a:r>
                      <a:endParaRPr kumimoji="0" lang="sl-SI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ahoma" pitchFamily="34" charset="0"/>
                      </a:endParaRPr>
                    </a:p>
                  </a:txBody>
                  <a:tcPr marL="121914" marR="121914" marT="46136" marB="461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l-SI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REZULTAT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I</a:t>
                      </a:r>
                      <a:endParaRPr kumimoji="0" lang="sl-SI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ahoma" pitchFamily="34" charset="0"/>
                      </a:endParaRPr>
                    </a:p>
                  </a:txBody>
                  <a:tcPr marL="121914" marR="121914" marT="46136" marB="4613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78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l-SI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Tahoma" pitchFamily="34" charset="0"/>
                        </a:rPr>
                        <a:t>PODUZRO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Tahoma" pitchFamily="34" charset="0"/>
                        </a:rPr>
                        <a:t>CI</a:t>
                      </a:r>
                      <a:endParaRPr kumimoji="0" lang="sl-SI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ahoma" pitchFamily="34" charset="0"/>
                      </a:endParaRPr>
                    </a:p>
                  </a:txBody>
                  <a:tcPr marL="121914" marR="121914" marT="46136" marB="461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endParaRPr kumimoji="0" lang="sl-SI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Tahoma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sl-SI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Tahoma" pitchFamily="34" charset="0"/>
                        </a:rPr>
                        <a:t>AKTIVNOSTI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sl-SI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ahoma" pitchFamily="34" charset="0"/>
                      </a:endParaRPr>
                    </a:p>
                  </a:txBody>
                  <a:tcPr marL="121914" marR="121914" marT="46136" marB="4613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60" name="AutoShape 33">
            <a:extLst>
              <a:ext uri="{FF2B5EF4-FFF2-40B4-BE49-F238E27FC236}">
                <a16:creationId xmlns:a16="http://schemas.microsoft.com/office/drawing/2014/main" id="{B5A1D880-1FDC-A3B3-0172-03D57F11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823330"/>
            <a:ext cx="1047750" cy="358775"/>
          </a:xfrm>
          <a:custGeom>
            <a:avLst/>
            <a:gdLst>
              <a:gd name="T0" fmla="*/ 607218 w 785812"/>
              <a:gd name="T1" fmla="*/ 0 h 357188"/>
              <a:gd name="T2" fmla="*/ 0 w 785812"/>
              <a:gd name="T3" fmla="*/ 178594 h 357188"/>
              <a:gd name="T4" fmla="*/ 607218 w 785812"/>
              <a:gd name="T5" fmla="*/ 357188 h 357188"/>
              <a:gd name="T6" fmla="*/ 785812 w 785812"/>
              <a:gd name="T7" fmla="*/ 178594 h 357188"/>
              <a:gd name="T8" fmla="*/ 0 60000 65536"/>
              <a:gd name="T9" fmla="*/ 0 60000 65536"/>
              <a:gd name="T10" fmla="*/ 0 60000 65536"/>
              <a:gd name="T11" fmla="*/ 0 60000 65536"/>
              <a:gd name="T12" fmla="*/ 55811 w 785812"/>
              <a:gd name="T13" fmla="*/ 89297 h 357188"/>
              <a:gd name="T14" fmla="*/ 696515 w 785812"/>
              <a:gd name="T15" fmla="*/ 267891 h 357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5812" h="357188">
                <a:moveTo>
                  <a:pt x="0" y="89297"/>
                </a:moveTo>
                <a:lnTo>
                  <a:pt x="11162" y="89297"/>
                </a:lnTo>
                <a:lnTo>
                  <a:pt x="11162" y="267891"/>
                </a:lnTo>
                <a:lnTo>
                  <a:pt x="0" y="267891"/>
                </a:lnTo>
                <a:lnTo>
                  <a:pt x="0" y="89297"/>
                </a:lnTo>
                <a:close/>
                <a:moveTo>
                  <a:pt x="22324" y="89297"/>
                </a:moveTo>
                <a:lnTo>
                  <a:pt x="44649" y="89297"/>
                </a:lnTo>
                <a:lnTo>
                  <a:pt x="44649" y="267891"/>
                </a:lnTo>
                <a:lnTo>
                  <a:pt x="22324" y="267891"/>
                </a:lnTo>
                <a:lnTo>
                  <a:pt x="22324" y="89297"/>
                </a:lnTo>
                <a:close/>
                <a:moveTo>
                  <a:pt x="55811" y="89297"/>
                </a:moveTo>
                <a:lnTo>
                  <a:pt x="607218" y="89297"/>
                </a:lnTo>
                <a:lnTo>
                  <a:pt x="607218" y="0"/>
                </a:lnTo>
                <a:lnTo>
                  <a:pt x="785812" y="178594"/>
                </a:lnTo>
                <a:lnTo>
                  <a:pt x="607218" y="357188"/>
                </a:lnTo>
                <a:lnTo>
                  <a:pt x="607218" y="267891"/>
                </a:lnTo>
                <a:lnTo>
                  <a:pt x="55811" y="267891"/>
                </a:lnTo>
                <a:lnTo>
                  <a:pt x="55811" y="89297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5" name="AutoShape 33">
            <a:extLst>
              <a:ext uri="{FF2B5EF4-FFF2-40B4-BE49-F238E27FC236}">
                <a16:creationId xmlns:a16="http://schemas.microsoft.com/office/drawing/2014/main" id="{CD2855F4-0ED2-C1D1-4E5B-75E392F1C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2744788"/>
            <a:ext cx="1047750" cy="358775"/>
          </a:xfrm>
          <a:custGeom>
            <a:avLst/>
            <a:gdLst>
              <a:gd name="T0" fmla="*/ 607218 w 785812"/>
              <a:gd name="T1" fmla="*/ 0 h 357188"/>
              <a:gd name="T2" fmla="*/ 0 w 785812"/>
              <a:gd name="T3" fmla="*/ 178594 h 357188"/>
              <a:gd name="T4" fmla="*/ 607218 w 785812"/>
              <a:gd name="T5" fmla="*/ 357188 h 357188"/>
              <a:gd name="T6" fmla="*/ 785812 w 785812"/>
              <a:gd name="T7" fmla="*/ 178594 h 357188"/>
              <a:gd name="T8" fmla="*/ 0 60000 65536"/>
              <a:gd name="T9" fmla="*/ 0 60000 65536"/>
              <a:gd name="T10" fmla="*/ 0 60000 65536"/>
              <a:gd name="T11" fmla="*/ 0 60000 65536"/>
              <a:gd name="T12" fmla="*/ 55811 w 785812"/>
              <a:gd name="T13" fmla="*/ 89297 h 357188"/>
              <a:gd name="T14" fmla="*/ 696515 w 785812"/>
              <a:gd name="T15" fmla="*/ 267891 h 357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5812" h="357188">
                <a:moveTo>
                  <a:pt x="0" y="89297"/>
                </a:moveTo>
                <a:lnTo>
                  <a:pt x="11162" y="89297"/>
                </a:lnTo>
                <a:lnTo>
                  <a:pt x="11162" y="267891"/>
                </a:lnTo>
                <a:lnTo>
                  <a:pt x="0" y="267891"/>
                </a:lnTo>
                <a:lnTo>
                  <a:pt x="0" y="89297"/>
                </a:lnTo>
                <a:close/>
                <a:moveTo>
                  <a:pt x="22324" y="89297"/>
                </a:moveTo>
                <a:lnTo>
                  <a:pt x="44649" y="89297"/>
                </a:lnTo>
                <a:lnTo>
                  <a:pt x="44649" y="267891"/>
                </a:lnTo>
                <a:lnTo>
                  <a:pt x="22324" y="267891"/>
                </a:lnTo>
                <a:lnTo>
                  <a:pt x="22324" y="89297"/>
                </a:lnTo>
                <a:close/>
                <a:moveTo>
                  <a:pt x="55811" y="89297"/>
                </a:moveTo>
                <a:lnTo>
                  <a:pt x="607218" y="89297"/>
                </a:lnTo>
                <a:lnTo>
                  <a:pt x="607218" y="0"/>
                </a:lnTo>
                <a:lnTo>
                  <a:pt x="785812" y="178594"/>
                </a:lnTo>
                <a:lnTo>
                  <a:pt x="607218" y="357188"/>
                </a:lnTo>
                <a:lnTo>
                  <a:pt x="607218" y="267891"/>
                </a:lnTo>
                <a:lnTo>
                  <a:pt x="55811" y="267891"/>
                </a:lnTo>
                <a:lnTo>
                  <a:pt x="55811" y="89297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" name="AutoShape 33">
            <a:extLst>
              <a:ext uri="{FF2B5EF4-FFF2-40B4-BE49-F238E27FC236}">
                <a16:creationId xmlns:a16="http://schemas.microsoft.com/office/drawing/2014/main" id="{76796CFB-9569-2763-2711-2A29831B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3540125"/>
            <a:ext cx="1047750" cy="358775"/>
          </a:xfrm>
          <a:custGeom>
            <a:avLst/>
            <a:gdLst>
              <a:gd name="T0" fmla="*/ 607218 w 785812"/>
              <a:gd name="T1" fmla="*/ 0 h 357188"/>
              <a:gd name="T2" fmla="*/ 0 w 785812"/>
              <a:gd name="T3" fmla="*/ 178594 h 357188"/>
              <a:gd name="T4" fmla="*/ 607218 w 785812"/>
              <a:gd name="T5" fmla="*/ 357188 h 357188"/>
              <a:gd name="T6" fmla="*/ 785812 w 785812"/>
              <a:gd name="T7" fmla="*/ 178594 h 357188"/>
              <a:gd name="T8" fmla="*/ 0 60000 65536"/>
              <a:gd name="T9" fmla="*/ 0 60000 65536"/>
              <a:gd name="T10" fmla="*/ 0 60000 65536"/>
              <a:gd name="T11" fmla="*/ 0 60000 65536"/>
              <a:gd name="T12" fmla="*/ 55811 w 785812"/>
              <a:gd name="T13" fmla="*/ 89297 h 357188"/>
              <a:gd name="T14" fmla="*/ 696515 w 785812"/>
              <a:gd name="T15" fmla="*/ 267891 h 357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5812" h="357188">
                <a:moveTo>
                  <a:pt x="0" y="89297"/>
                </a:moveTo>
                <a:lnTo>
                  <a:pt x="11162" y="89297"/>
                </a:lnTo>
                <a:lnTo>
                  <a:pt x="11162" y="267891"/>
                </a:lnTo>
                <a:lnTo>
                  <a:pt x="0" y="267891"/>
                </a:lnTo>
                <a:lnTo>
                  <a:pt x="0" y="89297"/>
                </a:lnTo>
                <a:close/>
                <a:moveTo>
                  <a:pt x="22324" y="89297"/>
                </a:moveTo>
                <a:lnTo>
                  <a:pt x="44649" y="89297"/>
                </a:lnTo>
                <a:lnTo>
                  <a:pt x="44649" y="267891"/>
                </a:lnTo>
                <a:lnTo>
                  <a:pt x="22324" y="267891"/>
                </a:lnTo>
                <a:lnTo>
                  <a:pt x="22324" y="89297"/>
                </a:lnTo>
                <a:close/>
                <a:moveTo>
                  <a:pt x="55811" y="89297"/>
                </a:moveTo>
                <a:lnTo>
                  <a:pt x="607218" y="89297"/>
                </a:lnTo>
                <a:lnTo>
                  <a:pt x="607218" y="0"/>
                </a:lnTo>
                <a:lnTo>
                  <a:pt x="785812" y="178594"/>
                </a:lnTo>
                <a:lnTo>
                  <a:pt x="607218" y="357188"/>
                </a:lnTo>
                <a:lnTo>
                  <a:pt x="607218" y="267891"/>
                </a:lnTo>
                <a:lnTo>
                  <a:pt x="55811" y="267891"/>
                </a:lnTo>
                <a:lnTo>
                  <a:pt x="55811" y="89297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7" name="AutoShape 33">
            <a:extLst>
              <a:ext uri="{FF2B5EF4-FFF2-40B4-BE49-F238E27FC236}">
                <a16:creationId xmlns:a16="http://schemas.microsoft.com/office/drawing/2014/main" id="{D92CC2F0-C8DA-2DA6-D3C4-FD53FD746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5276850"/>
            <a:ext cx="1047750" cy="358775"/>
          </a:xfrm>
          <a:custGeom>
            <a:avLst/>
            <a:gdLst>
              <a:gd name="T0" fmla="*/ 607218 w 785812"/>
              <a:gd name="T1" fmla="*/ 0 h 357188"/>
              <a:gd name="T2" fmla="*/ 0 w 785812"/>
              <a:gd name="T3" fmla="*/ 178594 h 357188"/>
              <a:gd name="T4" fmla="*/ 607218 w 785812"/>
              <a:gd name="T5" fmla="*/ 357188 h 357188"/>
              <a:gd name="T6" fmla="*/ 785812 w 785812"/>
              <a:gd name="T7" fmla="*/ 178594 h 357188"/>
              <a:gd name="T8" fmla="*/ 0 60000 65536"/>
              <a:gd name="T9" fmla="*/ 0 60000 65536"/>
              <a:gd name="T10" fmla="*/ 0 60000 65536"/>
              <a:gd name="T11" fmla="*/ 0 60000 65536"/>
              <a:gd name="T12" fmla="*/ 55811 w 785812"/>
              <a:gd name="T13" fmla="*/ 89297 h 357188"/>
              <a:gd name="T14" fmla="*/ 696515 w 785812"/>
              <a:gd name="T15" fmla="*/ 267891 h 357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5812" h="357188">
                <a:moveTo>
                  <a:pt x="0" y="89297"/>
                </a:moveTo>
                <a:lnTo>
                  <a:pt x="11162" y="89297"/>
                </a:lnTo>
                <a:lnTo>
                  <a:pt x="11162" y="267891"/>
                </a:lnTo>
                <a:lnTo>
                  <a:pt x="0" y="267891"/>
                </a:lnTo>
                <a:lnTo>
                  <a:pt x="0" y="89297"/>
                </a:lnTo>
                <a:close/>
                <a:moveTo>
                  <a:pt x="22324" y="89297"/>
                </a:moveTo>
                <a:lnTo>
                  <a:pt x="44649" y="89297"/>
                </a:lnTo>
                <a:lnTo>
                  <a:pt x="44649" y="267891"/>
                </a:lnTo>
                <a:lnTo>
                  <a:pt x="22324" y="267891"/>
                </a:lnTo>
                <a:lnTo>
                  <a:pt x="22324" y="89297"/>
                </a:lnTo>
                <a:close/>
                <a:moveTo>
                  <a:pt x="55811" y="89297"/>
                </a:moveTo>
                <a:lnTo>
                  <a:pt x="607218" y="89297"/>
                </a:lnTo>
                <a:lnTo>
                  <a:pt x="607218" y="0"/>
                </a:lnTo>
                <a:lnTo>
                  <a:pt x="785812" y="178594"/>
                </a:lnTo>
                <a:lnTo>
                  <a:pt x="607218" y="357188"/>
                </a:lnTo>
                <a:lnTo>
                  <a:pt x="607218" y="267891"/>
                </a:lnTo>
                <a:lnTo>
                  <a:pt x="55811" y="267891"/>
                </a:lnTo>
                <a:lnTo>
                  <a:pt x="55811" y="89297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AutoShape 33">
            <a:extLst>
              <a:ext uri="{FF2B5EF4-FFF2-40B4-BE49-F238E27FC236}">
                <a16:creationId xmlns:a16="http://schemas.microsoft.com/office/drawing/2014/main" id="{83B055AC-6207-B689-83FE-11EADBFEE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4357688"/>
            <a:ext cx="1047750" cy="358775"/>
          </a:xfrm>
          <a:custGeom>
            <a:avLst/>
            <a:gdLst>
              <a:gd name="T0" fmla="*/ 607218 w 785812"/>
              <a:gd name="T1" fmla="*/ 0 h 357188"/>
              <a:gd name="T2" fmla="*/ 0 w 785812"/>
              <a:gd name="T3" fmla="*/ 178594 h 357188"/>
              <a:gd name="T4" fmla="*/ 607218 w 785812"/>
              <a:gd name="T5" fmla="*/ 357188 h 357188"/>
              <a:gd name="T6" fmla="*/ 785812 w 785812"/>
              <a:gd name="T7" fmla="*/ 178594 h 357188"/>
              <a:gd name="T8" fmla="*/ 0 60000 65536"/>
              <a:gd name="T9" fmla="*/ 0 60000 65536"/>
              <a:gd name="T10" fmla="*/ 0 60000 65536"/>
              <a:gd name="T11" fmla="*/ 0 60000 65536"/>
              <a:gd name="T12" fmla="*/ 55811 w 785812"/>
              <a:gd name="T13" fmla="*/ 89297 h 357188"/>
              <a:gd name="T14" fmla="*/ 696515 w 785812"/>
              <a:gd name="T15" fmla="*/ 267891 h 357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5812" h="357188">
                <a:moveTo>
                  <a:pt x="0" y="89297"/>
                </a:moveTo>
                <a:lnTo>
                  <a:pt x="11162" y="89297"/>
                </a:lnTo>
                <a:lnTo>
                  <a:pt x="11162" y="267891"/>
                </a:lnTo>
                <a:lnTo>
                  <a:pt x="0" y="267891"/>
                </a:lnTo>
                <a:lnTo>
                  <a:pt x="0" y="89297"/>
                </a:lnTo>
                <a:close/>
                <a:moveTo>
                  <a:pt x="22324" y="89297"/>
                </a:moveTo>
                <a:lnTo>
                  <a:pt x="44649" y="89297"/>
                </a:lnTo>
                <a:lnTo>
                  <a:pt x="44649" y="267891"/>
                </a:lnTo>
                <a:lnTo>
                  <a:pt x="22324" y="267891"/>
                </a:lnTo>
                <a:lnTo>
                  <a:pt x="22324" y="89297"/>
                </a:lnTo>
                <a:close/>
                <a:moveTo>
                  <a:pt x="55811" y="89297"/>
                </a:moveTo>
                <a:lnTo>
                  <a:pt x="607218" y="89297"/>
                </a:lnTo>
                <a:lnTo>
                  <a:pt x="607218" y="0"/>
                </a:lnTo>
                <a:lnTo>
                  <a:pt x="785812" y="178594"/>
                </a:lnTo>
                <a:lnTo>
                  <a:pt x="607218" y="357188"/>
                </a:lnTo>
                <a:lnTo>
                  <a:pt x="607218" y="267891"/>
                </a:lnTo>
                <a:lnTo>
                  <a:pt x="55811" y="267891"/>
                </a:lnTo>
                <a:lnTo>
                  <a:pt x="55811" y="89297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CE9CB-16B5-CC50-98EA-D9C96DE091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-111967"/>
            <a:ext cx="6858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083AE1-F6D9-F64E-3A87-0B052A1C2692}"/>
              </a:ext>
            </a:extLst>
          </p:cNvPr>
          <p:cNvSpPr/>
          <p:nvPr/>
        </p:nvSpPr>
        <p:spPr>
          <a:xfrm>
            <a:off x="6867331" y="503529"/>
            <a:ext cx="3424334" cy="99837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2A73E59D-2B2B-E7FD-B26A-87967EEE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sr-Latn-C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CS" altLang="en-US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</a:t>
            </a: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E8A07344-5428-975A-BB8E-060B959C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5" y="-135251"/>
            <a:ext cx="11441724" cy="1143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PRIMJER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3BBF9E94-AAD2-D823-1986-9C5D0CFECBD3}"/>
              </a:ext>
            </a:extLst>
          </p:cNvPr>
          <p:cNvSpPr txBox="1">
            <a:spLocks/>
          </p:cNvSpPr>
          <p:nvPr/>
        </p:nvSpPr>
        <p:spPr bwMode="auto">
          <a:xfrm>
            <a:off x="-1319433" y="-2289165"/>
            <a:ext cx="113236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48B6EF-EF8E-60F6-017F-9C073C36EDD0}"/>
              </a:ext>
            </a:extLst>
          </p:cNvPr>
          <p:cNvCxnSpPr/>
          <p:nvPr/>
        </p:nvCxnSpPr>
        <p:spPr>
          <a:xfrm flipH="1">
            <a:off x="1188248" y="3726654"/>
            <a:ext cx="1098939" cy="7344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FAB059-2CCE-655D-CD82-C0EAE7A36B36}"/>
              </a:ext>
            </a:extLst>
          </p:cNvPr>
          <p:cNvCxnSpPr>
            <a:cxnSpLocks/>
          </p:cNvCxnSpPr>
          <p:nvPr/>
        </p:nvCxnSpPr>
        <p:spPr>
          <a:xfrm>
            <a:off x="5158151" y="5222846"/>
            <a:ext cx="617940" cy="52600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7B28493-8F27-383A-7777-4CB5C86F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23520">
            <a:off x="6936037" y="3684033"/>
            <a:ext cx="1286367" cy="93276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69A891-55D3-6020-42D8-67A202DA6CB4}"/>
              </a:ext>
            </a:extLst>
          </p:cNvPr>
          <p:cNvCxnSpPr>
            <a:cxnSpLocks/>
          </p:cNvCxnSpPr>
          <p:nvPr/>
        </p:nvCxnSpPr>
        <p:spPr>
          <a:xfrm flipH="1">
            <a:off x="1251661" y="5473515"/>
            <a:ext cx="134044" cy="43000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8532ED-01D3-E6A5-A5F2-DD1A0E0CC69D}"/>
              </a:ext>
            </a:extLst>
          </p:cNvPr>
          <p:cNvCxnSpPr>
            <a:cxnSpLocks/>
          </p:cNvCxnSpPr>
          <p:nvPr/>
        </p:nvCxnSpPr>
        <p:spPr>
          <a:xfrm flipH="1">
            <a:off x="3339746" y="5256256"/>
            <a:ext cx="771991" cy="53421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BD3956-9D85-7A25-9A30-415C7418C5E2}"/>
              </a:ext>
            </a:extLst>
          </p:cNvPr>
          <p:cNvCxnSpPr>
            <a:cxnSpLocks/>
          </p:cNvCxnSpPr>
          <p:nvPr/>
        </p:nvCxnSpPr>
        <p:spPr>
          <a:xfrm>
            <a:off x="7158926" y="5213933"/>
            <a:ext cx="673310" cy="51877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3">
            <a:extLst>
              <a:ext uri="{FF2B5EF4-FFF2-40B4-BE49-F238E27FC236}">
                <a16:creationId xmlns:a16="http://schemas.microsoft.com/office/drawing/2014/main" id="{F2233386-9DC9-F782-980C-9444FCC9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165" y="5883205"/>
            <a:ext cx="2197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Obuka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5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službenika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za rad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sa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OSI</a:t>
            </a:r>
            <a:endParaRPr lang="pl-PL" altLang="en-US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EA12D2-1EB8-BDA6-4137-98250FA783AD}"/>
              </a:ext>
            </a:extLst>
          </p:cNvPr>
          <p:cNvSpPr/>
          <p:nvPr/>
        </p:nvSpPr>
        <p:spPr>
          <a:xfrm>
            <a:off x="8649478" y="2873829"/>
            <a:ext cx="3443702" cy="1660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F1C088F1-7E74-8F4C-663E-2C87F545A7EB}"/>
              </a:ext>
            </a:extLst>
          </p:cNvPr>
          <p:cNvSpPr/>
          <p:nvPr/>
        </p:nvSpPr>
        <p:spPr>
          <a:xfrm>
            <a:off x="1362270" y="2732117"/>
            <a:ext cx="6298162" cy="1505369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Povećanje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nivoa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pristupačnosti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institucija</a:t>
            </a:r>
            <a:r>
              <a:rPr lang="en-US" sz="2400" b="1" dirty="0">
                <a:solidFill>
                  <a:srgbClr val="C00000"/>
                </a:solidFill>
              </a:rPr>
              <a:t> za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OSI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1B2CE56E-C3EE-D352-8F41-9F7EABF1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2" y="4458988"/>
            <a:ext cx="31543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Unaprijeđena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arhitektonska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pristupačnost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institucija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7BC71E9-0EFB-69C7-1357-1C16A5A7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903" y="4495258"/>
            <a:ext cx="325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Uspostavljeni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servisi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informisanja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 OSI  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BDCA312-8B17-C17A-9B03-DB865169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121" y="4482592"/>
            <a:ext cx="375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Nedovoljno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djelovanje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</a:rPr>
              <a:t>organizacija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 OSI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31247DD-B856-CB9D-ADD4-E12FD6CF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582" y="5825252"/>
            <a:ext cx="28481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Zapošljavanje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5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specijalizovanih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inspektora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DAEBD0BD-8E4F-C827-944D-A56F5380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934" y="5665916"/>
            <a:ext cx="2946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Formiranje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mreže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organizacija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OSI za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javno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zastupanje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politika</a:t>
            </a: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800" b="1" dirty="0" err="1">
                <a:solidFill>
                  <a:schemeClr val="accent6">
                    <a:lumMod val="50000"/>
                  </a:schemeClr>
                </a:solidFill>
              </a:rPr>
              <a:t>pristupačnosti</a:t>
            </a:r>
            <a:endParaRPr lang="en-US" alt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EA3E380-11A3-9AC6-5E77-33AAA838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349" y="5730512"/>
            <a:ext cx="17474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Rekonstrukcija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 web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stranice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lokalne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uprave</a:t>
            </a:r>
            <a:endParaRPr lang="pl-PL" altLang="en-US" sz="280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AC2D311-8FFF-D3DA-7BB3-2E31119F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03" y="1184479"/>
            <a:ext cx="304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</a:rPr>
              <a:t>OSI u </a:t>
            </a:r>
            <a:r>
              <a:rPr lang="en-US" altLang="en-US" sz="2000" b="1" dirty="0" err="1">
                <a:solidFill>
                  <a:srgbClr val="00B050"/>
                </a:solidFill>
              </a:rPr>
              <a:t>većoj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mjeri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ostvaruju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svoja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osnovna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prava</a:t>
            </a:r>
            <a:endParaRPr lang="it-IT" alt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B90FB025-C0BC-54A6-62B5-8A66D487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773" y="558906"/>
            <a:ext cx="32734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Povećano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zadovoljstvo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+mn-cs"/>
              </a:rPr>
              <a:t> OSI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uslovima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života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+mn-cs"/>
              </a:rPr>
              <a:t> u </a:t>
            </a:r>
            <a:r>
              <a:rPr lang="en-US" altLang="en-US" sz="2000" b="1" dirty="0" err="1">
                <a:solidFill>
                  <a:srgbClr val="00B050"/>
                </a:solidFill>
                <a:latin typeface="+mn-lt"/>
                <a:cs typeface="+mn-cs"/>
              </a:rPr>
              <a:t>zajednici</a:t>
            </a:r>
            <a:endParaRPr lang="en-GB" altLang="en-US" sz="20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C6BEF68-42AC-2BE5-1361-2AA31B4AF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106" y="1270172"/>
            <a:ext cx="30867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B050"/>
                </a:solidFill>
              </a:rPr>
              <a:t>Veća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društvena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uključenost</a:t>
            </a:r>
            <a:r>
              <a:rPr lang="en-US" altLang="en-US" sz="2000" b="1" dirty="0">
                <a:solidFill>
                  <a:srgbClr val="00B050"/>
                </a:solidFill>
              </a:rPr>
              <a:t> OSI</a:t>
            </a:r>
            <a:endParaRPr lang="en-GB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69A132-14E1-1D7C-8996-65B2A0FC507E}"/>
              </a:ext>
            </a:extLst>
          </p:cNvPr>
          <p:cNvCxnSpPr>
            <a:cxnSpLocks/>
          </p:cNvCxnSpPr>
          <p:nvPr/>
        </p:nvCxnSpPr>
        <p:spPr>
          <a:xfrm flipV="1">
            <a:off x="4629709" y="1338899"/>
            <a:ext cx="0" cy="139321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501217C-E0CC-E025-F9D7-EEC4AB8F1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77943">
            <a:off x="5953034" y="1540248"/>
            <a:ext cx="335309" cy="1544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2BD05A-7B69-54FA-DA06-D7CFC4F06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27379">
            <a:off x="2667991" y="1857407"/>
            <a:ext cx="1435755" cy="767950"/>
          </a:xfrm>
          <a:prstGeom prst="rect">
            <a:avLst/>
          </a:prstGeom>
        </p:spPr>
      </p:pic>
      <p:sp>
        <p:nvSpPr>
          <p:cNvPr id="23" name="TextBox 72">
            <a:extLst>
              <a:ext uri="{FF2B5EF4-FFF2-40B4-BE49-F238E27FC236}">
                <a16:creationId xmlns:a16="http://schemas.microsoft.com/office/drawing/2014/main" id="{0EA5AE6B-DC3D-FA30-303F-7FDAC995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600" y="1423227"/>
            <a:ext cx="189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OPŠTI CILJ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241CA877-E261-37B5-9B67-CCC82C32C33C}"/>
              </a:ext>
            </a:extLst>
          </p:cNvPr>
          <p:cNvSpPr/>
          <p:nvPr/>
        </p:nvSpPr>
        <p:spPr>
          <a:xfrm>
            <a:off x="8079993" y="544011"/>
            <a:ext cx="535959" cy="164995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D2B23797-4189-CC61-A296-8537F35D2C4C}"/>
              </a:ext>
            </a:extLst>
          </p:cNvPr>
          <p:cNvSpPr/>
          <p:nvPr/>
        </p:nvSpPr>
        <p:spPr>
          <a:xfrm>
            <a:off x="8368875" y="4124130"/>
            <a:ext cx="1022650" cy="245423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72">
            <a:extLst>
              <a:ext uri="{FF2B5EF4-FFF2-40B4-BE49-F238E27FC236}">
                <a16:creationId xmlns:a16="http://schemas.microsoft.com/office/drawing/2014/main" id="{C4279EDF-1086-ACD9-8EB0-522AE6C9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666" y="5523839"/>
            <a:ext cx="189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REZULTATI</a:t>
            </a:r>
          </a:p>
        </p:txBody>
      </p:sp>
      <p:pic>
        <p:nvPicPr>
          <p:cNvPr id="44" name="Content Placeholder 5">
            <a:extLst>
              <a:ext uri="{FF2B5EF4-FFF2-40B4-BE49-F238E27FC236}">
                <a16:creationId xmlns:a16="http://schemas.microsoft.com/office/drawing/2014/main" id="{91F490CC-676A-C7F6-A03C-84F1E2969E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943" t="9259" r="167015" b="-9259"/>
          <a:stretch/>
        </p:blipFill>
        <p:spPr>
          <a:xfrm>
            <a:off x="2508385" y="1615560"/>
            <a:ext cx="2667039" cy="452596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9B7AA4E-AAB4-7C4F-9772-61CC3F433FE2}"/>
              </a:ext>
            </a:extLst>
          </p:cNvPr>
          <p:cNvSpPr txBox="1"/>
          <p:nvPr/>
        </p:nvSpPr>
        <p:spPr>
          <a:xfrm>
            <a:off x="11287199" y="510126"/>
            <a:ext cx="79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8EE8E7-899B-21BF-8039-B99AADC56518}"/>
              </a:ext>
            </a:extLst>
          </p:cNvPr>
          <p:cNvSpPr txBox="1"/>
          <p:nvPr/>
        </p:nvSpPr>
        <p:spPr>
          <a:xfrm>
            <a:off x="11370050" y="3026778"/>
            <a:ext cx="61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808240-46CA-2937-D732-F0D512DC917B}"/>
              </a:ext>
            </a:extLst>
          </p:cNvPr>
          <p:cNvSpPr txBox="1"/>
          <p:nvPr/>
        </p:nvSpPr>
        <p:spPr>
          <a:xfrm>
            <a:off x="11357092" y="4560882"/>
            <a:ext cx="61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23567C-C999-6B30-373B-90123E2EF557}"/>
              </a:ext>
            </a:extLst>
          </p:cNvPr>
          <p:cNvSpPr txBox="1"/>
          <p:nvPr/>
        </p:nvSpPr>
        <p:spPr>
          <a:xfrm>
            <a:off x="11326329" y="5967303"/>
            <a:ext cx="49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55" name="Content Placeholder 5">
            <a:extLst>
              <a:ext uri="{FF2B5EF4-FFF2-40B4-BE49-F238E27FC236}">
                <a16:creationId xmlns:a16="http://schemas.microsoft.com/office/drawing/2014/main" id="{597D6CA7-0482-4CFB-9C2E-2AC660EFAC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7937" r="44710" b="6919"/>
          <a:stretch/>
        </p:blipFill>
        <p:spPr>
          <a:xfrm>
            <a:off x="9221640" y="168340"/>
            <a:ext cx="2922747" cy="6424761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283D954-76FC-CC01-DB7A-D5F65C74C1B5}"/>
              </a:ext>
            </a:extLst>
          </p:cNvPr>
          <p:cNvCxnSpPr>
            <a:cxnSpLocks/>
          </p:cNvCxnSpPr>
          <p:nvPr/>
        </p:nvCxnSpPr>
        <p:spPr>
          <a:xfrm>
            <a:off x="4629709" y="4330292"/>
            <a:ext cx="0" cy="30724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0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9397-13F6-C14C-23AB-323AEEB9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A</a:t>
            </a:r>
            <a:r>
              <a:rPr lang="x-none" altLang="en-US" b="1" dirty="0"/>
              <a:t>naliza strategije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DA24-603F-C527-0746-2A37F0F04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 err="1"/>
              <a:t>Posljednji</a:t>
            </a:r>
            <a:r>
              <a:rPr lang="en-GB" dirty="0"/>
              <a:t> </a:t>
            </a:r>
            <a:r>
              <a:rPr lang="en-GB" dirty="0" err="1"/>
              <a:t>korak</a:t>
            </a:r>
            <a:r>
              <a:rPr lang="en-GB" dirty="0"/>
              <a:t> u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analitičke</a:t>
            </a:r>
            <a:r>
              <a:rPr lang="en-GB" dirty="0"/>
              <a:t> faze </a:t>
            </a:r>
            <a:r>
              <a:rPr lang="en-GB" dirty="0" err="1"/>
              <a:t>podrazumijeva</a:t>
            </a:r>
            <a:r>
              <a:rPr lang="en-GB" dirty="0"/>
              <a:t> </a:t>
            </a:r>
            <a:r>
              <a:rPr lang="en-GB" dirty="0" err="1"/>
              <a:t>selekciju</a:t>
            </a:r>
            <a:r>
              <a:rPr lang="en-GB" dirty="0"/>
              <a:t> </a:t>
            </a:r>
            <a:r>
              <a:rPr lang="en-GB" dirty="0" err="1"/>
              <a:t>strategije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niza</a:t>
            </a:r>
            <a:r>
              <a:rPr lang="en-GB" dirty="0"/>
              <a:t> </a:t>
            </a:r>
            <a:r>
              <a:rPr lang="en-GB" dirty="0" err="1"/>
              <a:t>strategija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primjenjene</a:t>
            </a:r>
            <a:r>
              <a:rPr lang="en-GB" dirty="0"/>
              <a:t> u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razmatranje</a:t>
            </a:r>
            <a:r>
              <a:rPr lang="en-GB" dirty="0"/>
              <a:t> </a:t>
            </a:r>
            <a:r>
              <a:rPr lang="en-GB" dirty="0" err="1"/>
              <a:t>njihove</a:t>
            </a:r>
            <a:r>
              <a:rPr lang="en-GB" dirty="0"/>
              <a:t> </a:t>
            </a:r>
            <a:r>
              <a:rPr lang="en-GB" dirty="0" err="1"/>
              <a:t>ostvarivosti</a:t>
            </a:r>
            <a:r>
              <a:rPr lang="en-GB" dirty="0"/>
              <a:t>.    </a:t>
            </a:r>
            <a:endParaRPr lang="x-none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 err="1"/>
              <a:t>Strategija</a:t>
            </a:r>
            <a:r>
              <a:rPr lang="en-GB" dirty="0"/>
              <a:t> se </a:t>
            </a:r>
            <a:r>
              <a:rPr lang="en-GB" dirty="0" err="1"/>
              <a:t>sastoji</a:t>
            </a:r>
            <a:r>
              <a:rPr lang="en-GB" dirty="0"/>
              <a:t> od “</a:t>
            </a:r>
            <a:r>
              <a:rPr lang="en-GB" dirty="0" err="1"/>
              <a:t>grozdova</a:t>
            </a:r>
            <a:r>
              <a:rPr lang="en-GB" dirty="0"/>
              <a:t>” </a:t>
            </a:r>
            <a:r>
              <a:rPr lang="en-GB" dirty="0" err="1"/>
              <a:t>blisko</a:t>
            </a:r>
            <a:r>
              <a:rPr lang="en-GB" dirty="0"/>
              <a:t> </a:t>
            </a:r>
            <a:r>
              <a:rPr lang="en-GB" dirty="0" err="1"/>
              <a:t>povezanih</a:t>
            </a:r>
            <a:r>
              <a:rPr lang="en-GB" dirty="0"/>
              <a:t> </a:t>
            </a:r>
            <a:r>
              <a:rPr lang="en-GB" dirty="0" err="1"/>
              <a:t>ciljeva</a:t>
            </a:r>
            <a:r>
              <a:rPr lang="en-GB" dirty="0"/>
              <a:t>. U </a:t>
            </a:r>
            <a:r>
              <a:rPr lang="en-GB" dirty="0" err="1"/>
              <a:t>analizi</a:t>
            </a:r>
            <a:r>
              <a:rPr lang="en-GB" dirty="0"/>
              <a:t> </a:t>
            </a:r>
            <a:r>
              <a:rPr lang="en-GB" dirty="0" err="1"/>
              <a:t>strategije</a:t>
            </a:r>
            <a:r>
              <a:rPr lang="en-GB" dirty="0"/>
              <a:t> </a:t>
            </a:r>
            <a:r>
              <a:rPr lang="en-GB" dirty="0" err="1"/>
              <a:t>odlučujemo</a:t>
            </a:r>
            <a:r>
              <a:rPr lang="en-GB" dirty="0"/>
              <a:t> </a:t>
            </a:r>
            <a:r>
              <a:rPr lang="en-GB" dirty="0" err="1"/>
              <a:t>kojim</a:t>
            </a:r>
            <a:r>
              <a:rPr lang="en-GB" dirty="0"/>
              <a:t> </a:t>
            </a:r>
            <a:r>
              <a:rPr lang="en-GB" dirty="0" err="1"/>
              <a:t>ćemo</a:t>
            </a:r>
            <a:r>
              <a:rPr lang="en-GB" dirty="0"/>
              <a:t> se od </a:t>
            </a:r>
            <a:r>
              <a:rPr lang="en-GB" dirty="0" err="1"/>
              <a:t>ovih</a:t>
            </a:r>
            <a:r>
              <a:rPr lang="en-GB" dirty="0"/>
              <a:t> “</a:t>
            </a:r>
            <a:r>
              <a:rPr lang="en-GB" dirty="0" err="1"/>
              <a:t>grozdova</a:t>
            </a:r>
            <a:r>
              <a:rPr lang="en-GB" dirty="0"/>
              <a:t>”  </a:t>
            </a:r>
            <a:r>
              <a:rPr lang="en-GB" dirty="0" err="1"/>
              <a:t>baviti</a:t>
            </a:r>
            <a:r>
              <a:rPr lang="en-GB" dirty="0"/>
              <a:t> u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, a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od </a:t>
            </a:r>
            <a:r>
              <a:rPr lang="en-GB" dirty="0" err="1"/>
              <a:t>njih</a:t>
            </a:r>
            <a:r>
              <a:rPr lang="en-GB" dirty="0"/>
              <a:t> </a:t>
            </a:r>
            <a:r>
              <a:rPr lang="en-GB" dirty="0" err="1"/>
              <a:t>ostati</a:t>
            </a:r>
            <a:r>
              <a:rPr lang="en-GB" dirty="0"/>
              <a:t> </a:t>
            </a:r>
            <a:r>
              <a:rPr lang="en-GB" dirty="0" err="1"/>
              <a:t>izvan</a:t>
            </a:r>
            <a:r>
              <a:rPr lang="en-GB" dirty="0"/>
              <a:t> </a:t>
            </a:r>
            <a:r>
              <a:rPr lang="en-GB" dirty="0" err="1"/>
              <a:t>njegovog</a:t>
            </a:r>
            <a:r>
              <a:rPr lang="en-GB" dirty="0"/>
              <a:t> </a:t>
            </a:r>
            <a:r>
              <a:rPr lang="en-GB" dirty="0" err="1"/>
              <a:t>domašaja</a:t>
            </a:r>
            <a:r>
              <a:rPr lang="en-GB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36C8C-0DA9-904D-2210-EDD55761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/>
              <a:t>F</a:t>
            </a:r>
            <a:r>
              <a:rPr lang="x-none" altLang="en-US" b="1" dirty="0"/>
              <a:t>aza planiranja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A3FC8-3DCF-042F-714E-4B9680054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9188"/>
            <a:ext cx="10972800" cy="50069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DEFINISANJE LOGI</a:t>
            </a:r>
            <a:r>
              <a:rPr lang="x-none" dirty="0"/>
              <a:t>ČKOG OKVIRA RADA</a:t>
            </a:r>
            <a:endParaRPr lang="hr-H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Log</a:t>
            </a:r>
            <a:r>
              <a:rPr lang="x-none" dirty="0"/>
              <a:t>ički okvir rada</a:t>
            </a:r>
            <a:r>
              <a:rPr lang="en-GB" dirty="0"/>
              <a:t> </a:t>
            </a:r>
            <a:r>
              <a:rPr lang="en-GB" dirty="0" err="1"/>
              <a:t>predstavlja</a:t>
            </a:r>
            <a:r>
              <a:rPr lang="en-GB" dirty="0"/>
              <a:t> </a:t>
            </a:r>
            <a:r>
              <a:rPr lang="en-GB" dirty="0" err="1"/>
              <a:t>opis</a:t>
            </a:r>
            <a:r>
              <a:rPr lang="en-GB" dirty="0"/>
              <a:t> </a:t>
            </a:r>
            <a:r>
              <a:rPr lang="en-GB" dirty="0" err="1"/>
              <a:t>četiri</a:t>
            </a:r>
            <a:r>
              <a:rPr lang="en-GB" dirty="0"/>
              <a:t> </a:t>
            </a:r>
            <a:r>
              <a:rPr lang="en-GB" dirty="0" err="1"/>
              <a:t>nivoa</a:t>
            </a:r>
            <a:r>
              <a:rPr lang="en-GB" dirty="0"/>
              <a:t> “</a:t>
            </a:r>
            <a:r>
              <a:rPr lang="en-GB" dirty="0" err="1"/>
              <a:t>hijerarhije</a:t>
            </a:r>
            <a:r>
              <a:rPr lang="en-GB" dirty="0"/>
              <a:t> </a:t>
            </a:r>
            <a:r>
              <a:rPr lang="en-GB" dirty="0" err="1"/>
              <a:t>ciljeva</a:t>
            </a:r>
            <a:r>
              <a:rPr lang="en-GB" dirty="0"/>
              <a:t>”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err="1"/>
              <a:t>dugoročnog</a:t>
            </a:r>
            <a:r>
              <a:rPr lang="en-GB" dirty="0"/>
              <a:t> </a:t>
            </a:r>
            <a:r>
              <a:rPr lang="en-GB" dirty="0" err="1"/>
              <a:t>cilja</a:t>
            </a:r>
            <a:endParaRPr lang="en-GB" dirty="0"/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err="1"/>
              <a:t>specifičnog</a:t>
            </a:r>
            <a:r>
              <a:rPr lang="en-GB" dirty="0"/>
              <a:t> </a:t>
            </a:r>
            <a:r>
              <a:rPr lang="en-GB" dirty="0" err="1"/>
              <a:t>cilja</a:t>
            </a:r>
            <a:endParaRPr lang="en-GB" dirty="0"/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err="1"/>
              <a:t>rezultata</a:t>
            </a:r>
            <a:r>
              <a:rPr lang="en-GB" dirty="0"/>
              <a:t>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err="1"/>
              <a:t>aktivnosti</a:t>
            </a:r>
            <a:r>
              <a:rPr lang="en-GB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DB0140-64AE-FFB3-E107-C1B0D96A33E4}"/>
              </a:ext>
            </a:extLst>
          </p:cNvPr>
          <p:cNvGraphicFramePr>
            <a:graphicFrameLocks noGrp="1"/>
          </p:cNvGraphicFramePr>
          <p:nvPr/>
        </p:nvGraphicFramePr>
        <p:xfrm>
          <a:off x="534257" y="914400"/>
          <a:ext cx="11209105" cy="5352835"/>
        </p:xfrm>
        <a:graphic>
          <a:graphicData uri="http://schemas.openxmlformats.org/drawingml/2006/table">
            <a:tbl>
              <a:tblPr/>
              <a:tblGrid>
                <a:gridCol w="141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8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1201">
                <a:tc>
                  <a:txBody>
                    <a:bodyPr/>
                    <a:lstStyle/>
                    <a:p>
                      <a:pPr marL="118745" algn="ctr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Objektivno mjerljivi indikatori uspjeha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Polazište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Izvori verifikacije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Pretpostavke i rizici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143">
                <a:tc>
                  <a:txBody>
                    <a:bodyPr/>
                    <a:lstStyle/>
                    <a:p>
                      <a:pPr algn="l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Opšti cilj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BA" sz="800" b="0">
                          <a:effectLst/>
                          <a:highlight>
                            <a:srgbClr val="C0C0C0"/>
                          </a:highlight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je opšti cilj čijem ostvarenju će projekat doprinijeti?</a:t>
                      </a:r>
                      <a:r>
                        <a:rPr lang="hr-BA" sz="800" b="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Projekat treba da ima jedan opšti cilj. </a:t>
                      </a:r>
                      <a:r>
                        <a:rPr lang="hr-BA" sz="800" b="1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 ovaj opšti cilj </a:t>
                      </a:r>
                      <a:r>
                        <a:rPr lang="bs-Latn-BA" sz="800" b="1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će vaš projekat uticati </a:t>
                      </a:r>
                      <a:r>
                        <a:rPr lang="hr-BA" sz="800" b="1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 nije vjerovatno da će se  u potpunosti ostvariti.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hr-BA" sz="800" b="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su pokazatelji uspjeha vezani za opšti cilj?Preporučuje se da se indikatori uspešnosti predstave na način koji je rodno osetljiv.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Kvantifikujte trenutno stanje u oblasti kako bi napredak mogao biti mjerljiv.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su to izvori informacija za ove pokazatelje uspjeha?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204">
                <a:tc>
                  <a:txBody>
                    <a:bodyPr/>
                    <a:lstStyle/>
                    <a:p>
                      <a:pPr algn="l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Specifični ciljevi projekta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BA" sz="800" b="0">
                          <a:effectLst/>
                          <a:highlight>
                            <a:srgbClr val="C0C0C0"/>
                          </a:highlight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su specifični ciljevi koji će biti ostvareni projektom?</a:t>
                      </a:r>
                      <a:r>
                        <a:rPr lang="hr-BA" sz="800" b="1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Ovi specifični ciljevi trebaju biti ostvareni do kraja implementacije projekta (maksimalno dva cilja).</a:t>
                      </a:r>
                      <a:r>
                        <a:rPr lang="hr-BA" sz="800" b="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Preporučuje se da se konkretni ciljevi predstave na rodno osetljiv način.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Navedite  kvantitativne i kvalitativne indikatore koji će pokazati  do koje mjere će biti   ostvareni  specifični ciljevi projekta?Ukoliko je neki od indikatora rodno senzitivan, preporučljivo je da se prikaže na taj način.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Kvantifikujte trenutno stanje vodeći računa o svakom od specifičnih ciljeva koje ste naveli. Ovo je neophodno kako bi napredak mogao biti mjerljiv.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su to izvori informacija koje treba da budu prikupljene ili već postoje? Metode koje će se koristiti da bi se došlo do informacija?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su faktori i uslovi neophodni za ostvarenje ciljeva projekta, a nisu pod direktnom kontrolom? Koje rizike treba uzeti u obzir?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Postoji li mogućnost da jedan od polova bude manje zastupljen/uključen u realizaciju projekta?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9184">
                <a:tc>
                  <a:txBody>
                    <a:bodyPr/>
                    <a:lstStyle/>
                    <a:p>
                      <a:pPr algn="l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Očekivani rezultati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BA" sz="800" b="0" dirty="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će konkretni rezultati doprinijeti ostvarenju ciljeva projekta?</a:t>
                      </a:r>
                      <a:r>
                        <a:rPr lang="hr-BA" sz="800" b="1" dirty="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Rezultati se ostvaruju uspješnom implementacijom projektnih aktivnosti. Uspjeh implementacije projekta će se mjeriti kroz nivo ostvarenja rezultata.</a:t>
                      </a:r>
                      <a:r>
                        <a:rPr lang="hr-BA" sz="800" b="0" dirty="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 li se rezultati mogu prikazati na rodno osetljiv način? Ako da, primijenite to.</a:t>
                      </a:r>
                      <a:endParaRPr lang="en-GB" sz="1000" b="1" dirty="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pokazatelji određuju da li su i u kojoj mjeri ostvareni planirani rezultati?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Indikatori treba da budu specifični, jasni i mjerljivi, rodno senzitivni i da sadr</a:t>
                      </a:r>
                      <a:r>
                        <a:rPr lang="en-US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že brojčane/procentualne ili opisne procjene zacrtanih rezultata.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Kvantifikujte trenutno stanje vodeći računa o svakom od rezultata koje ste naveli. Ovo je neophodno kako bi napredak mogao biti mjerljiv.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su izvori informacija za ove pokazatelje uspjeha?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spoljni faktori i uslovi moraju biti ispunjeni da bi rezultati bili ostvareni kako je planirano?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hr-BA" sz="80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 li rezultati zavise od punog angažovanja oba pola i kako obezbijediti njihovo puno učešće?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103">
                <a:tc>
                  <a:txBody>
                    <a:bodyPr/>
                    <a:lstStyle/>
                    <a:p>
                      <a:pPr algn="l"/>
                      <a:r>
                        <a:rPr lang="hr-BA" sz="900" b="1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Aktivnosti</a:t>
                      </a:r>
                      <a:endParaRPr lang="en-GB" sz="1000" b="1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BA" sz="800" b="0" dirty="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Koje aktivnosti je potrebno izvršiti i kojim redoslijedom u cilju ostvarenja rezultata?</a:t>
                      </a:r>
                      <a:endParaRPr lang="en-GB" sz="1000" b="1" dirty="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hr-BA" sz="800" b="0" dirty="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b="1" dirty="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BA" sz="800">
                          <a:effectLst/>
                          <a:latin typeface="Balt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BA" sz="800" dirty="0">
                          <a:effectLst/>
                          <a:latin typeface="Myriad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Koji uslovi treba da budu ispunjeni prije početka implementacije projekta da bi se počelo sa realizacijom projekta?</a:t>
                      </a:r>
                      <a:endParaRPr lang="en-GB" sz="1000" dirty="0">
                        <a:effectLst/>
                        <a:latin typeface="BaltAr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6" marR="63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699" name="TextBox 7">
            <a:extLst>
              <a:ext uri="{FF2B5EF4-FFF2-40B4-BE49-F238E27FC236}">
                <a16:creationId xmlns:a16="http://schemas.microsoft.com/office/drawing/2014/main" id="{9FC6EC1B-0F5F-C26B-003E-AD3D116A2BE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39900" y="231775"/>
            <a:ext cx="8712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Latn-ME" altLang="en-US" sz="2800" b="1">
                <a:latin typeface="Arial" panose="020B0604020202020204" pitchFamily="34" charset="0"/>
              </a:rPr>
              <a:t>Obrazac 4: LOGIČKI OKVIR RADA</a:t>
            </a:r>
            <a:endParaRPr lang="en-GB" altLang="en-US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502E717-FC77-DCCE-226F-37932220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B2D13-D4B7-FC7E-82B3-CD5B7FCD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1838"/>
            <a:ext cx="10972800" cy="45259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 err="1"/>
              <a:t>Stanje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želimo</a:t>
            </a:r>
            <a:r>
              <a:rPr lang="en-GB" dirty="0"/>
              <a:t> da </a:t>
            </a:r>
            <a:r>
              <a:rPr lang="en-GB" dirty="0" err="1"/>
              <a:t>postignemo</a:t>
            </a: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 err="1"/>
              <a:t>Usmjeren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rješenje</a:t>
            </a:r>
            <a:r>
              <a:rPr lang="en-GB" dirty="0"/>
              <a:t> </a:t>
            </a:r>
            <a:r>
              <a:rPr lang="en-GB" dirty="0" err="1"/>
              <a:t>problema</a:t>
            </a: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 err="1"/>
              <a:t>Razumljiv</a:t>
            </a: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 err="1"/>
              <a:t>Ostvarljiv</a:t>
            </a:r>
            <a:endParaRPr lang="en-GB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i="1" dirty="0" err="1"/>
              <a:t>Napomena</a:t>
            </a:r>
            <a:r>
              <a:rPr lang="en-GB" dirty="0"/>
              <a:t>: </a:t>
            </a:r>
            <a:r>
              <a:rPr lang="en-GB" dirty="0" err="1"/>
              <a:t>Jedna</a:t>
            </a:r>
            <a:r>
              <a:rPr lang="en-GB" dirty="0"/>
              <a:t> </a:t>
            </a:r>
            <a:r>
              <a:rPr lang="en-GB" dirty="0" err="1"/>
              <a:t>rečenica</a:t>
            </a:r>
            <a:r>
              <a:rPr lang="en-GB" dirty="0"/>
              <a:t>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E13907-5001-CCD4-E860-4E0E7AAEC7C4}"/>
              </a:ext>
            </a:extLst>
          </p:cNvPr>
          <p:cNvGrpSpPr/>
          <p:nvPr/>
        </p:nvGrpSpPr>
        <p:grpSpPr>
          <a:xfrm>
            <a:off x="1463675" y="274638"/>
            <a:ext cx="9264650" cy="1143000"/>
            <a:chOff x="0" y="0"/>
            <a:chExt cx="7979488" cy="845149"/>
          </a:xfrm>
          <a:solidFill>
            <a:schemeClr val="accent1">
              <a:lumMod val="75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10370A4-F48E-1457-507E-95939DB456A8}"/>
                </a:ext>
              </a:extLst>
            </p:cNvPr>
            <p:cNvSpPr/>
            <p:nvPr/>
          </p:nvSpPr>
          <p:spPr>
            <a:xfrm>
              <a:off x="0" y="0"/>
              <a:ext cx="7979488" cy="845149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85FBD69-4582-2B3B-D5C0-D066F7FF7E9B}"/>
                </a:ext>
              </a:extLst>
            </p:cNvPr>
            <p:cNvSpPr txBox="1"/>
            <p:nvPr/>
          </p:nvSpPr>
          <p:spPr>
            <a:xfrm>
              <a:off x="41257" y="41257"/>
              <a:ext cx="7896974" cy="7626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 err="1">
                  <a:solidFill>
                    <a:schemeClr val="bg1"/>
                  </a:solidFill>
                </a:rPr>
                <a:t>Dugoročni</a:t>
              </a:r>
              <a:r>
                <a:rPr lang="en-US" sz="44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cilj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277C0D4-D949-C312-1D06-8D55E0507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1279525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zh-TW" sz="5400" b="1"/>
              <a:t>Specifični cilj </a:t>
            </a:r>
            <a:br>
              <a:rPr lang="en-US" altLang="en-US" sz="5400"/>
            </a:br>
            <a:endParaRPr lang="en-US" alt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F557-BEED-F829-FE2C-A20202F7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8" y="3224213"/>
            <a:ext cx="10972800" cy="45259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 err="1"/>
              <a:t>Dodatno</a:t>
            </a:r>
            <a:r>
              <a:rPr lang="en-GB" dirty="0"/>
              <a:t> </a:t>
            </a:r>
            <a:r>
              <a:rPr lang="x-none" dirty="0"/>
              <a:t>usmjerava</a:t>
            </a:r>
            <a:r>
              <a:rPr lang="en-GB" dirty="0"/>
              <a:t> </a:t>
            </a:r>
            <a:r>
              <a:rPr lang="en-GB" dirty="0" err="1"/>
              <a:t>opšti</a:t>
            </a:r>
            <a:r>
              <a:rPr lang="en-GB" dirty="0"/>
              <a:t> </a:t>
            </a:r>
            <a:r>
              <a:rPr lang="en-GB" dirty="0" err="1"/>
              <a:t>cilj</a:t>
            </a:r>
            <a:endParaRPr lang="x-none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 err="1"/>
              <a:t>Šta</a:t>
            </a:r>
            <a:r>
              <a:rPr lang="en-GB" dirty="0"/>
              <a:t> </a:t>
            </a:r>
            <a:r>
              <a:rPr lang="en-GB" dirty="0" err="1"/>
              <a:t>želimo</a:t>
            </a:r>
            <a:r>
              <a:rPr lang="en-GB" dirty="0"/>
              <a:t> da </a:t>
            </a:r>
            <a:r>
              <a:rPr lang="en-GB" dirty="0" err="1"/>
              <a:t>postignemo</a:t>
            </a:r>
            <a:r>
              <a:rPr lang="en-GB" dirty="0"/>
              <a:t> do </a:t>
            </a:r>
            <a:r>
              <a:rPr lang="en-GB" dirty="0" err="1"/>
              <a:t>kraja</a:t>
            </a:r>
            <a:r>
              <a:rPr lang="en-GB" dirty="0"/>
              <a:t> </a:t>
            </a:r>
            <a:r>
              <a:rPr lang="en-GB" dirty="0" err="1"/>
              <a:t>projekta</a:t>
            </a: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748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3FE4E67-3D63-EA8A-7B14-15628CE3B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447198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FC31006-3A69-D1D6-EFA4-B29492731234}"/>
              </a:ext>
            </a:extLst>
          </p:cNvPr>
          <p:cNvSpPr/>
          <p:nvPr/>
        </p:nvSpPr>
        <p:spPr>
          <a:xfrm>
            <a:off x="4416425" y="1125538"/>
            <a:ext cx="404813" cy="801687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CDC0-B205-8E64-DE4E-A6237EC6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4000" b="1"/>
              <a:t>Očekivani rezultati</a:t>
            </a:r>
            <a:br>
              <a:rPr lang="en-US" sz="4000"/>
            </a:b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5F10-4219-0802-D091-AD099621E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</a:rPr>
              <a:t>Opisuju rezultate vašeg </a:t>
            </a:r>
            <a:r>
              <a:rPr lang="en-US" dirty="0" err="1">
                <a:latin typeface="Calibri" panose="020F0502020204030204" pitchFamily="34" charset="0"/>
              </a:rPr>
              <a:t>predloga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projekta</a:t>
            </a:r>
            <a:endParaRPr lang="vi-VN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</a:rPr>
              <a:t>Ne opisu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vi-VN" dirty="0">
                <a:latin typeface="Calibri" panose="020F0502020204030204" pitchFamily="34" charset="0"/>
              </a:rPr>
              <a:t>metode koje ćete koristiti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</a:rPr>
              <a:t>Definiš</a:t>
            </a:r>
            <a:r>
              <a:rPr lang="en-US" dirty="0"/>
              <a:t>u</a:t>
            </a:r>
            <a:r>
              <a:rPr lang="vi-VN" dirty="0">
                <a:latin typeface="Calibri" panose="020F0502020204030204" pitchFamily="34" charset="0"/>
              </a:rPr>
              <a:t> populaciju sa kojom ćete raditi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dirty="0">
              <a:latin typeface="Calibri" panose="020F050202020403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</a:rPr>
              <a:t>Konkretan</a:t>
            </a:r>
            <a:r>
              <a:rPr lang="x-none" dirty="0"/>
              <a:t> </a:t>
            </a:r>
            <a:r>
              <a:rPr lang="vi-VN" dirty="0">
                <a:latin typeface="Calibri" panose="020F0502020204030204" pitchFamily="34" charset="0"/>
              </a:rPr>
              <a:t>-</a:t>
            </a:r>
            <a:r>
              <a:rPr lang="x-none" dirty="0"/>
              <a:t> </a:t>
            </a:r>
            <a:r>
              <a:rPr lang="vi-VN" b="1" dirty="0">
                <a:latin typeface="Calibri" panose="020F0502020204030204" pitchFamily="34" charset="0"/>
              </a:rPr>
              <a:t>S</a:t>
            </a:r>
            <a:r>
              <a:rPr lang="vi-VN" dirty="0">
                <a:latin typeface="Calibri" panose="020F0502020204030204" pitchFamily="34" charset="0"/>
              </a:rPr>
              <a:t>pecific    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</a:rPr>
              <a:t>Mjerljiv</a:t>
            </a:r>
            <a:r>
              <a:rPr lang="x-none" dirty="0"/>
              <a:t> </a:t>
            </a:r>
            <a:r>
              <a:rPr lang="vi-VN" dirty="0">
                <a:latin typeface="Calibri" panose="020F0502020204030204" pitchFamily="34" charset="0"/>
              </a:rPr>
              <a:t>-</a:t>
            </a:r>
            <a:r>
              <a:rPr lang="x-none" dirty="0"/>
              <a:t> </a:t>
            </a:r>
            <a:r>
              <a:rPr lang="vi-VN" b="1" dirty="0">
                <a:latin typeface="Calibri" panose="020F0502020204030204" pitchFamily="34" charset="0"/>
              </a:rPr>
              <a:t>M</a:t>
            </a:r>
            <a:r>
              <a:rPr lang="vi-VN" dirty="0">
                <a:latin typeface="Calibri" panose="020F0502020204030204" pitchFamily="34" charset="0"/>
              </a:rPr>
              <a:t>easurable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</a:rPr>
              <a:t>Dostižan</a:t>
            </a:r>
            <a:r>
              <a:rPr lang="x-none" dirty="0"/>
              <a:t> </a:t>
            </a:r>
            <a:r>
              <a:rPr lang="vi-VN" dirty="0">
                <a:latin typeface="Calibri" panose="020F0502020204030204" pitchFamily="34" charset="0"/>
              </a:rPr>
              <a:t>-</a:t>
            </a:r>
            <a:r>
              <a:rPr lang="x-none" dirty="0"/>
              <a:t> </a:t>
            </a:r>
            <a:r>
              <a:rPr lang="vi-VN" b="1" dirty="0">
                <a:latin typeface="Calibri" panose="020F0502020204030204" pitchFamily="34" charset="0"/>
              </a:rPr>
              <a:t>A</a:t>
            </a:r>
            <a:r>
              <a:rPr lang="vi-VN" dirty="0">
                <a:latin typeface="Calibri" panose="020F0502020204030204" pitchFamily="34" charset="0"/>
              </a:rPr>
              <a:t>ttainable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</a:rPr>
              <a:t>Relevantan</a:t>
            </a:r>
            <a:r>
              <a:rPr lang="x-none" dirty="0"/>
              <a:t> </a:t>
            </a:r>
            <a:r>
              <a:rPr lang="vi-VN" dirty="0">
                <a:latin typeface="Calibri" panose="020F0502020204030204" pitchFamily="34" charset="0"/>
              </a:rPr>
              <a:t>-</a:t>
            </a:r>
            <a:r>
              <a:rPr lang="x-none" dirty="0"/>
              <a:t> </a:t>
            </a:r>
            <a:r>
              <a:rPr lang="vi-VN" b="1" dirty="0">
                <a:latin typeface="Calibri" panose="020F0502020204030204" pitchFamily="34" charset="0"/>
              </a:rPr>
              <a:t>R</a:t>
            </a:r>
            <a:r>
              <a:rPr lang="vi-VN" dirty="0">
                <a:latin typeface="Calibri" panose="020F0502020204030204" pitchFamily="34" charset="0"/>
              </a:rPr>
              <a:t>elevant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</a:rPr>
              <a:t>Vremenski određen</a:t>
            </a:r>
            <a:r>
              <a:rPr lang="x-none" dirty="0"/>
              <a:t> </a:t>
            </a:r>
            <a:r>
              <a:rPr lang="vi-VN" dirty="0">
                <a:latin typeface="Calibri" panose="020F0502020204030204" pitchFamily="34" charset="0"/>
              </a:rPr>
              <a:t>-</a:t>
            </a:r>
            <a:r>
              <a:rPr lang="x-none" dirty="0"/>
              <a:t> </a:t>
            </a:r>
            <a:r>
              <a:rPr lang="vi-VN" b="1" dirty="0">
                <a:latin typeface="Calibri" panose="020F0502020204030204" pitchFamily="34" charset="0"/>
              </a:rPr>
              <a:t>T</a:t>
            </a:r>
            <a:r>
              <a:rPr lang="vi-VN" dirty="0">
                <a:latin typeface="Calibri" panose="020F0502020204030204" pitchFamily="34" charset="0"/>
              </a:rPr>
              <a:t>imed (time framed)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27C7EAB-5983-C87A-8EA0-3F1E59D3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DF71E-A564-8818-ACA9-3B229094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</a:rPr>
              <a:t>Serija akcija koje vode prema ostvarivanju rezultata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>
                <a:latin typeface="Calibri" panose="020F0502020204030204" pitchFamily="34" charset="0"/>
              </a:rPr>
              <a:t>Odgovori na pitanja: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dirty="0">
                <a:latin typeface="Calibri" panose="020F0502020204030204" pitchFamily="34" charset="0"/>
              </a:rPr>
              <a:t>KO sprovodi aktivnosti?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dirty="0">
                <a:latin typeface="Calibri" panose="020F0502020204030204" pitchFamily="34" charset="0"/>
              </a:rPr>
              <a:t>ŠT</a:t>
            </a:r>
            <a:r>
              <a:rPr lang="en-US" dirty="0"/>
              <a:t>A</a:t>
            </a:r>
            <a:r>
              <a:rPr lang="vi-VN" dirty="0">
                <a:latin typeface="Calibri" panose="020F0502020204030204" pitchFamily="34" charset="0"/>
              </a:rPr>
              <a:t> će biti urađeno?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dirty="0">
                <a:latin typeface="Calibri" panose="020F0502020204030204" pitchFamily="34" charset="0"/>
              </a:rPr>
              <a:t>GDJE – lokacija i opis mjesta projekta?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dirty="0">
                <a:latin typeface="Calibri" panose="020F0502020204030204" pitchFamily="34" charset="0"/>
              </a:rPr>
              <a:t>KAD</a:t>
            </a:r>
            <a:r>
              <a:rPr lang="x-none" dirty="0"/>
              <a:t> </a:t>
            </a:r>
            <a:r>
              <a:rPr lang="vi-VN" dirty="0">
                <a:latin typeface="Calibri" panose="020F0502020204030204" pitchFamily="34" charset="0"/>
              </a:rPr>
              <a:t>– vremenski raspored, rokovi?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dirty="0">
                <a:latin typeface="Calibri" panose="020F0502020204030204" pitchFamily="34" charset="0"/>
              </a:rPr>
              <a:t>KO su korisnici i njihova uloga u aktivnostima?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ED7554-228B-B151-110E-AB8CA0AEDCDE}"/>
              </a:ext>
            </a:extLst>
          </p:cNvPr>
          <p:cNvGrpSpPr/>
          <p:nvPr/>
        </p:nvGrpSpPr>
        <p:grpSpPr>
          <a:xfrm>
            <a:off x="1092094" y="274638"/>
            <a:ext cx="9264650" cy="1143000"/>
            <a:chOff x="-41257" y="0"/>
            <a:chExt cx="7979488" cy="845149"/>
          </a:xfrm>
          <a:solidFill>
            <a:schemeClr val="accent1">
              <a:lumMod val="75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D71476-BA08-56D5-E23B-548DC6A74A5A}"/>
                </a:ext>
              </a:extLst>
            </p:cNvPr>
            <p:cNvSpPr/>
            <p:nvPr/>
          </p:nvSpPr>
          <p:spPr>
            <a:xfrm>
              <a:off x="-41257" y="0"/>
              <a:ext cx="7979488" cy="845149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8341C4FF-6380-5BE3-5328-8FCB35C1782B}"/>
                </a:ext>
              </a:extLst>
            </p:cNvPr>
            <p:cNvSpPr txBox="1"/>
            <p:nvPr/>
          </p:nvSpPr>
          <p:spPr>
            <a:xfrm>
              <a:off x="41257" y="82514"/>
              <a:ext cx="7896974" cy="7626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 err="1">
                  <a:solidFill>
                    <a:schemeClr val="bg1"/>
                  </a:solidFill>
                </a:rPr>
                <a:t>Aktivnosti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E8C92-BF24-5611-8A09-A7B46B348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417638"/>
            <a:ext cx="11430000" cy="50387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/>
              <a:t> </a:t>
            </a:r>
            <a:r>
              <a:rPr lang="pl-PL" altLang="en-US" sz="3600"/>
              <a:t>Od sadržaja treninga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3600"/>
              <a:t>+                                        -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en-US" sz="36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3600"/>
              <a:t>                      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3600"/>
              <a:t> Od grupe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3600"/>
              <a:t>+                                        -</a:t>
            </a:r>
            <a:endParaRPr lang="en-GB" altLang="en-US" sz="360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78ECB45-2EAB-2B6F-6680-6E7E6DD5005F}"/>
              </a:ext>
            </a:extLst>
          </p:cNvPr>
          <p:cNvGraphicFramePr/>
          <p:nvPr/>
        </p:nvGraphicFramePr>
        <p:xfrm>
          <a:off x="270588" y="105979"/>
          <a:ext cx="8128000" cy="96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6859-E9F3-F783-75EA-DE0C5006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en-US" b="1" dirty="0" err="1"/>
              <a:t>Konkretni</a:t>
            </a:r>
            <a:r>
              <a:rPr lang="en-GB" altLang="en-US" b="1" dirty="0"/>
              <a:t> </a:t>
            </a:r>
            <a:r>
              <a:rPr lang="en-GB" altLang="en-US" b="1" dirty="0" err="1"/>
              <a:t>proizvod</a:t>
            </a:r>
            <a:r>
              <a:rPr lang="x-none" altLang="en-US" b="1" dirty="0"/>
              <a:t>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DA625-026B-31CE-23D2-F79842969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sl-SI" altLang="en-US" dirty="0"/>
              <a:t>Dokumenti, elektronski proizvodi, „opipljivi proizvodi“: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altLang="en-US" dirty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sl-SI" altLang="en-US" dirty="0"/>
              <a:t>Primjeri: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4820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F9A8DD9-6A37-B61A-838B-06D659FF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5095875"/>
            <a:ext cx="362426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AE0511D2-7A52-B50F-85EF-3BD7405A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776288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 err="1"/>
              <a:t>Zadatak</a:t>
            </a:r>
            <a:r>
              <a:rPr lang="en-US" altLang="en-US" sz="4800" b="1" dirty="0"/>
              <a:t> - </a:t>
            </a:r>
            <a:r>
              <a:rPr lang="en-US" altLang="en-US" sz="4800" b="1" dirty="0" err="1"/>
              <a:t>popuniti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logički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okvir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rada</a:t>
            </a:r>
            <a:br>
              <a:rPr lang="en-US" altLang="en-US" sz="4800" dirty="0"/>
            </a:br>
            <a:endParaRPr lang="en-US" altLang="en-US" sz="4800" dirty="0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BAE78649-4D35-03F4-F573-BE95BD35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211263"/>
            <a:ext cx="11047413" cy="37115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hr-HR" altLang="en-US" sz="36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 dirty="0"/>
              <a:t>                                  </a:t>
            </a:r>
            <a:r>
              <a:rPr lang="en-US" altLang="en-US" sz="3600" b="1" dirty="0" err="1"/>
              <a:t>Vrijeme</a:t>
            </a:r>
            <a:r>
              <a:rPr lang="en-US" altLang="en-US" sz="3600" b="1" dirty="0"/>
              <a:t> 60 </a:t>
            </a:r>
            <a:r>
              <a:rPr lang="en-US" altLang="en-US" sz="3600" b="1" dirty="0" err="1"/>
              <a:t>minuta</a:t>
            </a:r>
            <a:endParaRPr lang="en-US" altLang="en-US" sz="3600" b="1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2C46F-90DB-5D38-6F19-43840365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522288"/>
            <a:ext cx="10515600" cy="1049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/>
              <a:t>                               </a:t>
            </a:r>
            <a:r>
              <a:rPr lang="sl-SI" altLang="en-US" b="1" dirty="0"/>
              <a:t>Faza planiranja</a:t>
            </a:r>
            <a:r>
              <a:rPr lang="en-GB" altLang="en-US" b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C0ED6-427A-52A3-70DD-269B1458C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046163"/>
            <a:ext cx="4206875" cy="581183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x-none" dirty="0"/>
              <a:t>DEFINISANJE</a:t>
            </a:r>
            <a:r>
              <a:rPr lang="en-GB" dirty="0"/>
              <a:t> PRETPOSTAVKI I RIZIKA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/>
              <a:t>Bez </a:t>
            </a:r>
            <a:r>
              <a:rPr lang="en-GB" sz="2400" dirty="0" err="1"/>
              <a:t>obzira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to </a:t>
            </a:r>
            <a:r>
              <a:rPr lang="en-GB" sz="2400" dirty="0" err="1"/>
              <a:t>koliko</a:t>
            </a:r>
            <a:r>
              <a:rPr lang="en-GB" sz="2400" dirty="0"/>
              <a:t> je </a:t>
            </a:r>
            <a:r>
              <a:rPr lang="en-GB" sz="2400" dirty="0" err="1"/>
              <a:t>projekat</a:t>
            </a:r>
            <a:r>
              <a:rPr lang="en-GB" sz="2400" dirty="0"/>
              <a:t> dobro </a:t>
            </a:r>
            <a:r>
              <a:rPr lang="en-GB" sz="2400" dirty="0" err="1"/>
              <a:t>planiran</a:t>
            </a:r>
            <a:r>
              <a:rPr lang="en-GB" sz="2400" dirty="0"/>
              <a:t>, </a:t>
            </a:r>
            <a:r>
              <a:rPr lang="en-GB" sz="2400" dirty="0" err="1"/>
              <a:t>pojaviće</a:t>
            </a:r>
            <a:r>
              <a:rPr lang="en-GB" sz="2400" dirty="0"/>
              <a:t> se </a:t>
            </a:r>
            <a:r>
              <a:rPr lang="en-GB" sz="2400" dirty="0" err="1"/>
              <a:t>faktori</a:t>
            </a:r>
            <a:r>
              <a:rPr lang="en-GB" sz="2400" dirty="0"/>
              <a:t> koji </a:t>
            </a:r>
            <a:r>
              <a:rPr lang="en-GB" sz="2400" dirty="0" err="1"/>
              <a:t>nijesu</a:t>
            </a:r>
            <a:r>
              <a:rPr lang="en-GB" sz="2400" dirty="0"/>
              <a:t> pod </a:t>
            </a:r>
            <a:r>
              <a:rPr lang="en-GB" sz="2400" dirty="0" err="1"/>
              <a:t>kontrolom</a:t>
            </a:r>
            <a:r>
              <a:rPr lang="en-GB" sz="2400" dirty="0"/>
              <a:t> </a:t>
            </a:r>
            <a:r>
              <a:rPr lang="en-GB" sz="2400" dirty="0" err="1"/>
              <a:t>menadžerskog</a:t>
            </a:r>
            <a:r>
              <a:rPr lang="en-GB" sz="2400" dirty="0"/>
              <a:t> </a:t>
            </a:r>
            <a:r>
              <a:rPr lang="en-GB" sz="2400" dirty="0" err="1"/>
              <a:t>tima</a:t>
            </a:r>
            <a:r>
              <a:rPr lang="en-GB" sz="2400" dirty="0"/>
              <a:t>, a koji </a:t>
            </a:r>
            <a:r>
              <a:rPr lang="en-GB" sz="2400" dirty="0" err="1"/>
              <a:t>će</a:t>
            </a:r>
            <a:r>
              <a:rPr lang="en-GB" sz="2400" dirty="0"/>
              <a:t> </a:t>
            </a:r>
            <a:r>
              <a:rPr lang="en-GB" sz="2400" dirty="0" err="1"/>
              <a:t>uticati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ostvarenje</a:t>
            </a:r>
            <a:r>
              <a:rPr lang="en-GB" sz="2400" dirty="0"/>
              <a:t> </a:t>
            </a:r>
            <a:r>
              <a:rPr lang="en-GB" sz="2400" dirty="0" err="1"/>
              <a:t>projekta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trajnost</a:t>
            </a:r>
            <a:r>
              <a:rPr lang="en-GB" sz="2400" dirty="0"/>
              <a:t> </a:t>
            </a:r>
            <a:r>
              <a:rPr lang="en-GB" sz="2400" dirty="0" err="1"/>
              <a:t>njegovih</a:t>
            </a:r>
            <a:r>
              <a:rPr lang="en-GB" sz="2400" dirty="0"/>
              <a:t> </a:t>
            </a:r>
            <a:r>
              <a:rPr lang="en-GB" sz="2400" dirty="0" err="1"/>
              <a:t>rezultata</a:t>
            </a:r>
            <a:endParaRPr lang="hr-HR" sz="24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60A2E095-BDDD-18E5-D368-A6A12CFB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016250"/>
            <a:ext cx="1574800" cy="622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800" b="1" dirty="0" err="1">
                <a:solidFill>
                  <a:srgbClr val="000000"/>
                </a:solidFill>
                <a:latin typeface="+mn-lt"/>
              </a:rPr>
              <a:t>Dugoročni</a:t>
            </a:r>
            <a:r>
              <a:rPr lang="en-US" altLang="en-US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+mn-lt"/>
              </a:rPr>
              <a:t>cilj</a:t>
            </a:r>
            <a:endParaRPr lang="en-US" altLang="en-US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CA377063-E2B3-2139-54A1-D7A6BD09F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4021138"/>
            <a:ext cx="1574800" cy="622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800" b="1" dirty="0" err="1">
                <a:solidFill>
                  <a:srgbClr val="000000"/>
                </a:solidFill>
                <a:latin typeface="+mn-lt"/>
              </a:rPr>
              <a:t>Specifi</a:t>
            </a:r>
            <a:r>
              <a:rPr lang="hr-HR" altLang="en-US" sz="1800" b="1" dirty="0">
                <a:solidFill>
                  <a:srgbClr val="000000"/>
                </a:solidFill>
                <a:latin typeface="+mn-lt"/>
              </a:rPr>
              <a:t>č</a:t>
            </a:r>
            <a:r>
              <a:rPr lang="en-US" altLang="en-US" sz="1800" b="1" dirty="0" err="1">
                <a:solidFill>
                  <a:srgbClr val="000000"/>
                </a:solidFill>
                <a:latin typeface="+mn-lt"/>
              </a:rPr>
              <a:t>ni</a:t>
            </a:r>
            <a:r>
              <a:rPr lang="en-US" altLang="en-US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+mn-lt"/>
              </a:rPr>
              <a:t>cilj</a:t>
            </a:r>
            <a:endParaRPr lang="en-US" altLang="en-US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163B36FA-44C5-EA44-8696-D16D82195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5030788"/>
            <a:ext cx="1574800" cy="622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800" b="1" dirty="0" err="1">
                <a:solidFill>
                  <a:srgbClr val="000000"/>
                </a:solidFill>
                <a:latin typeface="+mn-lt"/>
              </a:rPr>
              <a:t>Rezultati</a:t>
            </a:r>
            <a:endParaRPr lang="en-US" altLang="en-US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0B4031EB-DB42-70DC-42AE-53CC67DD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5949950"/>
            <a:ext cx="1574800" cy="622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800" b="1" dirty="0" err="1">
                <a:solidFill>
                  <a:srgbClr val="000000"/>
                </a:solidFill>
                <a:latin typeface="+mn-lt"/>
              </a:rPr>
              <a:t>Aktivnosti</a:t>
            </a:r>
            <a:endParaRPr lang="en-US" altLang="en-US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B47B2A61-8E50-5AAF-A4B3-F8EE0ACF3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0" y="4021138"/>
            <a:ext cx="1841500" cy="622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altLang="en-US" sz="1800" b="1" dirty="0">
                <a:solidFill>
                  <a:srgbClr val="000000"/>
                </a:solidFill>
                <a:latin typeface="+mn-lt"/>
              </a:rPr>
              <a:t>Pretpostavke i rizici 3</a:t>
            </a:r>
            <a:endParaRPr lang="en-US" altLang="en-US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1182DE80-5D47-9DDC-209F-5955FD37A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0" y="5030788"/>
            <a:ext cx="1841500" cy="622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altLang="en-US" sz="1800" b="1" dirty="0">
                <a:solidFill>
                  <a:srgbClr val="000000"/>
                </a:solidFill>
                <a:latin typeface="+mn-lt"/>
              </a:rPr>
              <a:t>Pretpostavke i rizici 2</a:t>
            </a:r>
            <a:endParaRPr lang="en-US" altLang="en-US" sz="1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F9993B3D-B9E9-AEA0-275B-167D022FF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5957888"/>
            <a:ext cx="1803400" cy="622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altLang="en-US" sz="1800" b="1" dirty="0">
                <a:solidFill>
                  <a:srgbClr val="000000"/>
                </a:solidFill>
                <a:latin typeface="+mn-lt"/>
              </a:rPr>
              <a:t>Pretpostavke rizici 1</a:t>
            </a:r>
            <a:endParaRPr lang="en-US" altLang="en-US" sz="18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8A9674-BF5B-9150-5BB9-43621D6868CC}"/>
              </a:ext>
            </a:extLst>
          </p:cNvPr>
          <p:cNvCxnSpPr/>
          <p:nvPr/>
        </p:nvCxnSpPr>
        <p:spPr>
          <a:xfrm flipH="1" flipV="1">
            <a:off x="6673850" y="3429000"/>
            <a:ext cx="1257300" cy="6159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55FAA5-21DC-5A32-C687-2AD41F594ECB}"/>
              </a:ext>
            </a:extLst>
          </p:cNvPr>
          <p:cNvCxnSpPr/>
          <p:nvPr/>
        </p:nvCxnSpPr>
        <p:spPr>
          <a:xfrm>
            <a:off x="6794500" y="4211638"/>
            <a:ext cx="1143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5FCA33-1D45-FACF-5675-E00681569932}"/>
              </a:ext>
            </a:extLst>
          </p:cNvPr>
          <p:cNvCxnSpPr/>
          <p:nvPr/>
        </p:nvCxnSpPr>
        <p:spPr>
          <a:xfrm>
            <a:off x="6845300" y="5133975"/>
            <a:ext cx="1143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A06C15-B80E-7C76-8139-2CD59CC4F2D9}"/>
              </a:ext>
            </a:extLst>
          </p:cNvPr>
          <p:cNvCxnSpPr/>
          <p:nvPr/>
        </p:nvCxnSpPr>
        <p:spPr>
          <a:xfrm flipH="1" flipV="1">
            <a:off x="6731000" y="5341938"/>
            <a:ext cx="1257300" cy="6159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81D2DB-851A-63BB-276D-6F7AD4BD7D59}"/>
              </a:ext>
            </a:extLst>
          </p:cNvPr>
          <p:cNvCxnSpPr/>
          <p:nvPr/>
        </p:nvCxnSpPr>
        <p:spPr>
          <a:xfrm>
            <a:off x="6845300" y="6269038"/>
            <a:ext cx="1143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461D64-0AA2-A43B-EBE9-225CC555306D}"/>
              </a:ext>
            </a:extLst>
          </p:cNvPr>
          <p:cNvCxnSpPr/>
          <p:nvPr/>
        </p:nvCxnSpPr>
        <p:spPr>
          <a:xfrm flipH="1" flipV="1">
            <a:off x="6731000" y="4332288"/>
            <a:ext cx="1257300" cy="6159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CC896A4-C931-F53A-9AA2-65EC7F6F84A5}"/>
              </a:ext>
            </a:extLst>
          </p:cNvPr>
          <p:cNvSpPr/>
          <p:nvPr/>
        </p:nvSpPr>
        <p:spPr>
          <a:xfrm>
            <a:off x="9990138" y="403225"/>
            <a:ext cx="404812" cy="80168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9842-ACFB-6403-CFEA-978867AD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altLang="en-US" b="1"/>
              <a:t>Indikatori i izvori verifikacije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B9DF-BCAC-7A51-9E8F-8F690EC35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/>
              <a:t>Indikatori</a:t>
            </a:r>
            <a:r>
              <a:rPr lang="en-GB" dirty="0"/>
              <a:t> bi </a:t>
            </a:r>
            <a:r>
              <a:rPr lang="en-GB" dirty="0" err="1"/>
              <a:t>trebalo</a:t>
            </a:r>
            <a:r>
              <a:rPr lang="en-GB" dirty="0"/>
              <a:t> da </a:t>
            </a:r>
            <a:r>
              <a:rPr lang="en-GB" dirty="0" err="1"/>
              <a:t>zadovolje</a:t>
            </a:r>
            <a:r>
              <a:rPr lang="en-GB" dirty="0"/>
              <a:t> QQT </a:t>
            </a:r>
            <a:r>
              <a:rPr lang="en-GB" dirty="0" err="1"/>
              <a:t>kriterijume</a:t>
            </a:r>
            <a:r>
              <a:rPr lang="en-GB" dirty="0"/>
              <a:t>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Quantity –  </a:t>
            </a:r>
            <a:r>
              <a:rPr lang="en-GB" dirty="0" err="1"/>
              <a:t>kvantitet</a:t>
            </a:r>
            <a:r>
              <a:rPr lang="en-GB" dirty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Quality – </a:t>
            </a:r>
            <a:r>
              <a:rPr lang="en-GB" dirty="0" err="1"/>
              <a:t>kvalitet</a:t>
            </a:r>
            <a:endParaRPr lang="en-GB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Time – </a:t>
            </a:r>
            <a:r>
              <a:rPr lang="en-GB" dirty="0" err="1"/>
              <a:t>vrijeme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/>
              <a:t>Izvori</a:t>
            </a:r>
            <a:r>
              <a:rPr lang="en-GB" dirty="0"/>
              <a:t> </a:t>
            </a:r>
            <a:r>
              <a:rPr lang="en-GB" dirty="0" err="1"/>
              <a:t>verifikacije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/>
              <a:t>Dokazi</a:t>
            </a:r>
            <a:r>
              <a:rPr lang="en-GB" dirty="0"/>
              <a:t> da je </a:t>
            </a:r>
            <a:r>
              <a:rPr lang="en-GB" dirty="0" err="1"/>
              <a:t>indikator</a:t>
            </a:r>
            <a:r>
              <a:rPr lang="en-GB" dirty="0"/>
              <a:t> </a:t>
            </a:r>
            <a:r>
              <a:rPr lang="en-GB" dirty="0" err="1"/>
              <a:t>ostvaren</a:t>
            </a:r>
            <a:r>
              <a:rPr lang="en-GB" dirty="0"/>
              <a:t> (</a:t>
            </a:r>
            <a:r>
              <a:rPr lang="en-GB" dirty="0" err="1"/>
              <a:t>dokumenti</a:t>
            </a:r>
            <a:r>
              <a:rPr lang="en-GB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6466-1CDD-902E-36B0-9FD2139B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altLang="en-US" b="1" dirty="0"/>
              <a:t>Trenutno stanje</a:t>
            </a:r>
            <a:r>
              <a:rPr lang="en-US" altLang="en-US" b="1" dirty="0"/>
              <a:t>/ </a:t>
            </a:r>
            <a:r>
              <a:rPr lang="en-US" altLang="en-US" b="1" dirty="0" err="1"/>
              <a:t>Polazište</a:t>
            </a:r>
            <a:r>
              <a:rPr lang="en-US" altLang="en-US" b="1" dirty="0"/>
              <a:t> </a:t>
            </a:r>
            <a:r>
              <a:rPr lang="x-none" altLang="en-US" b="1" dirty="0"/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6C6EE-74E1-B637-2572-C92523B7F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Podaci o trenutnom stanju u određenoj oblasti</a:t>
            </a:r>
            <a:endParaRPr lang="x-none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Kvantitativni podaci</a:t>
            </a:r>
            <a:r>
              <a:rPr lang="en-US" dirty="0"/>
              <a:t>, </a:t>
            </a:r>
            <a:r>
              <a:rPr lang="en-US" dirty="0" err="1"/>
              <a:t>primjer</a:t>
            </a:r>
            <a:r>
              <a:rPr lang="en-US" dirty="0"/>
              <a:t>:</a:t>
            </a:r>
            <a:endParaRPr lang="x-none" dirty="0"/>
          </a:p>
          <a:p>
            <a:pPr marL="400050" lvl="1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i="1" dirty="0">
                <a:solidFill>
                  <a:schemeClr val="tx2"/>
                </a:solidFill>
              </a:rPr>
              <a:t>Na </a:t>
            </a:r>
            <a:r>
              <a:rPr lang="en-US" i="1" dirty="0" err="1">
                <a:solidFill>
                  <a:schemeClr val="tx2"/>
                </a:solidFill>
              </a:rPr>
              <a:t>evidenciji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pl-PL" i="1" dirty="0">
                <a:solidFill>
                  <a:schemeClr val="tx2"/>
                </a:solidFill>
              </a:rPr>
              <a:t>Zavoda za zapošljavanje na dan 31. decembar 2022. godine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pl-PL" i="1" dirty="0">
                <a:solidFill>
                  <a:schemeClr val="tx2"/>
                </a:solidFill>
              </a:rPr>
              <a:t>nalazilo se 46.596 nezaposlenih lica (od toga je 57,64%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žena</a:t>
            </a:r>
            <a:r>
              <a:rPr lang="pl-PL" i="1" dirty="0">
                <a:solidFill>
                  <a:schemeClr val="tx2"/>
                </a:solidFill>
              </a:rPr>
              <a:t>).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pl-PL" i="1" dirty="0">
                <a:solidFill>
                  <a:schemeClr val="tx2"/>
                </a:solidFill>
              </a:rPr>
              <a:t>U odnosu na 31.12.2021. godine </a:t>
            </a:r>
            <a:r>
              <a:rPr lang="pl-PL" b="1" i="1" dirty="0">
                <a:solidFill>
                  <a:schemeClr val="tx2"/>
                </a:solidFill>
              </a:rPr>
              <a:t>broj nezaposlenih </a:t>
            </a:r>
            <a:r>
              <a:rPr lang="pl-PL" i="1" dirty="0">
                <a:solidFill>
                  <a:schemeClr val="tx2"/>
                </a:solidFill>
              </a:rPr>
              <a:t>je smanjen za 10.790 lica ili za 18,8%.</a:t>
            </a:r>
            <a:r>
              <a:rPr lang="en-US" i="1" dirty="0">
                <a:solidFill>
                  <a:schemeClr val="tx2"/>
                </a:solidFill>
              </a:rPr>
              <a:t> </a:t>
            </a:r>
          </a:p>
          <a:p>
            <a:pPr marL="400050" lvl="1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err="1">
                <a:solidFill>
                  <a:schemeClr val="tx2"/>
                </a:solidFill>
              </a:rPr>
              <a:t>Stopa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nezaposlenosti</a:t>
            </a:r>
            <a:r>
              <a:rPr lang="en-US" i="1" dirty="0">
                <a:solidFill>
                  <a:schemeClr val="tx2"/>
                </a:solidFill>
              </a:rPr>
              <a:t>, </a:t>
            </a:r>
            <a:r>
              <a:rPr lang="en-US" i="1" dirty="0" err="1">
                <a:solidFill>
                  <a:schemeClr val="tx2"/>
                </a:solidFill>
              </a:rPr>
              <a:t>na</a:t>
            </a:r>
            <a:r>
              <a:rPr lang="en-US" i="1" dirty="0">
                <a:solidFill>
                  <a:schemeClr val="tx2"/>
                </a:solidFill>
              </a:rPr>
              <a:t> dan 31. </a:t>
            </a:r>
            <a:r>
              <a:rPr lang="en-US" i="1" dirty="0" err="1">
                <a:solidFill>
                  <a:schemeClr val="tx2"/>
                </a:solidFill>
              </a:rPr>
              <a:t>decembar</a:t>
            </a:r>
            <a:r>
              <a:rPr lang="en-US" i="1" dirty="0">
                <a:solidFill>
                  <a:schemeClr val="tx2"/>
                </a:solidFill>
              </a:rPr>
              <a:t> 2022. </a:t>
            </a:r>
            <a:r>
              <a:rPr lang="en-US" i="1" dirty="0" err="1">
                <a:solidFill>
                  <a:schemeClr val="tx2"/>
                </a:solidFill>
              </a:rPr>
              <a:t>godine</a:t>
            </a:r>
            <a:r>
              <a:rPr lang="en-US" i="1" dirty="0">
                <a:solidFill>
                  <a:schemeClr val="tx2"/>
                </a:solidFill>
              </a:rPr>
              <a:t>, je </a:t>
            </a:r>
            <a:r>
              <a:rPr lang="en-US" i="1" dirty="0" err="1">
                <a:solidFill>
                  <a:schemeClr val="tx2"/>
                </a:solidFill>
              </a:rPr>
              <a:t>bila</a:t>
            </a:r>
            <a:r>
              <a:rPr lang="en-US" i="1" dirty="0">
                <a:solidFill>
                  <a:schemeClr val="tx2"/>
                </a:solidFill>
              </a:rPr>
              <a:t> 20,08%. Na </a:t>
            </a:r>
            <a:r>
              <a:rPr lang="en-US" i="1" dirty="0" err="1">
                <a:solidFill>
                  <a:schemeClr val="tx2"/>
                </a:solidFill>
              </a:rPr>
              <a:t>isti</a:t>
            </a:r>
            <a:r>
              <a:rPr lang="en-US" i="1" dirty="0">
                <a:solidFill>
                  <a:schemeClr val="tx2"/>
                </a:solidFill>
              </a:rPr>
              <a:t> dan </a:t>
            </a:r>
            <a:r>
              <a:rPr lang="en-US" i="1" dirty="0" err="1">
                <a:solidFill>
                  <a:schemeClr val="tx2"/>
                </a:solidFill>
              </a:rPr>
              <a:t>prethodne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godine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stopa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nezaposlenosti</a:t>
            </a:r>
            <a:r>
              <a:rPr lang="en-US" i="1" dirty="0">
                <a:solidFill>
                  <a:schemeClr val="tx2"/>
                </a:solidFill>
              </a:rPr>
              <a:t> je </a:t>
            </a:r>
            <a:r>
              <a:rPr lang="en-US" i="1" dirty="0" err="1">
                <a:solidFill>
                  <a:schemeClr val="tx2"/>
                </a:solidFill>
              </a:rPr>
              <a:t>iznosila</a:t>
            </a:r>
            <a:r>
              <a:rPr lang="en-US" i="1" dirty="0">
                <a:solidFill>
                  <a:schemeClr val="tx2"/>
                </a:solidFill>
              </a:rPr>
              <a:t> 24,73%. </a:t>
            </a:r>
            <a:endParaRPr lang="pl-PL" i="1" dirty="0">
              <a:solidFill>
                <a:schemeClr val="tx2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en-US" sz="2800" b="1" dirty="0">
                <a:solidFill>
                  <a:schemeClr val="tx2"/>
                </a:solidFill>
              </a:rPr>
              <a:t>     </a:t>
            </a:r>
            <a:r>
              <a:rPr lang="sr-Latn-CS" sz="2800" b="1" dirty="0"/>
              <a:t>Izvor verifikacije: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     ZZZCG, </a:t>
            </a:r>
            <a:r>
              <a:rPr lang="en-US" sz="2800" dirty="0" err="1">
                <a:solidFill>
                  <a:schemeClr val="tx2"/>
                </a:solidFill>
              </a:rPr>
              <a:t>Izvještaj</a:t>
            </a:r>
            <a:r>
              <a:rPr lang="en-US" sz="2800" dirty="0">
                <a:solidFill>
                  <a:schemeClr val="tx2"/>
                </a:solidFill>
              </a:rPr>
              <a:t> o </a:t>
            </a:r>
            <a:r>
              <a:rPr lang="en-US" sz="2800" dirty="0" err="1">
                <a:solidFill>
                  <a:schemeClr val="tx2"/>
                </a:solidFill>
              </a:rPr>
              <a:t>radu</a:t>
            </a:r>
            <a:r>
              <a:rPr lang="en-US" sz="2800" dirty="0">
                <a:solidFill>
                  <a:schemeClr val="tx2"/>
                </a:solidFill>
              </a:rPr>
              <a:t> za 2022. </a:t>
            </a:r>
            <a:r>
              <a:rPr lang="en-US" sz="2800" dirty="0" err="1">
                <a:solidFill>
                  <a:schemeClr val="tx2"/>
                </a:solidFill>
              </a:rPr>
              <a:t>godinu</a:t>
            </a:r>
            <a:endParaRPr lang="vi-VN" sz="28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EE8C3C3-3618-ED1A-8C99-262F854C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C03B0-0F8E-F3FC-2817-46C56B469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ln>
            <a:miter lim="800000"/>
            <a:headEnd/>
            <a:tailEnd/>
          </a:ln>
        </p:spPr>
        <p:txBody>
          <a:bodyPr numCol="2"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Djelovi</a:t>
            </a:r>
            <a:r>
              <a:rPr lang="en-US" dirty="0"/>
              <a:t> </a:t>
            </a:r>
            <a:r>
              <a:rPr lang="en-US" dirty="0" err="1"/>
              <a:t>projektnog</a:t>
            </a:r>
            <a:r>
              <a:rPr lang="en-US" dirty="0"/>
              <a:t> </a:t>
            </a:r>
            <a:r>
              <a:rPr lang="en-US" dirty="0" err="1"/>
              <a:t>prijedloga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sljedeći</a:t>
            </a:r>
            <a:r>
              <a:rPr lang="en-US" dirty="0"/>
              <a:t>:</a:t>
            </a:r>
            <a:endParaRPr lang="hr-H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x-none" altLang="en-US" b="1" dirty="0"/>
              <a:t>Naslovna strana 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x-none" altLang="en-US" b="1" dirty="0"/>
              <a:t>Sažetak projekta 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x-none" altLang="en-US" b="1" dirty="0"/>
              <a:t>Informacije o nosi</a:t>
            </a:r>
            <a:r>
              <a:rPr lang="en-GB" altLang="en-US" b="1" dirty="0" err="1"/>
              <a:t>ocu</a:t>
            </a:r>
            <a:r>
              <a:rPr lang="x-none" altLang="en-US" b="1" dirty="0"/>
              <a:t> projekta 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x-none" altLang="en-US" b="1" dirty="0"/>
              <a:t>Uvod/opis problema 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x-none" altLang="en-US" b="1" dirty="0"/>
              <a:t>Opis projekta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x-none" altLang="en-US" b="1" dirty="0"/>
              <a:t>Ciljna grupa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bs-Latn-BA" altLang="en-US" b="1" dirty="0"/>
              <a:t>Opšti cilj projekta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bs-Latn-BA" altLang="en-US" b="1" dirty="0"/>
              <a:t>Specifični ciljevi projekta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bs-Latn-BA" altLang="en-US" b="1" dirty="0"/>
              <a:t>Očekivani rezultati projekta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bs-Latn-BA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bs-Latn-BA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bs-Latn-BA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bs-Latn-BA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r-Latn-ME" altLang="en-US" b="1" dirty="0">
                <a:solidFill>
                  <a:srgbClr val="FF0000"/>
                </a:solidFill>
              </a:rPr>
              <a:t>(Inovativnost i kreativnost za II dio konkursa za mlade NVO i NVO koje se bave pitanjima mladih)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bs-Latn-BA" altLang="en-US" b="1" dirty="0"/>
              <a:t>Aktivnosti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bs-Latn-BA" altLang="en-US" b="1" dirty="0"/>
              <a:t>Pretpostavke i rizici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b="1" dirty="0" err="1"/>
              <a:t>Održivost</a:t>
            </a:r>
            <a:r>
              <a:rPr lang="en-US" altLang="en-US" b="1" dirty="0"/>
              <a:t> </a:t>
            </a:r>
            <a:r>
              <a:rPr lang="en-US" altLang="en-US" b="1" dirty="0" err="1"/>
              <a:t>projekta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bs-Latn-BA" altLang="en-US" b="1" dirty="0"/>
              <a:t>Trajanje projekta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bs-Latn-BA" altLang="en-US" b="1" dirty="0"/>
              <a:t>Praćenje projekta i izvještavanje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bs-Latn-BA" altLang="en-US" b="1" dirty="0"/>
              <a:t>Budžet</a:t>
            </a:r>
            <a:endParaRPr lang="en-US" alt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bs-Latn-BA" altLang="en-US" b="1" dirty="0"/>
              <a:t>Vidljivost /promocija projekta</a:t>
            </a:r>
            <a:endParaRPr lang="en-US" altLang="en-US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CBEBED-C44C-6118-B07D-1DCF4F201839}"/>
              </a:ext>
            </a:extLst>
          </p:cNvPr>
          <p:cNvGrpSpPr/>
          <p:nvPr/>
        </p:nvGrpSpPr>
        <p:grpSpPr>
          <a:xfrm>
            <a:off x="1098243" y="274638"/>
            <a:ext cx="10484157" cy="1143000"/>
            <a:chOff x="0" y="0"/>
            <a:chExt cx="7979488" cy="845149"/>
          </a:xfrm>
          <a:solidFill>
            <a:schemeClr val="accent1">
              <a:lumMod val="75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227C3A5-7424-66B6-56D5-ABDBA197D4C3}"/>
                </a:ext>
              </a:extLst>
            </p:cNvPr>
            <p:cNvSpPr/>
            <p:nvPr/>
          </p:nvSpPr>
          <p:spPr>
            <a:xfrm>
              <a:off x="0" y="0"/>
              <a:ext cx="7979488" cy="845149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EC350BC-C2E2-A004-61B7-08B722C605B7}"/>
                </a:ext>
              </a:extLst>
            </p:cNvPr>
            <p:cNvSpPr txBox="1"/>
            <p:nvPr/>
          </p:nvSpPr>
          <p:spPr>
            <a:xfrm>
              <a:off x="41257" y="41257"/>
              <a:ext cx="7896974" cy="7626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>
                  <a:solidFill>
                    <a:schemeClr val="bg1"/>
                  </a:solidFill>
                </a:rPr>
                <a:t>Od </a:t>
              </a:r>
              <a:r>
                <a:rPr lang="en-US" sz="4400" b="1" dirty="0" err="1">
                  <a:solidFill>
                    <a:schemeClr val="bg1"/>
                  </a:solidFill>
                </a:rPr>
                <a:t>logičkog</a:t>
              </a:r>
              <a:r>
                <a:rPr lang="en-US" sz="44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okvira</a:t>
              </a:r>
              <a:r>
                <a:rPr lang="en-US" sz="4400" b="1" dirty="0">
                  <a:solidFill>
                    <a:schemeClr val="bg1"/>
                  </a:solidFill>
                </a:rPr>
                <a:t> do </a:t>
              </a:r>
              <a:r>
                <a:rPr lang="en-US" sz="4400" b="1" dirty="0" err="1">
                  <a:solidFill>
                    <a:schemeClr val="bg1"/>
                  </a:solidFill>
                </a:rPr>
                <a:t>prijedloga</a:t>
              </a:r>
              <a:r>
                <a:rPr lang="en-US" sz="44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projekta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FA29-1D75-C234-56BC-B5E0D0E9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altLang="en-US" b="1" dirty="0"/>
              <a:t>Uvod/opis problema</a:t>
            </a:r>
            <a:r>
              <a:rPr lang="bs-Latn-BA" alt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0F92-25D9-3DD8-7E38-2BA9781C7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244009"/>
            <a:ext cx="11912082" cy="5837926"/>
          </a:xfrm>
          <a:ln>
            <a:miter lim="800000"/>
            <a:headEnd/>
            <a:tailEnd/>
          </a:ln>
        </p:spPr>
        <p:txBody>
          <a:bodyPr numCol="2" rtlCol="0">
            <a:normAutofit fontScale="3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6400" dirty="0"/>
              <a:t>Za razradu obrazloženja mogu pomoći </a:t>
            </a:r>
            <a:r>
              <a:rPr lang="en-US" sz="6400" dirty="0"/>
              <a:t>s</a:t>
            </a:r>
            <a:r>
              <a:rPr lang="vi-VN" sz="6400" dirty="0"/>
              <a:t>ljedeća pitanja: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7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sz="7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Ko su ljudi s problemom za koje ste zabrinuti?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Gdje se ti ljudi nalaze?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Koji je problem koji ih pogađa, a koji vi želite riješiti?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Koji su vjerovatni uzroci problema?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Koje dokaze imate da problem postoji (brojke, pocenti, uporedne statistike, rezultati istraživanja, mišljenja stručnjaka, svjedočanstva)?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Koje su posljedice koje će se javiti u slučaju da se problem ne riješi? </a:t>
            </a:r>
            <a:endParaRPr lang="en-US" sz="7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7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7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7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7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Koja je veza između problema i misije vaše </a:t>
            </a:r>
            <a:r>
              <a:rPr lang="en-GB" sz="7200" dirty="0" err="1">
                <a:latin typeface="Arial" panose="020B0604020202020204" pitchFamily="34" charset="0"/>
                <a:cs typeface="Arial" panose="020B0604020202020204" pitchFamily="34" charset="0"/>
              </a:rPr>
              <a:t>organizacije</a:t>
            </a:r>
            <a:r>
              <a:rPr lang="vi-VN" sz="7200" dirty="0"/>
              <a:t>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Opis ciljne grupe ili lokalne zajednice,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Rezultati istraživanja, evaluacije...,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Citati ili izvodi iz službenih dokumenata (UN, ministarstva itd),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Metode koje su korištene za utvrđivanje potreba/problema,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Urgentnost problema i šta će se desiti ako se sada ništa ne preduzme,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7200" dirty="0"/>
              <a:t>Ostale organizacije koje se trenutno bave rješavanjem ovih potreba/problema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8B0B-D236-EF95-3153-6800987F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en-US" b="1" dirty="0"/>
              <a:t>Opis projekta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4B6D-3F76-66D9-52C4-23D1674FE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7113"/>
            <a:ext cx="10972800" cy="544830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bs-Latn-BA" altLang="en-US" dirty="0"/>
              <a:t>Obezbijedite opis onoga šta želite da radite i kako namjeravate da ostvarite vaše ciljeve.</a:t>
            </a:r>
            <a:endParaRPr lang="en-GB" altLang="en-US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bs-Latn-BA" altLang="en-US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bs-Latn-BA" altLang="en-US" dirty="0"/>
              <a:t>Obezbijedite informacije o svim dodatnim kvalitetima vašeg projekta, i posebno vodite računa da će prijedlog projekta ostvariti veći rezultat ako zagovara modele politika ljudskih prava i ako ima uticaja na socijalno ugrožene grupe, posebno rodnu ravnopravnost.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hr-BA" altLang="en-US" sz="48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bs-Latn-BA" altLang="en-US" dirty="0"/>
              <a:t>Ukoliko projekat uključuje partnerstvo, opišite ulogu partnera i nivo njihove uključenosti u implementaciju projekta. </a:t>
            </a:r>
            <a:endParaRPr lang="hr-BA" altLang="en-US" sz="4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3DFA-8544-2248-A603-B3DCA7B8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en-US" b="1" dirty="0"/>
              <a:t>Ciljna grupa projekta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C5C5D-1991-C872-1919-99ADCC20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4932363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Jasno definišite ciljnu grupu i njene potrebe;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Obezbijedite mjerljive indikatore korisnosti projektnog prijedloga za navedenu ciljnu grupu;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Navedite sve uključene strane kao što su posredni i krajnji korisnici projekta;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Ukoliko projekat uključuje povratnike, raseljena lica, marginalizovane i ranjive socijalne grupe stanovništva  to obavezno navedite;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Osigurajte rodnu ravnopravnost prilikom prezentacije indikatora (uvijek naznačiti broj žena, muškaraca i djece);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Identifikujte ciljnu grupu i navedite kako će ona imati koristi od projekta;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Projekat treba da sadrži detaljan opis veličine i važnosti ciljne grupe, odnosno osoba koje će direktno imati koristi od projekta;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Detaljna analiza ciljne grupe može biti urađena kao poseban dokument i takva analiza može biti priložena kao dodatak projektnom prijedlogu.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7469-9CBD-083D-D399-26749101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en-US" b="1" dirty="0"/>
              <a:t>Ciljevi projekta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77190-58B7-DA7B-6C31-80E5671C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25"/>
            <a:ext cx="10515600" cy="4922838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800" dirty="0"/>
              <a:t>Opšti (sveukupni) cilj projekta predstavlja osnov problema kojem projekat pristupa i važnost projekta, na primjer dugotrajnu korist projekta za ciljnu grupu. Pravila za određivanje opšteg projektnog cilja su: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3000" dirty="0"/>
              <a:t>Svaki projekat može imati samo jedan opšti cilj;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3000" dirty="0"/>
              <a:t>Opšti</a:t>
            </a:r>
            <a:r>
              <a:rPr lang="en-US" sz="3000" dirty="0"/>
              <a:t>/</a:t>
            </a:r>
            <a:r>
              <a:rPr lang="en-US" sz="3000" dirty="0" err="1"/>
              <a:t>dugoročni</a:t>
            </a:r>
            <a:r>
              <a:rPr lang="en-US" sz="3000" dirty="0"/>
              <a:t> </a:t>
            </a:r>
            <a:r>
              <a:rPr lang="vi-VN" sz="3000" dirty="0"/>
              <a:t>cilj treba da bude vezan za</a:t>
            </a:r>
            <a:r>
              <a:rPr lang="en-GB" sz="3000" dirty="0"/>
              <a:t> </a:t>
            </a:r>
            <a:r>
              <a:rPr lang="vi-VN" sz="3000" dirty="0"/>
              <a:t>Strategiju tj. prioritetne oblasti iz Poziva</a:t>
            </a:r>
            <a:r>
              <a:rPr lang="vi-VN" sz="2800" dirty="0"/>
              <a:t>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2800" dirty="0"/>
              <a:t>Iako je teško ili čak nemoguće mjeriti uspješnost ostvarenja sveukupnog cilja putem mjerljivih indikatora, ipak treba omogućiti utvrđivanje njegovog doprinosa realizaciji </a:t>
            </a:r>
            <a:r>
              <a:rPr lang="en-US" sz="2800" dirty="0" err="1"/>
              <a:t>dugoročnog</a:t>
            </a:r>
            <a:r>
              <a:rPr lang="en-US" sz="2800" dirty="0"/>
              <a:t> </a:t>
            </a:r>
            <a:r>
              <a:rPr lang="en-US" sz="2800" dirty="0" err="1"/>
              <a:t>cilja</a:t>
            </a:r>
            <a:r>
              <a:rPr lang="vi-VN" sz="2800" dirty="0"/>
              <a:t>;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2800" dirty="0"/>
              <a:t>Ne zaboravite polazno istraživanje</a:t>
            </a:r>
            <a:r>
              <a:rPr lang="en-GB" sz="2800" dirty="0"/>
              <a:t>/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podatke</a:t>
            </a:r>
            <a:r>
              <a:rPr lang="vi-VN" sz="2800" dirty="0"/>
              <a:t> koje je neophodno za ispravno mjerenje uspješnosti implementacije projekta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4891-DB93-806F-764C-7811282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39ABD-3BE2-3C04-BB68-D43AC4072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projektnim</a:t>
            </a:r>
            <a:r>
              <a:rPr lang="en-US" dirty="0"/>
              <a:t> </a:t>
            </a:r>
            <a:r>
              <a:rPr lang="en-US" dirty="0" err="1"/>
              <a:t>ciklusom</a:t>
            </a: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planiranja</a:t>
            </a:r>
            <a:r>
              <a:rPr lang="en-US" dirty="0"/>
              <a:t> (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logičkog</a:t>
            </a:r>
            <a:r>
              <a:rPr lang="en-US" dirty="0"/>
              <a:t> </a:t>
            </a:r>
            <a:r>
              <a:rPr lang="en-US" dirty="0" err="1"/>
              <a:t>okvira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- LFM)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Kako</a:t>
            </a:r>
            <a:r>
              <a:rPr lang="en-US" dirty="0"/>
              <a:t> LFM </a:t>
            </a:r>
            <a:r>
              <a:rPr lang="en-US" dirty="0" err="1"/>
              <a:t>pretočiti</a:t>
            </a:r>
            <a:r>
              <a:rPr lang="en-US" dirty="0"/>
              <a:t> u </a:t>
            </a:r>
            <a:r>
              <a:rPr lang="en-US" dirty="0" err="1"/>
              <a:t>projektnu</a:t>
            </a:r>
            <a:r>
              <a:rPr lang="en-US" dirty="0"/>
              <a:t> </a:t>
            </a:r>
            <a:r>
              <a:rPr lang="en-US" dirty="0" err="1"/>
              <a:t>aplikaciju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A7CBF9-C42B-9B8A-0490-0779D0AEE152}"/>
              </a:ext>
            </a:extLst>
          </p:cNvPr>
          <p:cNvGrpSpPr/>
          <p:nvPr/>
        </p:nvGrpSpPr>
        <p:grpSpPr>
          <a:xfrm>
            <a:off x="2218223" y="234675"/>
            <a:ext cx="7979488" cy="845149"/>
            <a:chOff x="0" y="0"/>
            <a:chExt cx="7979488" cy="845149"/>
          </a:xfrm>
          <a:solidFill>
            <a:schemeClr val="accent1">
              <a:lumMod val="75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EF49A0F-502B-B60B-8C1F-4F2E3E1114CA}"/>
                </a:ext>
              </a:extLst>
            </p:cNvPr>
            <p:cNvSpPr/>
            <p:nvPr/>
          </p:nvSpPr>
          <p:spPr>
            <a:xfrm>
              <a:off x="0" y="0"/>
              <a:ext cx="7979488" cy="845149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4CB0A1E4-9E99-4CC2-4A7A-77FF9BFE6918}"/>
                </a:ext>
              </a:extLst>
            </p:cNvPr>
            <p:cNvSpPr txBox="1"/>
            <p:nvPr/>
          </p:nvSpPr>
          <p:spPr>
            <a:xfrm>
              <a:off x="41257" y="41257"/>
              <a:ext cx="7896974" cy="7626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altLang="en-US" sz="4000" b="1" dirty="0"/>
                <a:t>Agenda</a:t>
              </a:r>
              <a:r>
                <a:rPr lang="en-US" altLang="en-US" sz="4000" b="1" dirty="0"/>
                <a:t> 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31B2305-0F47-EDE1-A520-EC2027F3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067284F2-4901-876D-7C44-972B310EC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2162175"/>
            <a:ext cx="11318875" cy="4421188"/>
          </a:xfrm>
        </p:spPr>
        <p:txBody>
          <a:bodyPr/>
          <a:lstStyle/>
          <a:p>
            <a:pPr algn="just" eaLnBrk="1" hangingPunct="1"/>
            <a:r>
              <a:rPr lang="en-US" altLang="en-US"/>
              <a:t>Opšti cilj - osnov problematike  kojom  se projekat bavi  i važnost projekta za širu zajednicu </a:t>
            </a:r>
          </a:p>
          <a:p>
            <a:pPr algn="just" eaLnBrk="1" hangingPunct="1"/>
            <a:r>
              <a:rPr lang="en-US" altLang="en-US"/>
              <a:t>Prilično je generalan i dugoročan</a:t>
            </a:r>
          </a:p>
          <a:p>
            <a:pPr algn="just" eaLnBrk="1" hangingPunct="1"/>
            <a:r>
              <a:rPr lang="en-US" altLang="en-US"/>
              <a:t>Objašnjava zašto je projekat važan cijelom društvu</a:t>
            </a:r>
          </a:p>
          <a:p>
            <a:pPr algn="just" eaLnBrk="1" hangingPunct="1"/>
            <a:r>
              <a:rPr lang="en-US" altLang="en-US"/>
              <a:t>Definiše koju stratešku, reformsku ili poželjnu društvenu promjenu donosi projekat, u smislu dugoročne dobrobiti za krajnje korisnike</a:t>
            </a:r>
          </a:p>
          <a:p>
            <a:pPr eaLnBrk="1" hangingPunct="1"/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17D1E6-739E-71CF-2E73-64EA3FC363E9}"/>
              </a:ext>
            </a:extLst>
          </p:cNvPr>
          <p:cNvGrpSpPr/>
          <p:nvPr/>
        </p:nvGrpSpPr>
        <p:grpSpPr>
          <a:xfrm>
            <a:off x="853921" y="148432"/>
            <a:ext cx="10484157" cy="1143000"/>
            <a:chOff x="0" y="0"/>
            <a:chExt cx="7979488" cy="845149"/>
          </a:xfrm>
          <a:solidFill>
            <a:schemeClr val="accent1">
              <a:lumMod val="75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C0E899C-5276-2BA1-C71E-260F4848C242}"/>
                </a:ext>
              </a:extLst>
            </p:cNvPr>
            <p:cNvSpPr/>
            <p:nvPr/>
          </p:nvSpPr>
          <p:spPr>
            <a:xfrm>
              <a:off x="0" y="0"/>
              <a:ext cx="7979488" cy="845149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913A4729-3FD9-6312-7EA0-D081E1D5CD6B}"/>
                </a:ext>
              </a:extLst>
            </p:cNvPr>
            <p:cNvSpPr txBox="1"/>
            <p:nvPr/>
          </p:nvSpPr>
          <p:spPr>
            <a:xfrm>
              <a:off x="41257" y="41257"/>
              <a:ext cx="7896974" cy="7626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 err="1">
                  <a:solidFill>
                    <a:schemeClr val="bg1"/>
                  </a:solidFill>
                </a:rPr>
                <a:t>Ciljevi</a:t>
              </a:r>
              <a:r>
                <a:rPr lang="en-US" sz="44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projekta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D337-9A68-68CA-FD30-B5C4A978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en-US" b="1" dirty="0"/>
              <a:t>Ciljevi projekta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62571-6C78-6D11-7E82-C25A0EBA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7288"/>
            <a:ext cx="10972800" cy="5426075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dirty="0"/>
              <a:t>SPECIFIČNI CILJEVI </a:t>
            </a:r>
            <a:endParaRPr lang="en-GB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Specifični cilj je rješenje problema, koji u široj definiciji opisuje željeno postignuće projekta.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Ciljevi su utvrdivi projektni proizvodi, predstavljeni na takav način da može biti utvrđeno da li i do kojeg nivoa je projekat realizovan - obično ima 1 ili 2 cilja zavisno od veličine projekta.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Specifični ciljevi ili „svrha projekta“ - objašnjavaju ukupnu pozitivnu promjenu u odnosu na glavnu ciljnu grupu.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dirty="0"/>
              <a:t>Prilikom formulacije najbolje je koristiti ključne riječi koje ukazuju na direktnu  korist za ciljnu grupu, na primjer</a:t>
            </a:r>
            <a:r>
              <a:rPr lang="en-GB" dirty="0"/>
              <a:t> </a:t>
            </a:r>
            <a:r>
              <a:rPr lang="vi-VN" dirty="0"/>
              <a:t>povećan/poboljšan/osposobljen/unaprijeđen.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9A4B-884F-C5F1-BBF9-40D0E2D5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en-US" b="1" dirty="0"/>
              <a:t>Aktivnosti projekta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AA22B-B305-BC49-5A47-39200BBC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U ovom poglavlju, treba dati pregled i opis aktivnosti koje će omogućiti ostvarenje postavljenih rezultata.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Takođe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vi-VN" dirty="0"/>
              <a:t> treba definisati u Planu aktivnosti koji predstavlja jedan od aneksa projektnog prijedloga.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Aktivnosti moraju biti jasne i specifične.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Definišite jasnu vezu aktivnosti sa ciljevima projekta i onda opišite zašto ste odabrali te konkretne aktivnosti.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Predviđene aktivnosti moraju biti grupisane i vezane za relevantne projektne rezultate.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Ovaj dio ne treba da bude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duži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/>
              <a:t>od četiri stranice i treba da sadrži konkretan opis svake od aktivnosti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Sistematično opisuju sve radnje koje će biti sprovedene tokom odvijanja projekta (uključujući i pripremne korake neposredno prije početka samog projekta)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Ovo je ujedno i osnova za izradu budžeta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BEB7-59F9-B00C-358B-CFC51988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en-US" b="1" dirty="0"/>
              <a:t>Rizici i pretpostavke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FEC4-EF4F-1B72-78D5-BA1F20716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Pod ovom sekcijom treba da identifikujete moguće pretpostavke i rizike koji mogu da ugroze implementaciju projekta i/ili uspjeh projekta.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Molimo vas da posvetite posebnu pažnju na ovaj </a:t>
            </a:r>
            <a:r>
              <a:rPr lang="vi-VN" dirty="0">
                <a:cs typeface="Arial" panose="020B0604020202020204" pitchFamily="34" charset="0"/>
              </a:rPr>
              <a:t>dio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vi-VN" dirty="0"/>
              <a:t>obzirom da je vrlo važno identifikovati buduće događaje i okolnosti kao moguće prijetnje uspješnoj implementaciji projekta.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To će vam dati mogućnost da pripremite strategiju za izbjegavanje svakog potencijalnog rizika.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Npr. ukoliko projekte planirate da realizujete u osnovnim školama, neophodno je ispoštovati sve procedure kako biste dobili odobrenje za rad unutar školskih ustanova i navesti mjere kojima ćete prevazići rizike.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7211-2021-4FEF-1793-A7B37993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en-US" b="1" dirty="0"/>
              <a:t>Monitoring i izvještavanje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D2E9-6617-221D-DBD4-9E15B80E8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Može biti definisan kao sistemsko i trajno sakupljanje, analiza i upotreba informacija sa svrhom kontrole upravljanja projektom i pravovremenog odlučivanja.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Počinje od prvog dana koji označava početak realizacije projekta.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Osnovni izvor informacija koje se javljaju kao rezultat procesa praćenja realizacije projekta čine indikatori.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U ovom poglavlju navedite koji su interni mehanizmi predviđeni za izvještavanje prema donatorima.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Takođe navedite ukoliko postoje vaše interne i/ili eksterne  procedure koje se koriste  za monitoring u toku i/ili po završetku realizacije projekata.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E650E363-BBDE-0557-5980-305FF03B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55F4-3633-4EE1-0132-95F96C307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Ovdje treba dati opis onoga šta želite uraditi i kako namjeravate promovisati svoje aktivnosti. Promotivne aktivnosti treba da budu jasne i specifične.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Utvrdite promotivne alate i objasnite kako i u kojoj fazi ste ih planirali iskoristiti.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Plan promocije (vidljivosti) treba da bude uvršten u radni plan realizacije i treba da bude adekvatno budžetiran.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Cilj je informisanje projektnih partnera, ciljnih  grupa, i uopšte građana, o inicijativama i uspjesima projekta.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Alati (tehnike) za vidljivost projekta: konferencija za štampu, posteri, brošure, panoi....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E739F3-D501-D04A-CB50-ABA588DABC26}"/>
              </a:ext>
            </a:extLst>
          </p:cNvPr>
          <p:cNvGrpSpPr/>
          <p:nvPr/>
        </p:nvGrpSpPr>
        <p:grpSpPr>
          <a:xfrm>
            <a:off x="853921" y="248651"/>
            <a:ext cx="10484157" cy="1143000"/>
            <a:chOff x="0" y="0"/>
            <a:chExt cx="7979488" cy="845149"/>
          </a:xfrm>
          <a:solidFill>
            <a:schemeClr val="accent1">
              <a:lumMod val="75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C773157-A4ED-3DCC-D267-5C372B292637}"/>
                </a:ext>
              </a:extLst>
            </p:cNvPr>
            <p:cNvSpPr/>
            <p:nvPr/>
          </p:nvSpPr>
          <p:spPr>
            <a:xfrm>
              <a:off x="0" y="0"/>
              <a:ext cx="7979488" cy="845149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27421AA-3715-309A-8714-77B1026B9406}"/>
                </a:ext>
              </a:extLst>
            </p:cNvPr>
            <p:cNvSpPr txBox="1"/>
            <p:nvPr/>
          </p:nvSpPr>
          <p:spPr>
            <a:xfrm>
              <a:off x="41257" y="41257"/>
              <a:ext cx="7896974" cy="7626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 err="1">
                  <a:solidFill>
                    <a:schemeClr val="bg1"/>
                  </a:solidFill>
                </a:rPr>
                <a:t>Vidljivost</a:t>
              </a:r>
              <a:r>
                <a:rPr lang="en-US" sz="44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i</a:t>
              </a:r>
              <a:r>
                <a:rPr lang="en-US" sz="44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promocija</a:t>
              </a:r>
              <a:r>
                <a:rPr lang="en-US" sz="44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projekta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0636-C887-AA45-48DB-A3B2D429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altLang="en-US" b="1" dirty="0"/>
              <a:t>Budžet projekta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D9F77-E316-1AC0-3ACF-3C114FE57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Budžet je preslikavanje prijedloga projekta u novčane vrijednosti.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U excel tabeli (budžet) je neophodno navesti troškove koji su </a:t>
            </a:r>
            <a:r>
              <a:rPr lang="vi-VN" sz="3600" dirty="0"/>
              <a:t>neo</a:t>
            </a:r>
            <a:r>
              <a:rPr lang="en-GB" sz="3600" dirty="0"/>
              <a:t>p</a:t>
            </a:r>
            <a:r>
              <a:rPr lang="vi-VN" dirty="0"/>
              <a:t>hodni za realizaciju projektnih aktivnosti.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Pokušajte da osigurate što je moguće veći broj budžetskih linija zasnovanih na jasno utvrđenim troškovima izbjegavajući približne procjene.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Ukoliko postoji sufinansiranje od strane drugih donatora, potrebno ih je staviti u odvojenu </a:t>
            </a:r>
            <a:r>
              <a:rPr lang="vi-VN" sz="3100" dirty="0"/>
              <a:t>bu</a:t>
            </a:r>
            <a:r>
              <a:rPr lang="en-GB" sz="3100" dirty="0"/>
              <a:t>d</a:t>
            </a:r>
            <a:r>
              <a:rPr lang="vi-VN" sz="3100" dirty="0"/>
              <a:t>žetsku </a:t>
            </a:r>
            <a:r>
              <a:rPr lang="vi-VN" dirty="0"/>
              <a:t>kolonu kako bi evaluaciona komisija jasno mogla procijeniti traženi iznos po ovom Javnom konkursu.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Takođe</a:t>
            </a:r>
            <a:r>
              <a:rPr lang="en-GB" dirty="0"/>
              <a:t>,</a:t>
            </a:r>
            <a:r>
              <a:rPr lang="vi-VN" dirty="0"/>
              <a:t> projektni prijedlog i budžet treba da budu usklađeni.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dirty="0"/>
              <a:t>Ukoliko je neka aktivnost navedena u projektnom prijedlogu a nije budžetirana, evaluaciona komisija će teško izvršiti evaluaciju projektne ideje vašeg projekta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3ADE-E365-4922-31DA-D40BE5D56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88" y="1579563"/>
            <a:ext cx="11334750" cy="5165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dirty="0">
                <a:latin typeface="+mn-lt"/>
              </a:rPr>
              <a:t>HVALA NA UČEŠĆU!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br>
              <a:rPr lang="en-US">
                <a:latin typeface="+mn-lt"/>
              </a:rPr>
            </a:br>
            <a:r>
              <a:rPr lang="en-US" sz="27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reloadgrants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.me@</a:t>
            </a:r>
            <a:r>
              <a:rPr lang="en-US" sz="27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undp</a:t>
            </a:r>
            <a:r>
              <a:rPr lang="en-US" sz="27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.org</a:t>
            </a:r>
            <a:br>
              <a:rPr lang="bs-Latn-B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TextBox 7">
            <a:extLst>
              <a:ext uri="{FF2B5EF4-FFF2-40B4-BE49-F238E27FC236}">
                <a16:creationId xmlns:a16="http://schemas.microsoft.com/office/drawing/2014/main" id="{42F0ED29-BACC-4A65-6675-624616251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279525"/>
            <a:ext cx="1576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This project is funded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by the European Union</a:t>
            </a:r>
          </a:p>
        </p:txBody>
      </p:sp>
      <p:grpSp>
        <p:nvGrpSpPr>
          <p:cNvPr id="52228" name="Group 11">
            <a:extLst>
              <a:ext uri="{FF2B5EF4-FFF2-40B4-BE49-F238E27FC236}">
                <a16:creationId xmlns:a16="http://schemas.microsoft.com/office/drawing/2014/main" id="{8A342723-5C95-85B6-E6B1-B8E4069791D0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436563"/>
            <a:ext cx="11109325" cy="1470025"/>
            <a:chOff x="-1792939" y="95917"/>
            <a:chExt cx="10168298" cy="1084584"/>
          </a:xfrm>
        </p:grpSpPr>
        <p:sp>
          <p:nvSpPr>
            <p:cNvPr id="51207" name="Text Box 2">
              <a:extLst>
                <a:ext uri="{FF2B5EF4-FFF2-40B4-BE49-F238E27FC236}">
                  <a16:creationId xmlns:a16="http://schemas.microsoft.com/office/drawing/2014/main" id="{162E1EA5-89CD-FDDF-1BFB-A9817157B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0590" y="263406"/>
              <a:ext cx="7369764" cy="75897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bs-Latn-BA" altLang="en-US" sz="1400" b="1" dirty="0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</a:rPr>
                <a:t>Regional Programme on Local </a:t>
              </a:r>
              <a:r>
                <a:rPr lang="bs-Latn-BA" altLang="en-US" sz="1400" b="1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</a:rPr>
                <a:t>Democracy in </a:t>
              </a:r>
              <a:r>
                <a:rPr lang="bs-Latn-BA" altLang="en-US" sz="1400" b="1" dirty="0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</a:rPr>
                <a:t>the Western Balkans 2</a:t>
              </a:r>
              <a:endParaRPr lang="en-US" alt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bs-Latn-BA" altLang="en-US" sz="1600" b="1" dirty="0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</a:rPr>
                <a:t>ReLOaD2</a:t>
              </a:r>
              <a:endParaRPr lang="en-US" alt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grpSp>
          <p:nvGrpSpPr>
            <p:cNvPr id="52231" name="Group 22">
              <a:extLst>
                <a:ext uri="{FF2B5EF4-FFF2-40B4-BE49-F238E27FC236}">
                  <a16:creationId xmlns:a16="http://schemas.microsoft.com/office/drawing/2014/main" id="{3E6FC74D-9B49-24CE-93BA-AF4887682C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792939" y="95917"/>
              <a:ext cx="10168298" cy="1084584"/>
              <a:chOff x="-1792939" y="95917"/>
              <a:chExt cx="10168298" cy="1084584"/>
            </a:xfrm>
          </p:grpSpPr>
          <p:grpSp>
            <p:nvGrpSpPr>
              <p:cNvPr id="52232" name="Group 23">
                <a:extLst>
                  <a:ext uri="{FF2B5EF4-FFF2-40B4-BE49-F238E27FC236}">
                    <a16:creationId xmlns:a16="http://schemas.microsoft.com/office/drawing/2014/main" id="{AD8121BD-4997-B96D-A629-47EF5F1F55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792939" y="158716"/>
                <a:ext cx="1194435" cy="1021785"/>
                <a:chOff x="-1792939" y="-65676"/>
                <a:chExt cx="1194435" cy="1021785"/>
              </a:xfrm>
            </p:grpSpPr>
            <p:pic>
              <p:nvPicPr>
                <p:cNvPr id="52234" name="Picture 25">
                  <a:extLst>
                    <a:ext uri="{FF2B5EF4-FFF2-40B4-BE49-F238E27FC236}">
                      <a16:creationId xmlns:a16="http://schemas.microsoft.com/office/drawing/2014/main" id="{3BD6D8D9-021D-4A98-ED43-A95B1989F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93925" y="-65676"/>
                  <a:ext cx="721919" cy="484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235" name="TextBox 6">
                  <a:extLst>
                    <a:ext uri="{FF2B5EF4-FFF2-40B4-BE49-F238E27FC236}">
                      <a16:creationId xmlns:a16="http://schemas.microsoft.com/office/drawing/2014/main" id="{5BA6D271-150D-55C8-847A-978EF06D37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792939" y="524950"/>
                  <a:ext cx="1194435" cy="431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ea typeface="MS Mincho" panose="02020609040205080304" pitchFamily="49" charset="-128"/>
                    </a:rPr>
                    <a:t>Funded by the</a:t>
                  </a:r>
                  <a:endParaRPr lang="en-US" altLang="en-US" sz="1200"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ea typeface="MS Mincho" panose="02020609040205080304" pitchFamily="49" charset="-128"/>
                    </a:rPr>
                    <a:t>European Union</a:t>
                  </a:r>
                  <a:endParaRPr lang="en-US" altLang="en-US" sz="1200">
                    <a:latin typeface="Times New Roman" panose="02020603050405020304" pitchFamily="18" charset="0"/>
                    <a:ea typeface="MS Mincho" panose="02020609040205080304" pitchFamily="49" charset="-128"/>
                  </a:endParaRPr>
                </a:p>
              </p:txBody>
            </p:sp>
          </p:grpSp>
          <p:pic>
            <p:nvPicPr>
              <p:cNvPr id="52233" name="Picture 24">
                <a:extLst>
                  <a:ext uri="{FF2B5EF4-FFF2-40B4-BE49-F238E27FC236}">
                    <a16:creationId xmlns:a16="http://schemas.microsoft.com/office/drawing/2014/main" id="{DDDF24C7-79B2-061C-14DF-B5C30D5A7B88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9" r="3999"/>
              <a:stretch>
                <a:fillRect/>
              </a:stretch>
            </p:blipFill>
            <p:spPr bwMode="auto">
              <a:xfrm>
                <a:off x="7947350" y="95917"/>
                <a:ext cx="428009" cy="869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229" name="Picture 11">
            <a:extLst>
              <a:ext uri="{FF2B5EF4-FFF2-40B4-BE49-F238E27FC236}">
                <a16:creationId xmlns:a16="http://schemas.microsoft.com/office/drawing/2014/main" id="{A7E437C4-FAAA-E906-E228-432FCDC0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206625"/>
            <a:ext cx="8247063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A057-66DC-EEAA-FCFB-BB934EB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3688" y="528638"/>
            <a:ext cx="10972801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/>
              <a:t>Očekivani</a:t>
            </a:r>
            <a:r>
              <a:rPr lang="en-US" b="1" dirty="0"/>
              <a:t> </a:t>
            </a:r>
            <a:r>
              <a:rPr lang="en-US" b="1" dirty="0" err="1"/>
              <a:t>rezultati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06897-8C17-712F-2DAC-F420D833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09" y="1671638"/>
            <a:ext cx="10972800" cy="4525962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Na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dvodnevne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, </a:t>
            </a:r>
            <a:r>
              <a:rPr lang="en-US" dirty="0" err="1"/>
              <a:t>bićete</a:t>
            </a:r>
            <a:r>
              <a:rPr lang="en-US" dirty="0"/>
              <a:t> u </a:t>
            </a:r>
            <a:r>
              <a:rPr lang="en-US" dirty="0" err="1"/>
              <a:t>prilici</a:t>
            </a:r>
            <a:r>
              <a:rPr lang="en-US" dirty="0"/>
              <a:t> da: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err="1"/>
              <a:t>Definišete</a:t>
            </a:r>
            <a:r>
              <a:rPr lang="en-US" dirty="0"/>
              <a:t> </a:t>
            </a:r>
            <a:r>
              <a:rPr lang="en-US" dirty="0" err="1"/>
              <a:t>projekat</a:t>
            </a:r>
            <a:endParaRPr lang="en-US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err="1"/>
              <a:t>Prepoznate</a:t>
            </a:r>
            <a:r>
              <a:rPr lang="en-US" dirty="0"/>
              <a:t> faze </a:t>
            </a:r>
            <a:r>
              <a:rPr lang="en-US" dirty="0" err="1"/>
              <a:t>projektnog</a:t>
            </a:r>
            <a:r>
              <a:rPr lang="en-US" dirty="0"/>
              <a:t> </a:t>
            </a:r>
            <a:r>
              <a:rPr lang="en-US" dirty="0" err="1"/>
              <a:t>ciklusa</a:t>
            </a:r>
            <a:endParaRPr lang="en-US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err="1"/>
              <a:t>Razvijete</a:t>
            </a:r>
            <a:r>
              <a:rPr lang="en-US" dirty="0"/>
              <a:t> </a:t>
            </a:r>
            <a:r>
              <a:rPr lang="en-US" dirty="0" err="1"/>
              <a:t>projektnu</a:t>
            </a:r>
            <a:r>
              <a:rPr lang="en-US" dirty="0"/>
              <a:t> </a:t>
            </a:r>
            <a:r>
              <a:rPr lang="en-US" dirty="0" err="1"/>
              <a:t>ideju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pristupom</a:t>
            </a:r>
            <a:r>
              <a:rPr lang="en-US" dirty="0"/>
              <a:t> </a:t>
            </a:r>
            <a:r>
              <a:rPr lang="en-US" dirty="0" err="1"/>
              <a:t>logičkog</a:t>
            </a:r>
            <a:r>
              <a:rPr lang="en-US" dirty="0"/>
              <a:t> </a:t>
            </a:r>
            <a:r>
              <a:rPr lang="en-US" dirty="0" err="1"/>
              <a:t>okvira</a:t>
            </a:r>
            <a:endParaRPr lang="en-US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err="1"/>
              <a:t>Ispunite</a:t>
            </a:r>
            <a:r>
              <a:rPr lang="en-US" dirty="0"/>
              <a:t> </a:t>
            </a:r>
            <a:r>
              <a:rPr lang="en-US" dirty="0" err="1"/>
              <a:t>matricu</a:t>
            </a:r>
            <a:r>
              <a:rPr lang="en-US" dirty="0"/>
              <a:t> </a:t>
            </a:r>
            <a:r>
              <a:rPr lang="en-US" dirty="0" err="1"/>
              <a:t>logičkog</a:t>
            </a:r>
            <a:r>
              <a:rPr lang="en-US" dirty="0"/>
              <a:t> </a:t>
            </a:r>
            <a:r>
              <a:rPr lang="en-US" dirty="0" err="1"/>
              <a:t>okvira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en-US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err="1"/>
              <a:t>Pripremite</a:t>
            </a:r>
            <a:r>
              <a:rPr lang="en-US" dirty="0"/>
              <a:t> </a:t>
            </a:r>
            <a:r>
              <a:rPr lang="en-US" dirty="0" err="1"/>
              <a:t>projektnu</a:t>
            </a:r>
            <a:r>
              <a:rPr lang="en-US" dirty="0"/>
              <a:t> </a:t>
            </a:r>
            <a:r>
              <a:rPr lang="en-US" dirty="0" err="1"/>
              <a:t>dokumentaciju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ReLOaD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poziv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172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840EA6-A11F-1D64-5E54-A292777B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0"/>
            <a:ext cx="375126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81C7FCE-CD25-B902-DBFF-2F0D9E37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596603E-F8C8-DA4C-F9D5-85EF116F5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52613"/>
            <a:ext cx="10972800" cy="4525962"/>
          </a:xfrm>
        </p:spPr>
        <p:txBody>
          <a:bodyPr/>
          <a:lstStyle/>
          <a:p>
            <a:pPr algn="just" eaLnBrk="1" hangingPunct="1"/>
            <a:r>
              <a:rPr lang="en-GB" altLang="en-US"/>
              <a:t>EK je 1992. usvojila </a:t>
            </a:r>
            <a:r>
              <a:rPr lang="en-GB" altLang="en-US" u="sng"/>
              <a:t>Project Cycle Management (PCM) </a:t>
            </a:r>
            <a:r>
              <a:rPr lang="en-GB" altLang="en-US"/>
              <a:t>kao primarni set sredstava za dizajn i menadžment projekata baziranih na LFA pristupu.</a:t>
            </a:r>
          </a:p>
          <a:p>
            <a:pPr algn="just" eaLnBrk="1" hangingPunct="1"/>
            <a:endParaRPr lang="en-GB" altLang="en-US"/>
          </a:p>
          <a:p>
            <a:pPr algn="just" eaLnBrk="1" hangingPunct="1"/>
            <a:r>
              <a:rPr lang="en-GB" altLang="en-US"/>
              <a:t>Project Cycle Management (PCM) – koristi se da opiše aktivnosti menadžmenta i procedure odlučivanja koje se koriste tokom projektnog ciklusa (uključuju glavne dužnosti, uloge i odgovornosti, glavne dokumente i opcije u odlučivanju)</a:t>
            </a:r>
          </a:p>
          <a:p>
            <a:pPr eaLnBrk="1" hangingPunct="1"/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91B515-8129-EBB6-5581-2F4A3DE958C3}"/>
              </a:ext>
            </a:extLst>
          </p:cNvPr>
          <p:cNvGrpSpPr/>
          <p:nvPr/>
        </p:nvGrpSpPr>
        <p:grpSpPr>
          <a:xfrm>
            <a:off x="1334277" y="274638"/>
            <a:ext cx="9264650" cy="1143000"/>
            <a:chOff x="0" y="0"/>
            <a:chExt cx="7979488" cy="845149"/>
          </a:xfrm>
          <a:solidFill>
            <a:schemeClr val="accent1">
              <a:lumMod val="75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DC4FDDA-13F6-7A08-C46C-89B13CB354DC}"/>
                </a:ext>
              </a:extLst>
            </p:cNvPr>
            <p:cNvSpPr/>
            <p:nvPr/>
          </p:nvSpPr>
          <p:spPr>
            <a:xfrm>
              <a:off x="0" y="0"/>
              <a:ext cx="7979488" cy="845149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B35E375-CD52-490F-672C-575BF88AC017}"/>
                </a:ext>
              </a:extLst>
            </p:cNvPr>
            <p:cNvSpPr txBox="1"/>
            <p:nvPr/>
          </p:nvSpPr>
          <p:spPr>
            <a:xfrm>
              <a:off x="41257" y="41257"/>
              <a:ext cx="7896974" cy="7626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altLang="en-US" sz="4000" b="1" dirty="0" err="1"/>
                <a:t>Upravljanje</a:t>
              </a:r>
              <a:r>
                <a:rPr lang="en-GB" altLang="en-US" sz="4000" b="1" dirty="0"/>
                <a:t> </a:t>
              </a:r>
              <a:r>
                <a:rPr lang="en-GB" altLang="en-US" sz="4000" b="1" dirty="0" err="1"/>
                <a:t>projektnim</a:t>
              </a:r>
              <a:r>
                <a:rPr lang="en-GB" altLang="en-US" sz="4000" b="1" dirty="0"/>
                <a:t> </a:t>
              </a:r>
              <a:r>
                <a:rPr lang="en-GB" altLang="en-US" sz="4000" b="1" dirty="0" err="1"/>
                <a:t>ciklusom</a:t>
              </a:r>
              <a:r>
                <a:rPr lang="en-GB" altLang="en-US" sz="4000" b="1" dirty="0"/>
                <a:t> (PCM) ?</a:t>
              </a:r>
              <a:r>
                <a:rPr lang="en-US" altLang="en-US" sz="4000" b="1" dirty="0"/>
                <a:t> 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8003-C6C9-ABDA-413E-C9449818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b="1" dirty="0"/>
              <a:t>Upravljanje projektnim ciklusom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4A45F-C3D2-EB9B-A073-CDCB7967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3150"/>
            <a:ext cx="10972800" cy="505301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dirty="0"/>
              <a:t>PCM obezbjeđuje da projekti budu:</a:t>
            </a:r>
            <a:endParaRPr lang="en-GB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dirty="0"/>
              <a:t> </a:t>
            </a:r>
            <a:r>
              <a:rPr lang="vi-VN" dirty="0"/>
              <a:t>u skladu sa dugoročnim ciljevima EU i zemalja partnera;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dirty="0"/>
              <a:t> </a:t>
            </a:r>
            <a:r>
              <a:rPr lang="vi-VN" dirty="0"/>
              <a:t>relevantni za usvojenu strategiju i za realne probleme </a:t>
            </a:r>
            <a:r>
              <a:rPr lang="en-GB" dirty="0"/>
              <a:t> </a:t>
            </a:r>
            <a:r>
              <a:rPr lang="vi-VN" dirty="0"/>
              <a:t>ciljnih grupa/korisnika;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dirty="0"/>
              <a:t> o</a:t>
            </a:r>
            <a:r>
              <a:rPr lang="vi-VN" dirty="0"/>
              <a:t>stvarivi</a:t>
            </a:r>
            <a:r>
              <a:rPr lang="x-none" dirty="0"/>
              <a:t> </a:t>
            </a:r>
            <a:r>
              <a:rPr lang="vi-VN" dirty="0"/>
              <a:t>- što znači da ciljevi mogu biti ostvareni u okvirima ograničenja koje nameću okruženje i kapaciteti realizatora projekta;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dirty="0"/>
              <a:t> </a:t>
            </a:r>
            <a:r>
              <a:rPr lang="vi-VN" dirty="0"/>
              <a:t>da rezultati projekta budu održivi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2AF4-F67A-B1A6-897E-90995C85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/>
              <a:t>Glavni</a:t>
            </a:r>
            <a:r>
              <a:rPr lang="en-US" b="1" dirty="0"/>
              <a:t> </a:t>
            </a:r>
            <a:r>
              <a:rPr lang="en-US" b="1" dirty="0" err="1"/>
              <a:t>principi</a:t>
            </a:r>
            <a:r>
              <a:rPr lang="en-US" b="1" dirty="0"/>
              <a:t> </a:t>
            </a:r>
            <a:r>
              <a:rPr lang="en-US" b="1" dirty="0" err="1"/>
              <a:t>upravljanja</a:t>
            </a:r>
            <a:r>
              <a:rPr lang="en-US" b="1" dirty="0"/>
              <a:t> </a:t>
            </a:r>
            <a:r>
              <a:rPr lang="en-US" b="1" dirty="0" err="1"/>
              <a:t>projektnim</a:t>
            </a:r>
            <a:r>
              <a:rPr lang="en-US" b="1" dirty="0"/>
              <a:t> </a:t>
            </a:r>
            <a:r>
              <a:rPr lang="en-US" b="1" dirty="0" err="1"/>
              <a:t>ciklusom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BCD14-8BD8-3C5C-3BAB-D1365D6C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4275"/>
            <a:ext cx="10972800" cy="5399088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u="sng" dirty="0"/>
              <a:t>Tri </a:t>
            </a:r>
            <a:r>
              <a:rPr lang="en-GB" u="sng" dirty="0" err="1"/>
              <a:t>glavna</a:t>
            </a:r>
            <a:r>
              <a:rPr lang="en-GB" u="sng" dirty="0"/>
              <a:t> </a:t>
            </a:r>
            <a:r>
              <a:rPr lang="en-GB" u="sng" dirty="0" err="1"/>
              <a:t>principa</a:t>
            </a:r>
            <a:r>
              <a:rPr lang="x-none" u="sng" dirty="0"/>
              <a:t> </a:t>
            </a:r>
            <a:r>
              <a:rPr lang="x-none" dirty="0"/>
              <a:t>upravljanja</a:t>
            </a:r>
            <a:r>
              <a:rPr lang="en-GB" dirty="0"/>
              <a:t> </a:t>
            </a:r>
            <a:r>
              <a:rPr lang="en-GB" dirty="0" err="1"/>
              <a:t>projektn</a:t>
            </a:r>
            <a:r>
              <a:rPr lang="x-none" dirty="0"/>
              <a:t>im</a:t>
            </a:r>
            <a:r>
              <a:rPr lang="en-GB" dirty="0"/>
              <a:t> </a:t>
            </a:r>
            <a:r>
              <a:rPr lang="en-GB" dirty="0" err="1"/>
              <a:t>ciklus</a:t>
            </a:r>
            <a:r>
              <a:rPr lang="x-none" dirty="0"/>
              <a:t>om</a:t>
            </a:r>
            <a:r>
              <a:rPr lang="en-GB" dirty="0"/>
              <a:t>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/>
              <a:t>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kriterijumi</a:t>
            </a:r>
            <a:r>
              <a:rPr lang="en-GB" dirty="0"/>
              <a:t> </a:t>
            </a:r>
            <a:r>
              <a:rPr lang="en-GB" dirty="0" err="1"/>
              <a:t>odlučivanja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procedure </a:t>
            </a:r>
            <a:r>
              <a:rPr lang="en-GB" dirty="0" err="1"/>
              <a:t>definisani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svaku</a:t>
            </a:r>
            <a:r>
              <a:rPr lang="en-GB" dirty="0"/>
              <a:t> </a:t>
            </a:r>
            <a:r>
              <a:rPr lang="en-GB" dirty="0" err="1"/>
              <a:t>fazu</a:t>
            </a:r>
            <a:r>
              <a:rPr lang="en-GB" dirty="0"/>
              <a:t> u </a:t>
            </a:r>
            <a:r>
              <a:rPr lang="en-GB" dirty="0" err="1"/>
              <a:t>ciklusu</a:t>
            </a:r>
            <a:r>
              <a:rPr lang="en-GB" dirty="0"/>
              <a:t> (</a:t>
            </a:r>
            <a:r>
              <a:rPr lang="en-GB" dirty="0" err="1"/>
              <a:t>uključujući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glavne</a:t>
            </a:r>
            <a:r>
              <a:rPr lang="en-GB" dirty="0"/>
              <a:t> </a:t>
            </a:r>
            <a:r>
              <a:rPr lang="en-GB" dirty="0" err="1"/>
              <a:t>zahtjeve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informacijama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kriterijume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ocjenu</a:t>
            </a:r>
            <a:r>
              <a:rPr lang="en-GB" dirty="0"/>
              <a:t> </a:t>
            </a:r>
            <a:r>
              <a:rPr lang="en-GB" dirty="0" err="1"/>
              <a:t>kvaliteta</a:t>
            </a:r>
            <a:r>
              <a:rPr lang="en-GB" dirty="0"/>
              <a:t>);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/>
              <a:t>da </a:t>
            </a:r>
            <a:r>
              <a:rPr lang="en-GB" dirty="0" err="1"/>
              <a:t>su</a:t>
            </a:r>
            <a:r>
              <a:rPr lang="en-GB" dirty="0"/>
              <a:t> faze u </a:t>
            </a:r>
            <a:r>
              <a:rPr lang="en-GB" dirty="0" err="1"/>
              <a:t>ciklusu</a:t>
            </a:r>
            <a:r>
              <a:rPr lang="en-GB" dirty="0"/>
              <a:t> </a:t>
            </a:r>
            <a:r>
              <a:rPr lang="en-GB" dirty="0" err="1"/>
              <a:t>progresivne</a:t>
            </a:r>
            <a:r>
              <a:rPr lang="en-GB" dirty="0"/>
              <a:t> – </a:t>
            </a:r>
            <a:r>
              <a:rPr lang="en-GB" dirty="0" err="1"/>
              <a:t>svaka</a:t>
            </a:r>
            <a:r>
              <a:rPr lang="en-GB" dirty="0"/>
              <a:t> </a:t>
            </a:r>
            <a:r>
              <a:rPr lang="en-GB" dirty="0" err="1"/>
              <a:t>faza</a:t>
            </a:r>
            <a:r>
              <a:rPr lang="en-GB" dirty="0"/>
              <a:t> mora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završena</a:t>
            </a:r>
            <a:r>
              <a:rPr lang="en-GB" dirty="0"/>
              <a:t>,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nego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se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preći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sljedeću</a:t>
            </a:r>
            <a:r>
              <a:rPr lang="en-GB" dirty="0"/>
              <a:t>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/>
              <a:t>novo </a:t>
            </a:r>
            <a:r>
              <a:rPr lang="en-GB" dirty="0" err="1"/>
              <a:t>programiranje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identifikacija</a:t>
            </a:r>
            <a:r>
              <a:rPr lang="en-GB" dirty="0"/>
              <a:t> </a:t>
            </a:r>
            <a:r>
              <a:rPr lang="en-GB" dirty="0" err="1"/>
              <a:t>počivaju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rezultatima</a:t>
            </a:r>
            <a:r>
              <a:rPr lang="en-GB" dirty="0"/>
              <a:t> </a:t>
            </a:r>
            <a:r>
              <a:rPr lang="en-GB" dirty="0" err="1"/>
              <a:t>monitoringa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evaluacije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strukturisanog</a:t>
            </a:r>
            <a:r>
              <a:rPr lang="en-GB" dirty="0"/>
              <a:t> </a:t>
            </a:r>
            <a:r>
              <a:rPr lang="en-GB" dirty="0" err="1"/>
              <a:t>procesa</a:t>
            </a:r>
            <a:r>
              <a:rPr lang="en-GB" dirty="0"/>
              <a:t> </a:t>
            </a:r>
            <a:r>
              <a:rPr lang="en-GB" dirty="0" err="1"/>
              <a:t>povratnih</a:t>
            </a:r>
            <a:r>
              <a:rPr lang="en-GB" dirty="0"/>
              <a:t> </a:t>
            </a:r>
            <a:r>
              <a:rPr lang="en-GB" dirty="0" err="1"/>
              <a:t>informacija</a:t>
            </a:r>
            <a:r>
              <a:rPr lang="en-GB" dirty="0"/>
              <a:t> (feedback)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institucionalnog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 (institutional learning)</a:t>
            </a:r>
            <a:r>
              <a:rPr lang="x-none" dirty="0"/>
              <a:t>.</a:t>
            </a: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EC48-3286-4CE2-FAB8-E16DB86F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altLang="en-US" b="1"/>
              <a:t>F</a:t>
            </a:r>
            <a:r>
              <a:rPr lang="x-none" altLang="en-US" b="1" dirty="0"/>
              <a:t>aze u projektnom ciklusu</a:t>
            </a:r>
            <a:br>
              <a:rPr lang="en-US" dirty="0"/>
            </a:br>
            <a:endParaRPr lang="en-US" dirty="0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0BC53BC5-97A3-0981-77FF-81E967E6D6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00200"/>
            <a:ext cx="71628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66F0DE450F94A87763AB7CEC04C3D" ma:contentTypeVersion="6" ma:contentTypeDescription="Create a new document." ma:contentTypeScope="" ma:versionID="604e9471ee1b47d50168c0bc7703b445">
  <xsd:schema xmlns:xsd="http://www.w3.org/2001/XMLSchema" xmlns:xs="http://www.w3.org/2001/XMLSchema" xmlns:p="http://schemas.microsoft.com/office/2006/metadata/properties" xmlns:ns2="d6242e4e-2ab0-4380-b270-c73977d0468a" xmlns:ns3="de777af5-75c5-4059-8842-b3ca2d118c77" targetNamespace="http://schemas.microsoft.com/office/2006/metadata/properties" ma:root="true" ma:fieldsID="725bd5ae54014350a6e18dbf931a191a" ns2:_="" ns3:_="">
    <xsd:import namespace="d6242e4e-2ab0-4380-b270-c73977d0468a"/>
    <xsd:import namespace="de777af5-75c5-4059-8842-b3ca2d118c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42e4e-2ab0-4380-b270-c73977d04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77af5-75c5-4059-8842-b3ca2d118c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BAB414-678E-42AF-AA0A-CEE5081BF1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4DD01B-03AC-4E4D-9272-5E9275CF78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9D132F-3A88-4ABB-A321-C7AD808788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42e4e-2ab0-4380-b270-c73977d0468a"/>
    <ds:schemaRef ds:uri="de777af5-75c5-4059-8842-b3ca2d118c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3264</Words>
  <Application>Microsoft Office PowerPoint</Application>
  <PresentationFormat>Widescreen</PresentationFormat>
  <Paragraphs>481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Narrow</vt:lpstr>
      <vt:lpstr>BaltArial</vt:lpstr>
      <vt:lpstr>Calibri</vt:lpstr>
      <vt:lpstr>Comic Sans MS</vt:lpstr>
      <vt:lpstr>Myriad Pro</vt:lpstr>
      <vt:lpstr>Tahoma</vt:lpstr>
      <vt:lpstr>Times New Roman</vt:lpstr>
      <vt:lpstr>Times Roman YU</vt:lpstr>
      <vt:lpstr>Wingdings</vt:lpstr>
      <vt:lpstr>Office Theme</vt:lpstr>
      <vt:lpstr>   Obuka   „Upravljanje projektnim ciklusom – PCM za NVO”  Podgorica, 3. april - 4. april 2023.   trenerica: Lidija Brnović  </vt:lpstr>
      <vt:lpstr>PowerPoint Presentation</vt:lpstr>
      <vt:lpstr>PowerPoint Presentation</vt:lpstr>
      <vt:lpstr> </vt:lpstr>
      <vt:lpstr>Očekivani rezultati </vt:lpstr>
      <vt:lpstr>PowerPoint Presentation</vt:lpstr>
      <vt:lpstr>Upravljanje projektnim ciklusom </vt:lpstr>
      <vt:lpstr>Glavni principi upravljanja projektnim ciklusom </vt:lpstr>
      <vt:lpstr>Faze u projektnom ciklusu </vt:lpstr>
      <vt:lpstr>Faze u upravljanju projektnim ciklusom </vt:lpstr>
      <vt:lpstr>Pristup logičkog okvira rada</vt:lpstr>
      <vt:lpstr>Analitička faza </vt:lpstr>
      <vt:lpstr>Analitička faza </vt:lpstr>
      <vt:lpstr>Analitička faza </vt:lpstr>
      <vt:lpstr>PowerPoint Presentation</vt:lpstr>
      <vt:lpstr>PRIMJER</vt:lpstr>
      <vt:lpstr>PRIMJER</vt:lpstr>
      <vt:lpstr>PRIMJER</vt:lpstr>
      <vt:lpstr>PRIMJER</vt:lpstr>
      <vt:lpstr>PRIMJER</vt:lpstr>
      <vt:lpstr>PowerPoint Presentation</vt:lpstr>
      <vt:lpstr>PRIMJER</vt:lpstr>
      <vt:lpstr>Analiza strategije </vt:lpstr>
      <vt:lpstr>Faza planiranja </vt:lpstr>
      <vt:lpstr>PowerPoint Presentation</vt:lpstr>
      <vt:lpstr>PowerPoint Presentation</vt:lpstr>
      <vt:lpstr>Specifični cilj  </vt:lpstr>
      <vt:lpstr>Očekivani rezultati </vt:lpstr>
      <vt:lpstr>PowerPoint Presentation</vt:lpstr>
      <vt:lpstr>Konkretni proizvodi </vt:lpstr>
      <vt:lpstr>Zadatak - popuniti logički okvir rada </vt:lpstr>
      <vt:lpstr>                               Faza planiranja  </vt:lpstr>
      <vt:lpstr>Indikatori i izvori verifikacije </vt:lpstr>
      <vt:lpstr>Trenutno stanje/ Polazište    </vt:lpstr>
      <vt:lpstr>PowerPoint Presentation</vt:lpstr>
      <vt:lpstr>Uvod/opis problema  </vt:lpstr>
      <vt:lpstr>Opis projekta </vt:lpstr>
      <vt:lpstr>Ciljna grupa projekta </vt:lpstr>
      <vt:lpstr>Ciljevi projekta </vt:lpstr>
      <vt:lpstr>PowerPoint Presentation</vt:lpstr>
      <vt:lpstr>Ciljevi projekta </vt:lpstr>
      <vt:lpstr>Aktivnosti projekta </vt:lpstr>
      <vt:lpstr>Rizici i pretpostavke </vt:lpstr>
      <vt:lpstr>Monitoring i izvještavanje </vt:lpstr>
      <vt:lpstr>PowerPoint Presentation</vt:lpstr>
      <vt:lpstr>Budžet projekta </vt:lpstr>
      <vt:lpstr>HVALA NA UČEŠĆU!       reloadgrants.me@undp.org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Sinisa Ignjatic</dc:creator>
  <cp:lastModifiedBy>Zerina Catovic</cp:lastModifiedBy>
  <cp:revision>155</cp:revision>
  <dcterms:created xsi:type="dcterms:W3CDTF">2018-04-12T14:39:59Z</dcterms:created>
  <dcterms:modified xsi:type="dcterms:W3CDTF">2023-03-30T08:30:28Z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0x0101009C966F0DE450F94A87763AB7CEC04C3D</vt:lpwstr>
  </property>
</Properties>
</file>