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ne Schmidt" initials="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652"/>
    <a:srgbClr val="2E9047"/>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94660"/>
  </p:normalViewPr>
  <p:slideViewPr>
    <p:cSldViewPr snapToObjects="1">
      <p:cViewPr>
        <p:scale>
          <a:sx n="108" d="100"/>
          <a:sy n="108" d="100"/>
        </p:scale>
        <p:origin x="12" y="-72"/>
      </p:cViewPr>
      <p:guideLst>
        <p:guide orient="horz" pos="2448"/>
        <p:guide pos="52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19FA1FD-AF9E-3747-A7AD-5C17C2076195}" type="datetimeFigureOut">
              <a:rPr lang="en-US" smtClean="0"/>
              <a:pPr/>
              <a:t>8/1/2012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DCE0A0B-2864-9049-9182-D6C541959347}" type="slidenum">
              <a:rPr lang="en-US" smtClean="0"/>
              <a:pPr/>
              <a:t>‹#›</a:t>
            </a:fld>
            <a:endParaRPr lang="en-US"/>
          </a:p>
        </p:txBody>
      </p:sp>
    </p:spTree>
    <p:extLst>
      <p:ext uri="{BB962C8B-B14F-4D97-AF65-F5344CB8AC3E}">
        <p14:creationId xmlns:p14="http://schemas.microsoft.com/office/powerpoint/2010/main" val="1318663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E0A0B-2864-9049-9182-D6C54195934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0F5A1D5-1E0B-8741-9EED-1264229A6F64}"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0F5A1D5-1E0B-8741-9EED-1264229A6F64}"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0F5A1D5-1E0B-8741-9EED-1264229A6F64}"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0F5A1D5-1E0B-8741-9EED-1264229A6F64}"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0F5A1D5-1E0B-8741-9EED-1264229A6F64}"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0F5A1D5-1E0B-8741-9EED-1264229A6F64}" type="datetimeFigureOut">
              <a:rPr lang="en-US" smtClean="0"/>
              <a:pPr/>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0F5A1D5-1E0B-8741-9EED-1264229A6F64}" type="datetimeFigureOut">
              <a:rPr lang="en-US" smtClean="0"/>
              <a:pPr/>
              <a:t>8/1/2012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0F5A1D5-1E0B-8741-9EED-1264229A6F64}" type="datetimeFigureOut">
              <a:rPr lang="en-US" smtClean="0"/>
              <a:pPr/>
              <a:t>8/1/2012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5A1D5-1E0B-8741-9EED-1264229A6F64}" type="datetimeFigureOut">
              <a:rPr lang="en-US" smtClean="0"/>
              <a:pPr/>
              <a:t>8/1/2012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0F5A1D5-1E0B-8741-9EED-1264229A6F64}" type="datetimeFigureOut">
              <a:rPr lang="en-US" smtClean="0"/>
              <a:pPr/>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0F5A1D5-1E0B-8741-9EED-1264229A6F64}" type="datetimeFigureOut">
              <a:rPr lang="en-US" smtClean="0"/>
              <a:pPr/>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54ECF-F016-5C4C-BAE8-102CE8CA62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5A1D5-1E0B-8741-9EED-1264229A6F64}" type="datetimeFigureOut">
              <a:rPr lang="en-US" smtClean="0"/>
              <a:pPr/>
              <a:t>8/1/2012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4ECF-F016-5C4C-BAE8-102CE8CA62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143000" y="2133600"/>
            <a:ext cx="6860447" cy="4114800"/>
            <a:chOff x="852711" y="1772816"/>
            <a:chExt cx="7230972" cy="4056483"/>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1" t="23144" r="621" b="7672"/>
            <a:stretch/>
          </p:blipFill>
          <p:spPr bwMode="auto">
            <a:xfrm>
              <a:off x="852711" y="1772816"/>
              <a:ext cx="7230972" cy="405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952234" y="5672397"/>
              <a:ext cx="1112025" cy="156902"/>
            </a:xfrm>
            <a:prstGeom prst="rect">
              <a:avLst/>
            </a:prstGeom>
            <a:noFill/>
          </p:spPr>
          <p:txBody>
            <a:bodyPr wrap="square" rtlCol="0">
              <a:spAutoFit/>
            </a:bodyPr>
            <a:lstStyle/>
            <a:p>
              <a:r>
                <a:rPr lang="en-GB" sz="600" b="1" i="1" dirty="0" smtClean="0">
                  <a:solidFill>
                    <a:schemeClr val="bg1"/>
                  </a:solidFill>
                </a:rPr>
                <a:t>© The Energy Resource Institute</a:t>
              </a:r>
              <a:endParaRPr lang="en-GB" sz="600" b="1" i="1" dirty="0">
                <a:solidFill>
                  <a:schemeClr val="bg1"/>
                </a:solidFill>
              </a:endParaRPr>
            </a:p>
          </p:txBody>
        </p:sp>
      </p:grpSp>
      <p:sp>
        <p:nvSpPr>
          <p:cNvPr id="11" name="Title 10"/>
          <p:cNvSpPr>
            <a:spLocks noGrp="1"/>
          </p:cNvSpPr>
          <p:nvPr>
            <p:ph type="ctrTitle"/>
          </p:nvPr>
        </p:nvSpPr>
        <p:spPr>
          <a:xfrm>
            <a:off x="1143000" y="1673225"/>
            <a:ext cx="6860447" cy="536575"/>
          </a:xfrm>
        </p:spPr>
        <p:txBody>
          <a:bodyPr lIns="0" tIns="0" rIns="0" bIns="0" anchor="t">
            <a:normAutofit/>
          </a:bodyPr>
          <a:lstStyle/>
          <a:p>
            <a:r>
              <a:rPr lang="en-GB" sz="2400" b="1" dirty="0" smtClean="0">
                <a:solidFill>
                  <a:srgbClr val="91C652"/>
                </a:solidFill>
                <a:latin typeface="Calibri"/>
                <a:cs typeface="Calibri"/>
              </a:rPr>
              <a:t>Sustainable Energy for All</a:t>
            </a:r>
            <a:endParaRPr lang="en-US" sz="2400" b="1" dirty="0">
              <a:solidFill>
                <a:srgbClr val="91C652"/>
              </a:solidFill>
              <a:latin typeface="Calibri"/>
              <a:cs typeface="Calibri"/>
            </a:endParaRPr>
          </a:p>
        </p:txBody>
      </p:sp>
      <p:sp>
        <p:nvSpPr>
          <p:cNvPr id="12" name="Subtitle 11"/>
          <p:cNvSpPr>
            <a:spLocks noGrp="1"/>
          </p:cNvSpPr>
          <p:nvPr>
            <p:ph type="subTitle" idx="1"/>
          </p:nvPr>
        </p:nvSpPr>
        <p:spPr>
          <a:xfrm>
            <a:off x="1143000" y="2286000"/>
            <a:ext cx="6860447" cy="3429000"/>
          </a:xfrm>
        </p:spPr>
        <p:txBody>
          <a:bodyPr lIns="0" tIns="0" rIns="0" bIns="0" anchor="t">
            <a:normAutofit/>
          </a:bodyPr>
          <a:lstStyle/>
          <a:p>
            <a:r>
              <a:rPr lang="en-GB" sz="1600" dirty="0" smtClean="0">
                <a:solidFill>
                  <a:schemeClr val="bg1"/>
                </a:solidFill>
              </a:rPr>
              <a:t>Energy is opportunity. It transforms lives. Economies. And our planet.</a:t>
            </a:r>
            <a:endParaRPr lang="en-GB" sz="1600" dirty="0">
              <a:solidFill>
                <a:schemeClr val="bg1"/>
              </a:solidFill>
            </a:endParaRPr>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21" name="Content Placeholder 2"/>
          <p:cNvSpPr txBox="1">
            <a:spLocks/>
          </p:cNvSpPr>
          <p:nvPr/>
        </p:nvSpPr>
        <p:spPr>
          <a:xfrm>
            <a:off x="762000" y="2286000"/>
            <a:ext cx="7162800" cy="685800"/>
          </a:xfrm>
          <a:prstGeom prst="rect">
            <a:avLst/>
          </a:prstGeom>
        </p:spPr>
        <p:txBody>
          <a:bodyPr vert="horz" lIns="91440" tIns="45720" rIns="91440" bIns="45720" rtlCol="0">
            <a:normAutofit/>
          </a:bodyPr>
          <a:lstStyle/>
          <a:p>
            <a:r>
              <a:rPr lang="en-GB" sz="1700" dirty="0" smtClean="0"/>
              <a:t>Achieving sustainable energy for all by 2030 will not be without challenges;</a:t>
            </a:r>
            <a:endParaRPr lang="en-GB" sz="1700" dirty="0"/>
          </a:p>
        </p:txBody>
      </p:sp>
      <p:sp>
        <p:nvSpPr>
          <p:cNvPr id="18" name="Title 10"/>
          <p:cNvSpPr>
            <a:spLocks noGrp="1"/>
          </p:cNvSpPr>
          <p:nvPr>
            <p:ph type="ctrTitle"/>
          </p:nvPr>
        </p:nvSpPr>
        <p:spPr>
          <a:xfrm>
            <a:off x="838200" y="1749425"/>
            <a:ext cx="7467600" cy="536575"/>
          </a:xfrm>
        </p:spPr>
        <p:txBody>
          <a:bodyPr lIns="0" anchor="t">
            <a:normAutofit/>
          </a:bodyPr>
          <a:lstStyle/>
          <a:p>
            <a:pPr algn="l"/>
            <a:r>
              <a:rPr lang="en-US" sz="2400" b="1" dirty="0" smtClean="0">
                <a:solidFill>
                  <a:srgbClr val="91C652"/>
                </a:solidFill>
              </a:rPr>
              <a:t>Challenges we will face</a:t>
            </a:r>
            <a:endParaRPr lang="en-US" sz="2400" b="1" dirty="0">
              <a:solidFill>
                <a:srgbClr val="91C652"/>
              </a:solidFill>
            </a:endParaRPr>
          </a:p>
        </p:txBody>
      </p:sp>
      <p:sp>
        <p:nvSpPr>
          <p:cNvPr id="19" name="TextBox 18"/>
          <p:cNvSpPr txBox="1"/>
          <p:nvPr/>
        </p:nvSpPr>
        <p:spPr>
          <a:xfrm>
            <a:off x="838200" y="3048000"/>
            <a:ext cx="2743200" cy="2382190"/>
          </a:xfrm>
          <a:prstGeom prst="rect">
            <a:avLst/>
          </a:prstGeom>
          <a:noFill/>
        </p:spPr>
        <p:txBody>
          <a:bodyPr wrap="square" rtlCol="0">
            <a:spAutoFit/>
          </a:bodyPr>
          <a:lstStyle/>
          <a:p>
            <a:pPr marL="342900" lvl="0" indent="-342900" defTabSz="914400">
              <a:spcBef>
                <a:spcPct val="20000"/>
              </a:spcBef>
              <a:spcAft>
                <a:spcPts val="1200"/>
              </a:spcAft>
              <a:buFont typeface="+mj-lt"/>
              <a:buAutoNum type="arabicPeriod"/>
              <a:defRPr/>
            </a:pPr>
            <a:r>
              <a:rPr lang="en-GB" sz="1600" dirty="0" smtClean="0">
                <a:solidFill>
                  <a:srgbClr val="000000"/>
                </a:solidFill>
              </a:rPr>
              <a:t>Path Dependence  </a:t>
            </a:r>
          </a:p>
          <a:p>
            <a:pPr marL="342900" lvl="0" indent="-342900" defTabSz="914400">
              <a:spcBef>
                <a:spcPct val="20000"/>
              </a:spcBef>
              <a:spcAft>
                <a:spcPts val="1200"/>
              </a:spcAft>
              <a:buFont typeface="+mj-lt"/>
              <a:buAutoNum type="arabicPeriod"/>
              <a:defRPr/>
            </a:pPr>
            <a:r>
              <a:rPr lang="en-GB" sz="1600" dirty="0" smtClean="0">
                <a:solidFill>
                  <a:srgbClr val="000000"/>
                </a:solidFill>
              </a:rPr>
              <a:t>Financial Obstacles</a:t>
            </a:r>
          </a:p>
          <a:p>
            <a:pPr marL="342900" lvl="0" indent="-342900" defTabSz="914400">
              <a:spcBef>
                <a:spcPct val="20000"/>
              </a:spcBef>
              <a:spcAft>
                <a:spcPts val="1200"/>
              </a:spcAft>
              <a:buFont typeface="+mj-lt"/>
              <a:buAutoNum type="arabicPeriod"/>
              <a:defRPr/>
            </a:pPr>
            <a:r>
              <a:rPr lang="en-GB" sz="1600" dirty="0" smtClean="0">
                <a:solidFill>
                  <a:srgbClr val="000000"/>
                </a:solidFill>
              </a:rPr>
              <a:t>Pricing and regulatory policies and practices</a:t>
            </a:r>
          </a:p>
          <a:p>
            <a:pPr marL="342900" lvl="0" indent="-342900" defTabSz="914400">
              <a:spcBef>
                <a:spcPct val="20000"/>
              </a:spcBef>
              <a:spcAft>
                <a:spcPts val="1200"/>
              </a:spcAft>
              <a:buFont typeface="+mj-lt"/>
              <a:buAutoNum type="arabicPeriod"/>
              <a:defRPr/>
            </a:pPr>
            <a:r>
              <a:rPr lang="en-GB" sz="1600" dirty="0" smtClean="0">
                <a:solidFill>
                  <a:srgbClr val="000000"/>
                </a:solidFill>
              </a:rPr>
              <a:t>Business models</a:t>
            </a:r>
          </a:p>
          <a:p>
            <a:pPr marL="342900" lvl="0" indent="-342900" defTabSz="914400">
              <a:spcBef>
                <a:spcPct val="20000"/>
              </a:spcBef>
              <a:spcAft>
                <a:spcPts val="1200"/>
              </a:spcAft>
              <a:buFont typeface="+mj-lt"/>
              <a:buAutoNum type="arabicPeriod"/>
              <a:defRPr/>
            </a:pPr>
            <a:endParaRPr lang="en-GB" sz="1600" dirty="0" smtClean="0">
              <a:solidFill>
                <a:srgbClr val="000000"/>
              </a:solidFill>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17" r="10837" b="12997"/>
          <a:stretch/>
        </p:blipFill>
        <p:spPr>
          <a:xfrm>
            <a:off x="3378537" y="2819400"/>
            <a:ext cx="4927263" cy="3258463"/>
          </a:xfrm>
          <a:prstGeom prst="rect">
            <a:avLst/>
          </a:prstGeom>
        </p:spPr>
      </p:pic>
      <p:sp>
        <p:nvSpPr>
          <p:cNvPr id="20" name="TextBox 19"/>
          <p:cNvSpPr txBox="1"/>
          <p:nvPr/>
        </p:nvSpPr>
        <p:spPr>
          <a:xfrm>
            <a:off x="7583296" y="5772511"/>
            <a:ext cx="722504" cy="161022"/>
          </a:xfrm>
          <a:prstGeom prst="rect">
            <a:avLst/>
          </a:prstGeom>
          <a:noFill/>
        </p:spPr>
        <p:txBody>
          <a:bodyPr wrap="square" rtlCol="0">
            <a:spAutoFit/>
          </a:bodyPr>
          <a:lstStyle/>
          <a:p>
            <a:r>
              <a:rPr lang="en-GB" sz="600" b="1" i="1" dirty="0" smtClean="0">
                <a:solidFill>
                  <a:schemeClr val="bg1"/>
                </a:solidFill>
              </a:rPr>
              <a:t>© Practical Action</a:t>
            </a:r>
            <a:endParaRPr lang="en-GB" sz="600" b="1" i="1" dirty="0">
              <a:solidFill>
                <a:schemeClr val="bg1"/>
              </a:solidFill>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6" name="Subtitle 2"/>
          <p:cNvSpPr>
            <a:spLocks noGrp="1"/>
          </p:cNvSpPr>
          <p:nvPr>
            <p:ph type="subTitle" idx="1"/>
          </p:nvPr>
        </p:nvSpPr>
        <p:spPr>
          <a:xfrm>
            <a:off x="838200" y="2133600"/>
            <a:ext cx="7620001" cy="1447800"/>
          </a:xfrm>
        </p:spPr>
        <p:txBody>
          <a:bodyPr lIns="0">
            <a:noAutofit/>
          </a:bodyPr>
          <a:lstStyle/>
          <a:p>
            <a:pPr algn="l"/>
            <a:r>
              <a:rPr lang="en-GB" sz="1800" b="1" dirty="0" smtClean="0">
                <a:solidFill>
                  <a:srgbClr val="008000"/>
                </a:solidFill>
              </a:rPr>
              <a:t>‘I urge the leaders of governments, civil society, communities, and the private sector to turn this vision into reality with concrete commitments to action. With right actions, world leaders can improve the lives of billions of people.’</a:t>
            </a:r>
          </a:p>
          <a:p>
            <a:pPr algn="l"/>
            <a:r>
              <a:rPr lang="en-GB" sz="1400" b="1" i="1" dirty="0" smtClean="0">
                <a:solidFill>
                  <a:schemeClr val="tx1"/>
                </a:solidFill>
              </a:rPr>
              <a:t>Ban </a:t>
            </a:r>
            <a:r>
              <a:rPr lang="en-GB" sz="1400" b="1" i="1" dirty="0">
                <a:solidFill>
                  <a:schemeClr val="tx1"/>
                </a:solidFill>
              </a:rPr>
              <a:t>Ki-moon, United Nations Secretary-General </a:t>
            </a:r>
            <a:endParaRPr lang="en-GB" sz="1400" b="1" dirty="0">
              <a:solidFill>
                <a:schemeClr val="tx1"/>
              </a:solidFill>
            </a:endParaRPr>
          </a:p>
        </p:txBody>
      </p:sp>
      <p:sp>
        <p:nvSpPr>
          <p:cNvPr id="24" name="Title 10"/>
          <p:cNvSpPr>
            <a:spLocks noGrp="1"/>
          </p:cNvSpPr>
          <p:nvPr>
            <p:ph type="ctrTitle"/>
          </p:nvPr>
        </p:nvSpPr>
        <p:spPr>
          <a:xfrm>
            <a:off x="838200" y="1676400"/>
            <a:ext cx="7467600" cy="457200"/>
          </a:xfrm>
        </p:spPr>
        <p:txBody>
          <a:bodyPr lIns="0" anchor="t">
            <a:normAutofit/>
          </a:bodyPr>
          <a:lstStyle/>
          <a:p>
            <a:pPr algn="l"/>
            <a:r>
              <a:rPr lang="en-US" sz="2400" b="1" dirty="0" smtClean="0">
                <a:solidFill>
                  <a:srgbClr val="91C652"/>
                </a:solidFill>
              </a:rPr>
              <a:t>Working together to overcome the challenges</a:t>
            </a:r>
          </a:p>
        </p:txBody>
      </p:sp>
      <p:grpSp>
        <p:nvGrpSpPr>
          <p:cNvPr id="25" name="Group 24"/>
          <p:cNvGrpSpPr/>
          <p:nvPr/>
        </p:nvGrpSpPr>
        <p:grpSpPr>
          <a:xfrm>
            <a:off x="838200" y="3352800"/>
            <a:ext cx="5136423" cy="2812289"/>
            <a:chOff x="2558458" y="3352800"/>
            <a:chExt cx="5136423" cy="2812289"/>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8458" y="3352800"/>
              <a:ext cx="5136423" cy="2812289"/>
            </a:xfrm>
            <a:prstGeom prst="rect">
              <a:avLst/>
            </a:prstGeom>
            <a:noFill/>
            <a:ln>
              <a:noFill/>
            </a:ln>
          </p:spPr>
        </p:pic>
        <p:sp>
          <p:nvSpPr>
            <p:cNvPr id="15" name="TextBox 14"/>
            <p:cNvSpPr txBox="1"/>
            <p:nvPr/>
          </p:nvSpPr>
          <p:spPr>
            <a:xfrm>
              <a:off x="6843067" y="5893261"/>
              <a:ext cx="763320" cy="184666"/>
            </a:xfrm>
            <a:prstGeom prst="rect">
              <a:avLst/>
            </a:prstGeom>
            <a:noFill/>
          </p:spPr>
          <p:txBody>
            <a:bodyPr wrap="square" rtlCol="0">
              <a:spAutoFit/>
            </a:bodyPr>
            <a:lstStyle/>
            <a:p>
              <a:r>
                <a:rPr lang="en-GB" sz="600" b="1" i="1" dirty="0" smtClean="0">
                  <a:solidFill>
                    <a:schemeClr val="bg1"/>
                  </a:solidFill>
                </a:rPr>
                <a:t>© Practical Action</a:t>
              </a:r>
              <a:endParaRPr lang="en-GB" sz="600" b="1" i="1" dirty="0">
                <a:solidFill>
                  <a:schemeClr val="bg1"/>
                </a:solidFill>
              </a:endParaRPr>
            </a:p>
          </p:txBody>
        </p:sp>
      </p:gr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21" name="Content Placeholder 2"/>
          <p:cNvSpPr txBox="1">
            <a:spLocks/>
          </p:cNvSpPr>
          <p:nvPr/>
        </p:nvSpPr>
        <p:spPr>
          <a:xfrm>
            <a:off x="762000" y="2286000"/>
            <a:ext cx="7162800" cy="685800"/>
          </a:xfrm>
          <a:prstGeom prst="rect">
            <a:avLst/>
          </a:prstGeom>
        </p:spPr>
        <p:txBody>
          <a:bodyPr vert="horz" lIns="91440" tIns="45720" rIns="91440" bIns="45720" rtlCol="0">
            <a:noAutofit/>
          </a:bodyPr>
          <a:lstStyle/>
          <a:p>
            <a:pPr>
              <a:spcAft>
                <a:spcPts val="600"/>
              </a:spcAft>
            </a:pPr>
            <a:r>
              <a:rPr lang="en-GB" sz="1700" dirty="0" smtClean="0"/>
              <a:t>What is a Commitment to Action?</a:t>
            </a:r>
          </a:p>
          <a:p>
            <a:pPr>
              <a:spcAft>
                <a:spcPts val="600"/>
              </a:spcAft>
            </a:pPr>
            <a:r>
              <a:rPr lang="en-GB" sz="1700" dirty="0" smtClean="0"/>
              <a:t>Commitments can take many forms, but should be measurable and should help move the world toward achieving sustainable energy for all 2030.</a:t>
            </a:r>
          </a:p>
          <a:p>
            <a:pPr>
              <a:spcAft>
                <a:spcPts val="600"/>
              </a:spcAft>
            </a:pPr>
            <a:endParaRPr lang="en-GB" sz="1700" dirty="0" smtClean="0"/>
          </a:p>
        </p:txBody>
      </p:sp>
      <p:sp>
        <p:nvSpPr>
          <p:cNvPr id="18" name="Title 10"/>
          <p:cNvSpPr>
            <a:spLocks noGrp="1"/>
          </p:cNvSpPr>
          <p:nvPr>
            <p:ph type="ctrTitle"/>
          </p:nvPr>
        </p:nvSpPr>
        <p:spPr>
          <a:xfrm>
            <a:off x="838199" y="1749425"/>
            <a:ext cx="7690585" cy="536575"/>
          </a:xfrm>
        </p:spPr>
        <p:txBody>
          <a:bodyPr lIns="0" anchor="t">
            <a:normAutofit fontScale="90000"/>
          </a:bodyPr>
          <a:lstStyle/>
          <a:p>
            <a:pPr algn="l"/>
            <a:r>
              <a:rPr lang="en-GB" sz="2400" b="1" dirty="0" smtClean="0">
                <a:solidFill>
                  <a:srgbClr val="91C652"/>
                </a:solidFill>
              </a:rPr>
              <a:t>Commitments that create the Sustainable Energy Future we want</a:t>
            </a:r>
            <a:endParaRPr lang="en-US" sz="2400" b="1" dirty="0">
              <a:solidFill>
                <a:srgbClr val="91C652"/>
              </a:solidFill>
            </a:endParaRPr>
          </a:p>
        </p:txBody>
      </p:sp>
      <p:sp>
        <p:nvSpPr>
          <p:cNvPr id="19" name="TextBox 18"/>
          <p:cNvSpPr txBox="1"/>
          <p:nvPr/>
        </p:nvSpPr>
        <p:spPr>
          <a:xfrm>
            <a:off x="838200" y="3886200"/>
            <a:ext cx="2743200" cy="1800493"/>
          </a:xfrm>
          <a:prstGeom prst="rect">
            <a:avLst/>
          </a:prstGeom>
          <a:noFill/>
        </p:spPr>
        <p:txBody>
          <a:bodyPr wrap="square" rtlCol="0">
            <a:spAutoFit/>
          </a:bodyPr>
          <a:lstStyle/>
          <a:p>
            <a:r>
              <a:rPr lang="en-GB" sz="1900" b="1" dirty="0" smtClean="0"/>
              <a:t>Who needs to commit?</a:t>
            </a:r>
          </a:p>
          <a:p>
            <a:endParaRPr lang="en-GB" sz="1000" dirty="0" smtClean="0"/>
          </a:p>
          <a:p>
            <a:pPr marL="285750" indent="-285750">
              <a:spcAft>
                <a:spcPts val="600"/>
              </a:spcAft>
              <a:buFont typeface="Arial" pitchFamily="34" charset="0"/>
              <a:buChar char="•"/>
            </a:pPr>
            <a:r>
              <a:rPr lang="en-GB" sz="1700" dirty="0" smtClean="0"/>
              <a:t>Governments</a:t>
            </a:r>
          </a:p>
          <a:p>
            <a:pPr marL="285750" indent="-285750">
              <a:spcAft>
                <a:spcPts val="600"/>
              </a:spcAft>
              <a:buFont typeface="Arial" pitchFamily="34" charset="0"/>
              <a:buChar char="•"/>
            </a:pPr>
            <a:r>
              <a:rPr lang="en-GB" sz="1700" dirty="0" smtClean="0"/>
              <a:t>Private Sector</a:t>
            </a:r>
          </a:p>
          <a:p>
            <a:pPr marL="285750" indent="-285750">
              <a:spcAft>
                <a:spcPts val="600"/>
              </a:spcAft>
              <a:buFont typeface="Arial" pitchFamily="34" charset="0"/>
              <a:buChar char="•"/>
            </a:pPr>
            <a:r>
              <a:rPr lang="en-GB" sz="1700" dirty="0" smtClean="0"/>
              <a:t>Civil Society</a:t>
            </a:r>
          </a:p>
          <a:p>
            <a:endParaRPr lang="en-GB" sz="1600" dirty="0"/>
          </a:p>
        </p:txBody>
      </p:sp>
      <p:grpSp>
        <p:nvGrpSpPr>
          <p:cNvPr id="14" name="Group 13"/>
          <p:cNvGrpSpPr/>
          <p:nvPr/>
        </p:nvGrpSpPr>
        <p:grpSpPr>
          <a:xfrm>
            <a:off x="4114799" y="3429000"/>
            <a:ext cx="4413985" cy="2806824"/>
            <a:chOff x="4909280" y="3212976"/>
            <a:chExt cx="4000582" cy="2543944"/>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280" y="3212976"/>
              <a:ext cx="3815916" cy="2543944"/>
            </a:xfrm>
            <a:prstGeom prst="rect">
              <a:avLst/>
            </a:prstGeom>
          </p:spPr>
        </p:pic>
        <p:sp>
          <p:nvSpPr>
            <p:cNvPr id="23" name="TextBox 22"/>
            <p:cNvSpPr txBox="1"/>
            <p:nvPr/>
          </p:nvSpPr>
          <p:spPr>
            <a:xfrm rot="16200000">
              <a:off x="8529497" y="5376555"/>
              <a:ext cx="576064" cy="184666"/>
            </a:xfrm>
            <a:prstGeom prst="rect">
              <a:avLst/>
            </a:prstGeom>
            <a:noFill/>
          </p:spPr>
          <p:txBody>
            <a:bodyPr wrap="square" rtlCol="0">
              <a:spAutoFit/>
            </a:bodyPr>
            <a:lstStyle/>
            <a:p>
              <a:r>
                <a:rPr lang="en-GB" sz="600" b="1" i="1" dirty="0" smtClean="0"/>
                <a:t>UN Photo</a:t>
              </a:r>
              <a:endParaRPr lang="en-GB" sz="600" b="1" i="1" dirty="0"/>
            </a:p>
          </p:txBody>
        </p:sp>
      </p:gr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21" name="Content Placeholder 2"/>
          <p:cNvSpPr txBox="1">
            <a:spLocks/>
          </p:cNvSpPr>
          <p:nvPr/>
        </p:nvSpPr>
        <p:spPr>
          <a:xfrm>
            <a:off x="762000" y="2286000"/>
            <a:ext cx="7162800" cy="685800"/>
          </a:xfrm>
          <a:prstGeom prst="rect">
            <a:avLst/>
          </a:prstGeom>
        </p:spPr>
        <p:txBody>
          <a:bodyPr vert="horz" lIns="91440" tIns="45720" rIns="91440" bIns="45720" rtlCol="0">
            <a:noAutofit/>
          </a:bodyPr>
          <a:lstStyle/>
          <a:p>
            <a:pPr>
              <a:spcAft>
                <a:spcPts val="600"/>
              </a:spcAft>
            </a:pPr>
            <a:r>
              <a:rPr lang="en-GB" b="1" dirty="0" smtClean="0">
                <a:solidFill>
                  <a:srgbClr val="008000"/>
                </a:solidFill>
              </a:rPr>
              <a:t>ACTION: </a:t>
            </a:r>
          </a:p>
          <a:p>
            <a:r>
              <a:rPr lang="en-GB" sz="1600" b="1" dirty="0" smtClean="0"/>
              <a:t>Governments</a:t>
            </a:r>
            <a:r>
              <a:rPr lang="en-GB" sz="1600" dirty="0" smtClean="0"/>
              <a:t> </a:t>
            </a:r>
            <a:r>
              <a:rPr lang="en-GB" sz="1600" b="1" dirty="0" smtClean="0"/>
              <a:t>and international institutions </a:t>
            </a:r>
            <a:r>
              <a:rPr lang="en-GB" sz="1600" dirty="0" smtClean="0"/>
              <a:t>can develop national energy plans and targets, provide financial support, and remove unproductive tariffs and subsidies.</a:t>
            </a:r>
          </a:p>
          <a:p>
            <a:endParaRPr lang="en-GB" sz="1600" dirty="0"/>
          </a:p>
        </p:txBody>
      </p:sp>
      <p:sp>
        <p:nvSpPr>
          <p:cNvPr id="18" name="Title 10"/>
          <p:cNvSpPr>
            <a:spLocks noGrp="1"/>
          </p:cNvSpPr>
          <p:nvPr>
            <p:ph type="ctrTitle"/>
          </p:nvPr>
        </p:nvSpPr>
        <p:spPr>
          <a:xfrm>
            <a:off x="838199" y="1749425"/>
            <a:ext cx="7690585" cy="536575"/>
          </a:xfrm>
        </p:spPr>
        <p:txBody>
          <a:bodyPr lIns="0" anchor="t">
            <a:normAutofit/>
          </a:bodyPr>
          <a:lstStyle/>
          <a:p>
            <a:pPr algn="l"/>
            <a:r>
              <a:rPr lang="en-GB" sz="2400" b="1" dirty="0" smtClean="0">
                <a:solidFill>
                  <a:srgbClr val="91C652"/>
                </a:solidFill>
              </a:rPr>
              <a:t>Governments</a:t>
            </a:r>
            <a:endParaRPr lang="en-US" sz="2400" b="1" dirty="0">
              <a:solidFill>
                <a:srgbClr val="91C652"/>
              </a:solidFill>
            </a:endParaRPr>
          </a:p>
        </p:txBody>
      </p:sp>
      <p:sp>
        <p:nvSpPr>
          <p:cNvPr id="14" name="Content Placeholder 2"/>
          <p:cNvSpPr txBox="1">
            <a:spLocks/>
          </p:cNvSpPr>
          <p:nvPr/>
        </p:nvSpPr>
        <p:spPr>
          <a:xfrm>
            <a:off x="762000" y="3657600"/>
            <a:ext cx="7620000" cy="2667000"/>
          </a:xfrm>
          <a:prstGeom prst="rect">
            <a:avLst/>
          </a:prstGeom>
        </p:spPr>
        <p:txBody>
          <a:bodyPr vert="horz" lIns="91440" tIns="45720" rIns="91440" bIns="45720" rtlCol="0">
            <a:noAutofit/>
          </a:bodyPr>
          <a:lstStyle/>
          <a:p>
            <a:pPr>
              <a:spcAft>
                <a:spcPts val="600"/>
              </a:spcAft>
            </a:pPr>
            <a:r>
              <a:rPr lang="en-GB" b="1" dirty="0" smtClean="0">
                <a:solidFill>
                  <a:srgbClr val="008000"/>
                </a:solidFill>
              </a:rPr>
              <a:t>MESSAGES: </a:t>
            </a:r>
          </a:p>
          <a:p>
            <a:r>
              <a:rPr lang="en-GB" sz="1600" b="1" dirty="0" smtClean="0"/>
              <a:t>Access: </a:t>
            </a:r>
            <a:r>
              <a:rPr lang="en-GB" sz="1600" dirty="0" smtClean="0"/>
              <a:t>Delivering sustainable energy access will strengthen social and economic development.</a:t>
            </a:r>
          </a:p>
          <a:p>
            <a:endParaRPr lang="en-GB" sz="1600" b="1" dirty="0" smtClean="0"/>
          </a:p>
          <a:p>
            <a:r>
              <a:rPr lang="en-GB" sz="1600" b="1" dirty="0" smtClean="0"/>
              <a:t>Efficiency: </a:t>
            </a:r>
            <a:r>
              <a:rPr lang="en-GB" sz="1600" dirty="0" smtClean="0"/>
              <a:t>In a time of economic difficulty, energy efficiency makes financial sense.</a:t>
            </a:r>
          </a:p>
          <a:p>
            <a:endParaRPr lang="en-GB" sz="1600" b="1" dirty="0" smtClean="0"/>
          </a:p>
          <a:p>
            <a:r>
              <a:rPr lang="en-GB" sz="1600" b="1" dirty="0" err="1" smtClean="0"/>
              <a:t>Renewables</a:t>
            </a:r>
            <a:r>
              <a:rPr lang="en-GB" sz="1600" b="1" dirty="0" smtClean="0"/>
              <a:t>: </a:t>
            </a:r>
            <a:r>
              <a:rPr lang="en-GB" sz="1600" dirty="0" smtClean="0"/>
              <a:t>The cost of climate change is greater than the cost of providing renewable energy. By championing renewable options, countries can build more resilient, competitive economies.</a:t>
            </a:r>
            <a:endParaRPr lang="en-GB" sz="16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8" name="Title 10"/>
          <p:cNvSpPr>
            <a:spLocks noGrp="1"/>
          </p:cNvSpPr>
          <p:nvPr>
            <p:ph type="ctrTitle"/>
          </p:nvPr>
        </p:nvSpPr>
        <p:spPr>
          <a:xfrm>
            <a:off x="838199" y="1749425"/>
            <a:ext cx="7690585" cy="536575"/>
          </a:xfrm>
        </p:spPr>
        <p:txBody>
          <a:bodyPr lIns="0" anchor="t">
            <a:normAutofit/>
          </a:bodyPr>
          <a:lstStyle/>
          <a:p>
            <a:pPr algn="l"/>
            <a:r>
              <a:rPr lang="en-GB" sz="2400" b="1" dirty="0" smtClean="0">
                <a:solidFill>
                  <a:srgbClr val="91C652"/>
                </a:solidFill>
              </a:rPr>
              <a:t>Examples of actions to drive change</a:t>
            </a:r>
          </a:p>
        </p:txBody>
      </p:sp>
      <p:sp>
        <p:nvSpPr>
          <p:cNvPr id="15" name="Content Placeholder 2"/>
          <p:cNvSpPr txBox="1">
            <a:spLocks/>
          </p:cNvSpPr>
          <p:nvPr/>
        </p:nvSpPr>
        <p:spPr>
          <a:xfrm>
            <a:off x="762000" y="2667000"/>
            <a:ext cx="1600200" cy="3657600"/>
          </a:xfrm>
          <a:prstGeom prst="rect">
            <a:avLst/>
          </a:prstGeom>
        </p:spPr>
        <p:txBody>
          <a:bodyPr vert="horz" lIns="91440" tIns="45720" rIns="91440" bIns="45720" rtlCol="0">
            <a:noAutofit/>
          </a:bodyPr>
          <a:lstStyle/>
          <a:p>
            <a:r>
              <a:rPr lang="en-GB" sz="2000" b="1" dirty="0" smtClean="0"/>
              <a:t>Access:</a:t>
            </a:r>
            <a:endParaRPr lang="en-GB" sz="2000" dirty="0" smtClean="0"/>
          </a:p>
          <a:p>
            <a:endParaRPr lang="en-GB" sz="2000" dirty="0" smtClean="0"/>
          </a:p>
          <a:p>
            <a:endParaRPr lang="en-GB" sz="2000" dirty="0" smtClean="0"/>
          </a:p>
          <a:p>
            <a:endParaRPr lang="en-GB" sz="2000" dirty="0" smtClean="0"/>
          </a:p>
          <a:p>
            <a:r>
              <a:rPr lang="en-GB" sz="2000" b="1" dirty="0" smtClean="0"/>
              <a:t>Efficiency:</a:t>
            </a:r>
          </a:p>
          <a:p>
            <a:endParaRPr lang="en-GB" sz="2000" dirty="0" smtClean="0"/>
          </a:p>
          <a:p>
            <a:endParaRPr lang="en-GB" sz="2000" dirty="0" smtClean="0"/>
          </a:p>
          <a:p>
            <a:endParaRPr lang="en-GB" sz="2000" dirty="0" smtClean="0"/>
          </a:p>
          <a:p>
            <a:r>
              <a:rPr lang="en-GB" sz="2000" b="1" dirty="0" err="1" smtClean="0"/>
              <a:t>Renewables</a:t>
            </a:r>
            <a:r>
              <a:rPr lang="en-GB" sz="2000" b="1" dirty="0" smtClean="0"/>
              <a:t>:</a:t>
            </a:r>
            <a:endParaRPr lang="en-GB" sz="2000" dirty="0" smtClean="0"/>
          </a:p>
          <a:p>
            <a:endParaRPr lang="en-GB" sz="2000" dirty="0" smtClean="0"/>
          </a:p>
          <a:p>
            <a:endParaRPr lang="en-GB" sz="2000" dirty="0"/>
          </a:p>
        </p:txBody>
      </p:sp>
      <p:sp>
        <p:nvSpPr>
          <p:cNvPr id="19" name="Content Placeholder 2"/>
          <p:cNvSpPr txBox="1">
            <a:spLocks/>
          </p:cNvSpPr>
          <p:nvPr/>
        </p:nvSpPr>
        <p:spPr>
          <a:xfrm>
            <a:off x="2362200" y="2667000"/>
            <a:ext cx="6166584" cy="3657600"/>
          </a:xfrm>
          <a:prstGeom prst="rect">
            <a:avLst/>
          </a:prstGeom>
        </p:spPr>
        <p:txBody>
          <a:bodyPr vert="horz" lIns="91440" tIns="45720" rIns="91440" bIns="45720" rtlCol="0">
            <a:noAutofit/>
          </a:bodyPr>
          <a:lstStyle/>
          <a:p>
            <a:r>
              <a:rPr lang="en-GB" sz="2000" dirty="0" smtClean="0"/>
              <a:t>Strengthening energy policies and/or institutions and integrate energy access into broader government strategies.</a:t>
            </a:r>
          </a:p>
          <a:p>
            <a:endParaRPr lang="en-GB" sz="2000" dirty="0" smtClean="0"/>
          </a:p>
          <a:p>
            <a:r>
              <a:rPr lang="en-GB" sz="2000" dirty="0" smtClean="0"/>
              <a:t>Adopting government policies to reduce impediments to energy-efficient practices.</a:t>
            </a:r>
          </a:p>
          <a:p>
            <a:endParaRPr lang="en-GB" sz="2000" dirty="0" smtClean="0"/>
          </a:p>
          <a:p>
            <a:r>
              <a:rPr lang="en-GB" sz="2000" dirty="0"/>
              <a:t>Adopting government policies to promote investment, manage risk, and reduce impediments to adopting renewable energy.</a:t>
            </a:r>
          </a:p>
          <a:p>
            <a:endParaRPr lang="en-GB" sz="2000" dirty="0" smtClean="0"/>
          </a:p>
          <a:p>
            <a:endParaRPr lang="en-GB" sz="20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21" name="Content Placeholder 2"/>
          <p:cNvSpPr txBox="1">
            <a:spLocks/>
          </p:cNvSpPr>
          <p:nvPr/>
        </p:nvSpPr>
        <p:spPr>
          <a:xfrm>
            <a:off x="762000" y="2286000"/>
            <a:ext cx="7162800" cy="685800"/>
          </a:xfrm>
          <a:prstGeom prst="rect">
            <a:avLst/>
          </a:prstGeom>
        </p:spPr>
        <p:txBody>
          <a:bodyPr vert="horz" lIns="91440" tIns="45720" rIns="91440" bIns="45720" rtlCol="0">
            <a:noAutofit/>
          </a:bodyPr>
          <a:lstStyle/>
          <a:p>
            <a:pPr>
              <a:spcAft>
                <a:spcPts val="600"/>
              </a:spcAft>
            </a:pPr>
            <a:r>
              <a:rPr lang="en-GB" b="1" dirty="0" smtClean="0">
                <a:solidFill>
                  <a:srgbClr val="008000"/>
                </a:solidFill>
              </a:rPr>
              <a:t>ACTION: </a:t>
            </a:r>
          </a:p>
          <a:p>
            <a:r>
              <a:rPr lang="en-GB" sz="1600" b="1" dirty="0" smtClean="0"/>
              <a:t>Companies</a:t>
            </a:r>
            <a:r>
              <a:rPr lang="en-GB" sz="1600" dirty="0" smtClean="0"/>
              <a:t> can make their operations and supply chains more energy efficient and form public-private partnerships to expand sustainable energy products and services. </a:t>
            </a:r>
          </a:p>
          <a:p>
            <a:endParaRPr lang="en-GB" sz="1600" dirty="0" smtClean="0"/>
          </a:p>
          <a:p>
            <a:endParaRPr lang="en-GB" sz="1600" dirty="0"/>
          </a:p>
        </p:txBody>
      </p:sp>
      <p:sp>
        <p:nvSpPr>
          <p:cNvPr id="18" name="Title 10"/>
          <p:cNvSpPr>
            <a:spLocks noGrp="1"/>
          </p:cNvSpPr>
          <p:nvPr>
            <p:ph type="ctrTitle"/>
          </p:nvPr>
        </p:nvSpPr>
        <p:spPr>
          <a:xfrm>
            <a:off x="838199" y="1749425"/>
            <a:ext cx="7690585" cy="536575"/>
          </a:xfrm>
        </p:spPr>
        <p:txBody>
          <a:bodyPr lIns="0" anchor="t">
            <a:normAutofit/>
          </a:bodyPr>
          <a:lstStyle/>
          <a:p>
            <a:pPr algn="l"/>
            <a:r>
              <a:rPr lang="en-GB" sz="2400" b="1" dirty="0" smtClean="0">
                <a:solidFill>
                  <a:srgbClr val="91C652"/>
                </a:solidFill>
              </a:rPr>
              <a:t>Private Sector</a:t>
            </a:r>
            <a:endParaRPr lang="en-US" sz="2400" b="1" dirty="0">
              <a:solidFill>
                <a:srgbClr val="91C652"/>
              </a:solidFill>
            </a:endParaRPr>
          </a:p>
        </p:txBody>
      </p:sp>
      <p:sp>
        <p:nvSpPr>
          <p:cNvPr id="14" name="Content Placeholder 2"/>
          <p:cNvSpPr txBox="1">
            <a:spLocks/>
          </p:cNvSpPr>
          <p:nvPr/>
        </p:nvSpPr>
        <p:spPr>
          <a:xfrm>
            <a:off x="762000" y="3657600"/>
            <a:ext cx="7620000" cy="2667000"/>
          </a:xfrm>
          <a:prstGeom prst="rect">
            <a:avLst/>
          </a:prstGeom>
        </p:spPr>
        <p:txBody>
          <a:bodyPr vert="horz" lIns="91440" tIns="45720" rIns="91440" bIns="45720" rtlCol="0">
            <a:noAutofit/>
          </a:bodyPr>
          <a:lstStyle/>
          <a:p>
            <a:pPr>
              <a:spcAft>
                <a:spcPts val="600"/>
              </a:spcAft>
            </a:pPr>
            <a:r>
              <a:rPr lang="en-GB" b="1" dirty="0" smtClean="0">
                <a:solidFill>
                  <a:srgbClr val="008000"/>
                </a:solidFill>
              </a:rPr>
              <a:t>MESSAGES: </a:t>
            </a:r>
          </a:p>
          <a:p>
            <a:r>
              <a:rPr lang="en-GB" sz="1600" b="1" dirty="0" smtClean="0"/>
              <a:t>Access: </a:t>
            </a:r>
            <a:r>
              <a:rPr lang="en-GB" sz="1600" dirty="0" smtClean="0"/>
              <a:t>Delivering sustainable energy provides new opportunities for entrepreneurship and growth during the economic downturn.</a:t>
            </a:r>
          </a:p>
          <a:p>
            <a:endParaRPr lang="en-GB" sz="1600" b="1" dirty="0" smtClean="0"/>
          </a:p>
          <a:p>
            <a:r>
              <a:rPr lang="en-GB" sz="1600" b="1" dirty="0" smtClean="0"/>
              <a:t>Efficiency: </a:t>
            </a:r>
            <a:r>
              <a:rPr lang="en-GB" sz="1600" dirty="0" smtClean="0"/>
              <a:t>Increase your competitive advantage by becoming more energy efficient.</a:t>
            </a:r>
          </a:p>
          <a:p>
            <a:endParaRPr lang="en-GB" sz="1600" b="1" dirty="0" smtClean="0"/>
          </a:p>
          <a:p>
            <a:r>
              <a:rPr lang="en-GB" sz="1600" b="1" dirty="0" err="1" smtClean="0"/>
              <a:t>Renewables</a:t>
            </a:r>
            <a:r>
              <a:rPr lang="en-GB" sz="1600" b="1" dirty="0" smtClean="0"/>
              <a:t>: </a:t>
            </a:r>
            <a:r>
              <a:rPr lang="en-GB" sz="1600" dirty="0" smtClean="0"/>
              <a:t>Green growth provides a real market opportunity – capitalise on global demand for renewable energy. </a:t>
            </a:r>
            <a:endParaRPr lang="en-GB" sz="16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8" name="Title 10"/>
          <p:cNvSpPr>
            <a:spLocks noGrp="1"/>
          </p:cNvSpPr>
          <p:nvPr>
            <p:ph type="ctrTitle"/>
          </p:nvPr>
        </p:nvSpPr>
        <p:spPr>
          <a:xfrm>
            <a:off x="838199" y="1749425"/>
            <a:ext cx="7690585" cy="536575"/>
          </a:xfrm>
        </p:spPr>
        <p:txBody>
          <a:bodyPr lIns="0" anchor="t">
            <a:normAutofit/>
          </a:bodyPr>
          <a:lstStyle/>
          <a:p>
            <a:pPr algn="l"/>
            <a:r>
              <a:rPr lang="en-GB" sz="2400" b="1" dirty="0" smtClean="0">
                <a:solidFill>
                  <a:srgbClr val="91C652"/>
                </a:solidFill>
              </a:rPr>
              <a:t>Examples of actions to drive change</a:t>
            </a:r>
          </a:p>
        </p:txBody>
      </p:sp>
      <p:sp>
        <p:nvSpPr>
          <p:cNvPr id="9" name="Content Placeholder 2"/>
          <p:cNvSpPr txBox="1">
            <a:spLocks/>
          </p:cNvSpPr>
          <p:nvPr/>
        </p:nvSpPr>
        <p:spPr>
          <a:xfrm>
            <a:off x="762000" y="2667000"/>
            <a:ext cx="1600200" cy="3657600"/>
          </a:xfrm>
          <a:prstGeom prst="rect">
            <a:avLst/>
          </a:prstGeom>
        </p:spPr>
        <p:txBody>
          <a:bodyPr vert="horz" lIns="91440" tIns="45720" rIns="91440" bIns="45720" rtlCol="0">
            <a:noAutofit/>
          </a:bodyPr>
          <a:lstStyle/>
          <a:p>
            <a:r>
              <a:rPr lang="en-GB" sz="2000" b="1" dirty="0" smtClean="0"/>
              <a:t>Access:</a:t>
            </a:r>
            <a:endParaRPr lang="en-GB" sz="2000" dirty="0" smtClean="0"/>
          </a:p>
          <a:p>
            <a:endParaRPr lang="en-GB" sz="2000" dirty="0" smtClean="0"/>
          </a:p>
          <a:p>
            <a:endParaRPr lang="en-GB" sz="2000" dirty="0" smtClean="0"/>
          </a:p>
          <a:p>
            <a:r>
              <a:rPr lang="en-GB" sz="2000" b="1" dirty="0" smtClean="0"/>
              <a:t>Efficiency:</a:t>
            </a:r>
          </a:p>
          <a:p>
            <a:endParaRPr lang="en-GB" sz="2000" dirty="0" smtClean="0"/>
          </a:p>
          <a:p>
            <a:endParaRPr lang="en-GB" sz="2000" dirty="0" smtClean="0"/>
          </a:p>
          <a:p>
            <a:r>
              <a:rPr lang="en-GB" sz="2000" b="1" dirty="0" err="1" smtClean="0"/>
              <a:t>Renewables</a:t>
            </a:r>
            <a:r>
              <a:rPr lang="en-GB" sz="2000" b="1" dirty="0" smtClean="0"/>
              <a:t>:</a:t>
            </a:r>
            <a:endParaRPr lang="en-GB" sz="2000" dirty="0" smtClean="0"/>
          </a:p>
          <a:p>
            <a:endParaRPr lang="en-GB" sz="2000" dirty="0" smtClean="0"/>
          </a:p>
          <a:p>
            <a:endParaRPr lang="en-GB" sz="2000" dirty="0"/>
          </a:p>
        </p:txBody>
      </p:sp>
      <p:sp>
        <p:nvSpPr>
          <p:cNvPr id="10" name="Content Placeholder 2"/>
          <p:cNvSpPr txBox="1">
            <a:spLocks/>
          </p:cNvSpPr>
          <p:nvPr/>
        </p:nvSpPr>
        <p:spPr>
          <a:xfrm>
            <a:off x="2362200" y="2667000"/>
            <a:ext cx="6166584" cy="3657600"/>
          </a:xfrm>
          <a:prstGeom prst="rect">
            <a:avLst/>
          </a:prstGeom>
        </p:spPr>
        <p:txBody>
          <a:bodyPr vert="horz" lIns="91440" tIns="45720" rIns="91440" bIns="45720" rtlCol="0">
            <a:noAutofit/>
          </a:bodyPr>
          <a:lstStyle/>
          <a:p>
            <a:r>
              <a:rPr lang="en-GB" sz="2000" dirty="0" smtClean="0"/>
              <a:t>Forging innovative public-private partnerships and developing new business models.</a:t>
            </a:r>
          </a:p>
          <a:p>
            <a:endParaRPr lang="en-GB" sz="2000" dirty="0" smtClean="0"/>
          </a:p>
          <a:p>
            <a:r>
              <a:rPr lang="en-GB" sz="2000" dirty="0" smtClean="0"/>
              <a:t>Developing new financing partnerships to de-risk private investment in developing countries.</a:t>
            </a:r>
          </a:p>
          <a:p>
            <a:endParaRPr lang="en-GB" sz="2000" dirty="0" smtClean="0"/>
          </a:p>
          <a:p>
            <a:r>
              <a:rPr lang="en-GB" sz="2000" dirty="0" smtClean="0"/>
              <a:t>Creating business incentives for innovation in energy efficiency and renewable energy.</a:t>
            </a:r>
            <a:endParaRPr lang="en-GB"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21" name="Content Placeholder 2"/>
          <p:cNvSpPr txBox="1">
            <a:spLocks/>
          </p:cNvSpPr>
          <p:nvPr/>
        </p:nvSpPr>
        <p:spPr>
          <a:xfrm>
            <a:off x="762000" y="2286000"/>
            <a:ext cx="7162800" cy="685800"/>
          </a:xfrm>
          <a:prstGeom prst="rect">
            <a:avLst/>
          </a:prstGeom>
        </p:spPr>
        <p:txBody>
          <a:bodyPr vert="horz" lIns="91440" tIns="45720" rIns="91440" bIns="45720" rtlCol="0">
            <a:noAutofit/>
          </a:bodyPr>
          <a:lstStyle/>
          <a:p>
            <a:pPr>
              <a:spcAft>
                <a:spcPts val="600"/>
              </a:spcAft>
            </a:pPr>
            <a:r>
              <a:rPr lang="en-GB" b="1" dirty="0" smtClean="0">
                <a:solidFill>
                  <a:srgbClr val="008000"/>
                </a:solidFill>
              </a:rPr>
              <a:t>ACTION: </a:t>
            </a:r>
          </a:p>
          <a:p>
            <a:r>
              <a:rPr lang="en-GB" sz="1600" b="1" dirty="0" smtClean="0"/>
              <a:t>Civil society groups </a:t>
            </a:r>
            <a:r>
              <a:rPr lang="en-GB" sz="1600" dirty="0" smtClean="0"/>
              <a:t>can train people, conduct advocacy, offer technical expertise and encourage transparency.</a:t>
            </a:r>
          </a:p>
          <a:p>
            <a:endParaRPr lang="en-GB" sz="1600" dirty="0"/>
          </a:p>
        </p:txBody>
      </p:sp>
      <p:sp>
        <p:nvSpPr>
          <p:cNvPr id="18" name="Title 10"/>
          <p:cNvSpPr>
            <a:spLocks noGrp="1"/>
          </p:cNvSpPr>
          <p:nvPr>
            <p:ph type="ctrTitle"/>
          </p:nvPr>
        </p:nvSpPr>
        <p:spPr>
          <a:xfrm>
            <a:off x="838199" y="1749425"/>
            <a:ext cx="7690585" cy="536575"/>
          </a:xfrm>
        </p:spPr>
        <p:txBody>
          <a:bodyPr lIns="0" anchor="t">
            <a:normAutofit/>
          </a:bodyPr>
          <a:lstStyle/>
          <a:p>
            <a:pPr algn="l"/>
            <a:r>
              <a:rPr lang="en-GB" sz="2400" b="1" dirty="0" smtClean="0">
                <a:solidFill>
                  <a:srgbClr val="91C652"/>
                </a:solidFill>
              </a:rPr>
              <a:t>Civil Society</a:t>
            </a:r>
            <a:endParaRPr lang="en-US" sz="2400" b="1" dirty="0">
              <a:solidFill>
                <a:srgbClr val="91C652"/>
              </a:solidFill>
            </a:endParaRPr>
          </a:p>
        </p:txBody>
      </p:sp>
      <p:sp>
        <p:nvSpPr>
          <p:cNvPr id="14" name="Content Placeholder 2"/>
          <p:cNvSpPr txBox="1">
            <a:spLocks/>
          </p:cNvSpPr>
          <p:nvPr/>
        </p:nvSpPr>
        <p:spPr>
          <a:xfrm>
            <a:off x="762000" y="3429000"/>
            <a:ext cx="7620000" cy="2895600"/>
          </a:xfrm>
          <a:prstGeom prst="rect">
            <a:avLst/>
          </a:prstGeom>
        </p:spPr>
        <p:txBody>
          <a:bodyPr vert="horz" lIns="91440" tIns="45720" rIns="91440" bIns="45720" rtlCol="0">
            <a:noAutofit/>
          </a:bodyPr>
          <a:lstStyle/>
          <a:p>
            <a:pPr>
              <a:spcAft>
                <a:spcPts val="600"/>
              </a:spcAft>
            </a:pPr>
            <a:r>
              <a:rPr lang="en-GB" b="1" dirty="0" smtClean="0">
                <a:solidFill>
                  <a:srgbClr val="008000"/>
                </a:solidFill>
              </a:rPr>
              <a:t>MESSAGES: </a:t>
            </a:r>
          </a:p>
          <a:p>
            <a:r>
              <a:rPr lang="en-GB" sz="1600" b="1" dirty="0" smtClean="0"/>
              <a:t>Access: </a:t>
            </a:r>
            <a:r>
              <a:rPr lang="en-GB" sz="1600" dirty="0" smtClean="0"/>
              <a:t>Development is not possible without energy access. Sustainable development is not possible without sustainable energy access.</a:t>
            </a:r>
          </a:p>
          <a:p>
            <a:endParaRPr lang="en-GB" sz="1600" b="1" dirty="0" smtClean="0"/>
          </a:p>
          <a:p>
            <a:r>
              <a:rPr lang="en-GB" sz="1600" b="1" dirty="0" smtClean="0"/>
              <a:t>Efficiency: </a:t>
            </a:r>
            <a:r>
              <a:rPr lang="en-GB" sz="1600" dirty="0" smtClean="0"/>
              <a:t>The future of people and planet depends on a step-change in our energy usage. </a:t>
            </a:r>
          </a:p>
          <a:p>
            <a:endParaRPr lang="en-GB" sz="1600" b="1" dirty="0" smtClean="0"/>
          </a:p>
          <a:p>
            <a:r>
              <a:rPr lang="en-GB" sz="1600" b="1" dirty="0" err="1" smtClean="0"/>
              <a:t>Renewables</a:t>
            </a:r>
            <a:r>
              <a:rPr lang="en-GB" sz="1600" b="1" dirty="0" smtClean="0"/>
              <a:t>: </a:t>
            </a:r>
            <a:r>
              <a:rPr lang="en-GB" sz="1600" dirty="0" smtClean="0"/>
              <a:t>Increasing the share of energy from </a:t>
            </a:r>
            <a:r>
              <a:rPr lang="en-GB" sz="1600" dirty="0" err="1" smtClean="0"/>
              <a:t>renewables</a:t>
            </a:r>
            <a:r>
              <a:rPr lang="en-GB" sz="1600" dirty="0" smtClean="0"/>
              <a:t> is common sense. It will improve quality of life for all citizens, create local jobs and improve energy security while protecting the environment.</a:t>
            </a:r>
            <a:endParaRPr lang="en-GB" sz="16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8" name="Title 10"/>
          <p:cNvSpPr>
            <a:spLocks noGrp="1"/>
          </p:cNvSpPr>
          <p:nvPr>
            <p:ph type="ctrTitle"/>
          </p:nvPr>
        </p:nvSpPr>
        <p:spPr>
          <a:xfrm>
            <a:off x="838199" y="1749425"/>
            <a:ext cx="7690585" cy="536575"/>
          </a:xfrm>
        </p:spPr>
        <p:txBody>
          <a:bodyPr lIns="0" anchor="t">
            <a:normAutofit/>
          </a:bodyPr>
          <a:lstStyle/>
          <a:p>
            <a:pPr algn="l"/>
            <a:r>
              <a:rPr lang="en-GB" sz="2400" b="1" dirty="0" smtClean="0">
                <a:solidFill>
                  <a:srgbClr val="91C652"/>
                </a:solidFill>
              </a:rPr>
              <a:t>Examples of actions to drive change</a:t>
            </a:r>
          </a:p>
        </p:txBody>
      </p:sp>
      <p:sp>
        <p:nvSpPr>
          <p:cNvPr id="14" name="Content Placeholder 2"/>
          <p:cNvSpPr txBox="1">
            <a:spLocks/>
          </p:cNvSpPr>
          <p:nvPr/>
        </p:nvSpPr>
        <p:spPr>
          <a:xfrm>
            <a:off x="762000" y="2667000"/>
            <a:ext cx="1600200" cy="3657600"/>
          </a:xfrm>
          <a:prstGeom prst="rect">
            <a:avLst/>
          </a:prstGeom>
        </p:spPr>
        <p:txBody>
          <a:bodyPr vert="horz" lIns="91440" tIns="45720" rIns="91440" bIns="45720" rtlCol="0">
            <a:noAutofit/>
          </a:bodyPr>
          <a:lstStyle/>
          <a:p>
            <a:r>
              <a:rPr lang="en-GB" sz="2000" b="1" dirty="0" smtClean="0"/>
              <a:t>Access:</a:t>
            </a:r>
            <a:endParaRPr lang="en-GB" sz="2000" dirty="0" smtClean="0"/>
          </a:p>
          <a:p>
            <a:endParaRPr lang="en-GB" sz="2000" dirty="0" smtClean="0"/>
          </a:p>
          <a:p>
            <a:r>
              <a:rPr lang="en-GB" sz="2000" b="1" dirty="0" smtClean="0"/>
              <a:t>Efficiency:</a:t>
            </a:r>
          </a:p>
          <a:p>
            <a:endParaRPr lang="en-GB" sz="2000" dirty="0" smtClean="0"/>
          </a:p>
          <a:p>
            <a:endParaRPr lang="en-GB" sz="2000" dirty="0" smtClean="0"/>
          </a:p>
          <a:p>
            <a:r>
              <a:rPr lang="en-GB" sz="2000" b="1" dirty="0" err="1" smtClean="0"/>
              <a:t>Renewables</a:t>
            </a:r>
            <a:r>
              <a:rPr lang="en-GB" sz="2000" b="1" dirty="0" smtClean="0"/>
              <a:t>:</a:t>
            </a:r>
            <a:endParaRPr lang="en-GB" sz="2000" dirty="0" smtClean="0"/>
          </a:p>
          <a:p>
            <a:endParaRPr lang="en-GB" sz="2000" dirty="0" smtClean="0"/>
          </a:p>
          <a:p>
            <a:endParaRPr lang="en-GB" sz="2000" dirty="0"/>
          </a:p>
        </p:txBody>
      </p:sp>
      <p:sp>
        <p:nvSpPr>
          <p:cNvPr id="9" name="Content Placeholder 2"/>
          <p:cNvSpPr txBox="1">
            <a:spLocks/>
          </p:cNvSpPr>
          <p:nvPr/>
        </p:nvSpPr>
        <p:spPr>
          <a:xfrm>
            <a:off x="2362200" y="2667000"/>
            <a:ext cx="6166584" cy="3657600"/>
          </a:xfrm>
          <a:prstGeom prst="rect">
            <a:avLst/>
          </a:prstGeom>
        </p:spPr>
        <p:txBody>
          <a:bodyPr vert="horz" lIns="91440" tIns="45720" rIns="91440" bIns="45720" rtlCol="0">
            <a:noAutofit/>
          </a:bodyPr>
          <a:lstStyle/>
          <a:p>
            <a:r>
              <a:rPr lang="en-GB" sz="2000" dirty="0" smtClean="0"/>
              <a:t>Scaling up existing renewable projects.</a:t>
            </a:r>
          </a:p>
          <a:p>
            <a:endParaRPr lang="en-GB" sz="2000" dirty="0" smtClean="0"/>
          </a:p>
          <a:p>
            <a:r>
              <a:rPr lang="en-GB" sz="2000" dirty="0" smtClean="0"/>
              <a:t>Installing a broad range of technical solutions and energy sources.</a:t>
            </a:r>
          </a:p>
          <a:p>
            <a:endParaRPr lang="en-GB" sz="2000" dirty="0" smtClean="0"/>
          </a:p>
          <a:p>
            <a:r>
              <a:rPr lang="en-GB" sz="2000" dirty="0" smtClean="0"/>
              <a:t>Creating new low-cost and reliable technology solutions.</a:t>
            </a:r>
          </a:p>
          <a:p>
            <a:endParaRPr lang="en-GB"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21" name="Content Placeholder 2"/>
          <p:cNvSpPr txBox="1">
            <a:spLocks/>
          </p:cNvSpPr>
          <p:nvPr/>
        </p:nvSpPr>
        <p:spPr>
          <a:xfrm>
            <a:off x="762000" y="2286000"/>
            <a:ext cx="3200400" cy="3733800"/>
          </a:xfrm>
          <a:prstGeom prst="rect">
            <a:avLst/>
          </a:prstGeom>
        </p:spPr>
        <p:txBody>
          <a:bodyPr vert="horz" lIns="91440" tIns="45720" rIns="91440" bIns="45720" rtlCol="0">
            <a:noAutofit/>
          </a:bodyPr>
          <a:lstStyle/>
          <a:p>
            <a:r>
              <a:rPr lang="en-GB" sz="1200" b="1" dirty="0" smtClean="0"/>
              <a:t>Making life easier for rural women in Tanzania </a:t>
            </a:r>
          </a:p>
          <a:p>
            <a:endParaRPr lang="en-GB" sz="1100" dirty="0" smtClean="0"/>
          </a:p>
          <a:p>
            <a:r>
              <a:rPr lang="en-GB" sz="1100" dirty="0" smtClean="0"/>
              <a:t>Until January of this year, Stella </a:t>
            </a:r>
            <a:r>
              <a:rPr lang="en-GB" sz="1100" dirty="0" err="1" smtClean="0"/>
              <a:t>Fungameza</a:t>
            </a:r>
            <a:r>
              <a:rPr lang="en-GB" sz="1100" dirty="0" smtClean="0"/>
              <a:t>  – a 30-year-old mother from Tanzania - wandered into the forest twice a week for 12 hours, bringing home up to 30 kilograms of firewood from each of her trips.</a:t>
            </a:r>
          </a:p>
          <a:p>
            <a:endParaRPr lang="en-GB" sz="1100" dirty="0" smtClean="0"/>
          </a:p>
          <a:p>
            <a:r>
              <a:rPr lang="en-GB" sz="1100" dirty="0" smtClean="0"/>
              <a:t>Now Stella can cook with half the amount of firewood, thanks to an energy project piloted by the United Nations Development Programme (UNDP).</a:t>
            </a:r>
          </a:p>
          <a:p>
            <a:endParaRPr lang="en-GB" sz="1100" dirty="0" smtClean="0"/>
          </a:p>
          <a:p>
            <a:r>
              <a:rPr lang="en-GB" sz="1100" dirty="0" smtClean="0"/>
              <a:t>UNDP is working with the government to provide more efficient cooking stoves so that people will not have to collect and burn so much firewood. </a:t>
            </a:r>
          </a:p>
          <a:p>
            <a:endParaRPr lang="en-GB" sz="1100" dirty="0" smtClean="0"/>
          </a:p>
          <a:p>
            <a:r>
              <a:rPr lang="en-GB" sz="1100" dirty="0" smtClean="0"/>
              <a:t>The new stoves emit less smoke indoors – improving overall public health – and, in addition, women like Stella can spend more time with their children or launch a second income stream.</a:t>
            </a:r>
          </a:p>
          <a:p>
            <a:endParaRPr lang="en-GB" sz="1100" dirty="0" smtClean="0"/>
          </a:p>
          <a:p>
            <a:r>
              <a:rPr lang="en-GB" sz="1100" b="1" i="1" dirty="0" smtClean="0">
                <a:latin typeface="Calibri"/>
                <a:cs typeface="Calibri"/>
              </a:rPr>
              <a:t>“I now collect firewood only once a week…I can sit in the kitchen with my children because the new stoves give out very little smoke”</a:t>
            </a:r>
          </a:p>
          <a:p>
            <a:endParaRPr lang="en-GB" sz="1100" dirty="0" smtClean="0"/>
          </a:p>
          <a:p>
            <a:endParaRPr lang="en-GB" sz="1100" dirty="0" smtClean="0"/>
          </a:p>
          <a:p>
            <a:endParaRPr lang="en-GB" sz="1100" dirty="0" smtClean="0"/>
          </a:p>
          <a:p>
            <a:endParaRPr lang="en-GB" sz="1100" dirty="0" smtClean="0"/>
          </a:p>
          <a:p>
            <a:endParaRPr lang="en-GB" sz="1100" dirty="0" smtClean="0"/>
          </a:p>
          <a:p>
            <a:endParaRPr lang="en-GB" sz="1100" dirty="0" smtClean="0"/>
          </a:p>
          <a:p>
            <a:endParaRPr lang="en-GB" sz="1100" dirty="0" smtClean="0"/>
          </a:p>
        </p:txBody>
      </p:sp>
      <p:sp>
        <p:nvSpPr>
          <p:cNvPr id="18" name="Title 10"/>
          <p:cNvSpPr>
            <a:spLocks noGrp="1"/>
          </p:cNvSpPr>
          <p:nvPr>
            <p:ph type="ctrTitle"/>
          </p:nvPr>
        </p:nvSpPr>
        <p:spPr>
          <a:xfrm>
            <a:off x="838199" y="1749425"/>
            <a:ext cx="7690585" cy="536575"/>
          </a:xfrm>
        </p:spPr>
        <p:txBody>
          <a:bodyPr lIns="0" anchor="t">
            <a:normAutofit/>
          </a:bodyPr>
          <a:lstStyle/>
          <a:p>
            <a:pPr algn="l"/>
            <a:r>
              <a:rPr lang="en-GB" sz="2400" b="1" dirty="0" smtClean="0">
                <a:solidFill>
                  <a:srgbClr val="91C652"/>
                </a:solidFill>
              </a:rPr>
              <a:t>Energy transforms lives</a:t>
            </a:r>
            <a:endParaRPr lang="en-US" sz="2400" b="1" dirty="0">
              <a:solidFill>
                <a:srgbClr val="91C652"/>
              </a:solidFill>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510" r="4466"/>
          <a:stretch/>
        </p:blipFill>
        <p:spPr>
          <a:xfrm>
            <a:off x="4149523" y="2286000"/>
            <a:ext cx="4366313" cy="3129136"/>
          </a:xfrm>
          <a:prstGeom prst="rect">
            <a:avLst/>
          </a:prstGeom>
        </p:spPr>
      </p:pic>
      <p:sp>
        <p:nvSpPr>
          <p:cNvPr id="15" name="TextBox 14"/>
          <p:cNvSpPr txBox="1"/>
          <p:nvPr/>
        </p:nvSpPr>
        <p:spPr>
          <a:xfrm>
            <a:off x="8061033" y="5230470"/>
            <a:ext cx="467751" cy="184666"/>
          </a:xfrm>
          <a:prstGeom prst="rect">
            <a:avLst/>
          </a:prstGeom>
          <a:noFill/>
        </p:spPr>
        <p:txBody>
          <a:bodyPr wrap="square" rtlCol="0">
            <a:spAutoFit/>
          </a:bodyPr>
          <a:lstStyle/>
          <a:p>
            <a:pPr algn="just"/>
            <a:r>
              <a:rPr lang="en-GB" sz="600" b="1" i="1" dirty="0" smtClean="0"/>
              <a:t>© UNDP</a:t>
            </a:r>
            <a:endParaRPr lang="en-GB" sz="600" b="1"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p:ph type="ctrTitle"/>
          </p:nvPr>
        </p:nvSpPr>
        <p:spPr>
          <a:xfrm>
            <a:off x="838200" y="1828800"/>
            <a:ext cx="7467600" cy="536575"/>
          </a:xfrm>
        </p:spPr>
        <p:txBody>
          <a:bodyPr anchor="t">
            <a:normAutofit/>
          </a:bodyPr>
          <a:lstStyle/>
          <a:p>
            <a:pPr algn="l"/>
            <a:r>
              <a:rPr lang="en-US" sz="2400" b="1" dirty="0" smtClean="0">
                <a:solidFill>
                  <a:srgbClr val="91C652"/>
                </a:solidFill>
              </a:rPr>
              <a:t>Power to the people</a:t>
            </a:r>
            <a:endParaRPr lang="en-US" sz="2400" b="1" dirty="0">
              <a:solidFill>
                <a:srgbClr val="91C652"/>
              </a:solidFill>
            </a:endParaRPr>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6" name="Rectangle 15"/>
          <p:cNvSpPr/>
          <p:nvPr/>
        </p:nvSpPr>
        <p:spPr>
          <a:xfrm>
            <a:off x="4446240" y="2285584"/>
            <a:ext cx="3935760" cy="584776"/>
          </a:xfrm>
          <a:prstGeom prst="rect">
            <a:avLst/>
          </a:prstGeom>
          <a:solidFill>
            <a:srgbClr val="91C652"/>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GB" sz="1600" dirty="0" smtClean="0">
                <a:latin typeface="Calibri"/>
                <a:cs typeface="Calibri"/>
              </a:rPr>
              <a:t>“With this energy I have more time. It has made things so much simpler. Life is good”</a:t>
            </a:r>
            <a:endParaRPr lang="en-GB" sz="1600" dirty="0">
              <a:latin typeface="Calibri"/>
              <a:cs typeface="Calibri"/>
            </a:endParaRPr>
          </a:p>
        </p:txBody>
      </p:sp>
      <p:sp>
        <p:nvSpPr>
          <p:cNvPr id="17" name="Rectangle 16"/>
          <p:cNvSpPr/>
          <p:nvPr/>
        </p:nvSpPr>
        <p:spPr>
          <a:xfrm>
            <a:off x="838200" y="3048000"/>
            <a:ext cx="5454352" cy="584776"/>
          </a:xfrm>
          <a:prstGeom prst="rect">
            <a:avLst/>
          </a:prstGeom>
          <a:solidFill>
            <a:srgbClr val="91C652"/>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GB" sz="1600" dirty="0" smtClean="0"/>
              <a:t>“The power is wonderful. All of us will feel the benefit for many years to come”</a:t>
            </a:r>
            <a:endParaRPr lang="en-GB" sz="1600" dirty="0"/>
          </a:p>
        </p:txBody>
      </p:sp>
      <p:sp>
        <p:nvSpPr>
          <p:cNvPr id="18" name="Rectangle 17"/>
          <p:cNvSpPr/>
          <p:nvPr/>
        </p:nvSpPr>
        <p:spPr>
          <a:xfrm>
            <a:off x="4221857" y="5545107"/>
            <a:ext cx="3779143" cy="523220"/>
          </a:xfrm>
          <a:prstGeom prst="rect">
            <a:avLst/>
          </a:prstGeom>
          <a:solidFill>
            <a:srgbClr val="91C652"/>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GB" sz="1400" dirty="0" smtClean="0"/>
              <a:t>“Because I’m not burning as much firewood, cooking has become cleaner and safer”</a:t>
            </a:r>
            <a:endParaRPr lang="en-GB" sz="1400" dirty="0"/>
          </a:p>
        </p:txBody>
      </p:sp>
      <p:sp>
        <p:nvSpPr>
          <p:cNvPr id="19" name="Rectangle 18"/>
          <p:cNvSpPr/>
          <p:nvPr/>
        </p:nvSpPr>
        <p:spPr>
          <a:xfrm>
            <a:off x="3276600" y="3962400"/>
            <a:ext cx="5257800" cy="584776"/>
          </a:xfrm>
          <a:prstGeom prst="rect">
            <a:avLst/>
          </a:prstGeom>
          <a:solidFill>
            <a:srgbClr val="91C652"/>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GB" sz="1600" dirty="0" smtClean="0"/>
              <a:t>“When my neighbours saw that I had more time for other things, they decided to install their own biogas plant too!”</a:t>
            </a:r>
            <a:endParaRPr lang="en-GB" sz="1600" dirty="0"/>
          </a:p>
        </p:txBody>
      </p:sp>
      <p:sp>
        <p:nvSpPr>
          <p:cNvPr id="20" name="Rectangle 19"/>
          <p:cNvSpPr/>
          <p:nvPr/>
        </p:nvSpPr>
        <p:spPr>
          <a:xfrm>
            <a:off x="838200" y="4800600"/>
            <a:ext cx="3898329" cy="584776"/>
          </a:xfrm>
          <a:prstGeom prst="rect">
            <a:avLst/>
          </a:prstGeom>
          <a:solidFill>
            <a:srgbClr val="91C652"/>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GB" sz="1600" dirty="0" smtClean="0"/>
              <a:t>“We didn’t know wind could generate electricity – it was hard to believe”</a:t>
            </a:r>
            <a:endParaRPr lang="en-GB"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21" name="Content Placeholder 2"/>
          <p:cNvSpPr txBox="1">
            <a:spLocks/>
          </p:cNvSpPr>
          <p:nvPr/>
        </p:nvSpPr>
        <p:spPr>
          <a:xfrm>
            <a:off x="762000" y="2286000"/>
            <a:ext cx="3657600" cy="4262706"/>
          </a:xfrm>
          <a:prstGeom prst="rect">
            <a:avLst/>
          </a:prstGeom>
        </p:spPr>
        <p:txBody>
          <a:bodyPr vert="horz" lIns="91440" tIns="45720" rIns="91440" bIns="45720" rtlCol="0">
            <a:noAutofit/>
          </a:bodyPr>
          <a:lstStyle/>
          <a:p>
            <a:r>
              <a:rPr lang="en-GB" sz="1300" b="1" dirty="0" smtClean="0"/>
              <a:t>Renewable energy lighting up a village in Nepal</a:t>
            </a:r>
          </a:p>
          <a:p>
            <a:endParaRPr lang="en-GB" sz="1200" dirty="0" smtClean="0"/>
          </a:p>
          <a:p>
            <a:r>
              <a:rPr lang="en-GB" sz="1050" dirty="0" smtClean="0"/>
              <a:t>In rural Nepal, where 73% of the population still does not have access to basic energy services, Practical Action has established  “Renewable Energy Villages" demonstrating how renewable energies - micro hydro, solar and wind, can make an enormous difference to people’s lives.</a:t>
            </a:r>
          </a:p>
          <a:p>
            <a:endParaRPr lang="en-GB" sz="1050" dirty="0" smtClean="0"/>
          </a:p>
          <a:p>
            <a:r>
              <a:rPr lang="en-GB" sz="1050" dirty="0" smtClean="0"/>
              <a:t>The provision of energy is critical to help people escape poverty. </a:t>
            </a:r>
          </a:p>
          <a:p>
            <a:endParaRPr lang="en-GB" sz="1050" dirty="0" smtClean="0"/>
          </a:p>
          <a:p>
            <a:r>
              <a:rPr lang="en-GB" sz="1050" dirty="0" smtClean="0"/>
              <a:t>Practical Action's Renewable Energy Village in a </a:t>
            </a:r>
            <a:r>
              <a:rPr lang="en-GB" sz="1050" dirty="0" err="1" smtClean="0"/>
              <a:t>Chepang</a:t>
            </a:r>
            <a:r>
              <a:rPr lang="en-GB" sz="1050" dirty="0" smtClean="0"/>
              <a:t> Village in </a:t>
            </a:r>
            <a:r>
              <a:rPr lang="en-GB" sz="1050" dirty="0" err="1" smtClean="0"/>
              <a:t>Gorhka</a:t>
            </a:r>
            <a:r>
              <a:rPr lang="en-GB" sz="1050" dirty="0" smtClean="0"/>
              <a:t> district has meant that 13 villages now have access to lighting from renewable energy sources. These sources include wind/solar hybrid, micro-hydro, </a:t>
            </a:r>
            <a:r>
              <a:rPr lang="en-GB" sz="1050" dirty="0" err="1" smtClean="0"/>
              <a:t>pico</a:t>
            </a:r>
            <a:r>
              <a:rPr lang="en-GB" sz="1050" dirty="0" smtClean="0"/>
              <a:t>-hydro and solar lamps.</a:t>
            </a:r>
          </a:p>
          <a:p>
            <a:endParaRPr lang="en-GB" sz="1050" dirty="0" smtClean="0"/>
          </a:p>
          <a:p>
            <a:r>
              <a:rPr lang="en-GB" sz="1050" dirty="0" smtClean="0"/>
              <a:t>For </a:t>
            </a:r>
            <a:r>
              <a:rPr lang="en-GB" sz="1050" dirty="0" err="1" smtClean="0"/>
              <a:t>Kul</a:t>
            </a:r>
            <a:r>
              <a:rPr lang="en-GB" sz="1050" dirty="0" smtClean="0"/>
              <a:t> </a:t>
            </a:r>
            <a:r>
              <a:rPr lang="en-GB" sz="1050" dirty="0" err="1" smtClean="0"/>
              <a:t>Bahadur</a:t>
            </a:r>
            <a:r>
              <a:rPr lang="en-GB" sz="1050" dirty="0" smtClean="0"/>
              <a:t> </a:t>
            </a:r>
            <a:r>
              <a:rPr lang="en-GB" sz="1050" dirty="0" err="1" smtClean="0"/>
              <a:t>Chepang</a:t>
            </a:r>
            <a:r>
              <a:rPr lang="en-GB" sz="1050" dirty="0" smtClean="0"/>
              <a:t>, having solar powered lamps has transformed his family's life;</a:t>
            </a:r>
          </a:p>
          <a:p>
            <a:endParaRPr lang="en-GB" sz="1050" dirty="0" smtClean="0"/>
          </a:p>
          <a:p>
            <a:r>
              <a:rPr lang="en-GB" sz="1050" b="1" i="1" dirty="0" smtClean="0"/>
              <a:t>“…these lights are not only improving my children's study habits, they are also helping me to save money that I used to spend on kerosene. Practical Action has helped to show us the way towards light”</a:t>
            </a:r>
            <a:endParaRPr lang="en-GB" sz="1050" b="1" i="1" dirty="0"/>
          </a:p>
        </p:txBody>
      </p:sp>
      <p:sp>
        <p:nvSpPr>
          <p:cNvPr id="18" name="Title 10"/>
          <p:cNvSpPr>
            <a:spLocks noGrp="1"/>
          </p:cNvSpPr>
          <p:nvPr>
            <p:ph type="ctrTitle"/>
          </p:nvPr>
        </p:nvSpPr>
        <p:spPr>
          <a:xfrm>
            <a:off x="838199" y="1749425"/>
            <a:ext cx="7690585" cy="536575"/>
          </a:xfrm>
        </p:spPr>
        <p:txBody>
          <a:bodyPr lIns="0" anchor="t">
            <a:normAutofit/>
          </a:bodyPr>
          <a:lstStyle/>
          <a:p>
            <a:pPr algn="l"/>
            <a:r>
              <a:rPr lang="en-GB" sz="2400" b="1" dirty="0" smtClean="0">
                <a:solidFill>
                  <a:srgbClr val="91C652"/>
                </a:solidFill>
              </a:rPr>
              <a:t>Energy transforms lives</a:t>
            </a:r>
            <a:endParaRPr lang="en-US" sz="2400" b="1" dirty="0">
              <a:solidFill>
                <a:srgbClr val="91C652"/>
              </a:solidFill>
            </a:endParaRPr>
          </a:p>
        </p:txBody>
      </p:sp>
      <p:grpSp>
        <p:nvGrpSpPr>
          <p:cNvPr id="11" name="Group 10"/>
          <p:cNvGrpSpPr/>
          <p:nvPr/>
        </p:nvGrpSpPr>
        <p:grpSpPr>
          <a:xfrm>
            <a:off x="4495800" y="2438401"/>
            <a:ext cx="4046556" cy="3203552"/>
            <a:chOff x="4824741" y="1218480"/>
            <a:chExt cx="4247046" cy="3362275"/>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r="6924"/>
            <a:stretch/>
          </p:blipFill>
          <p:spPr>
            <a:xfrm>
              <a:off x="4824741" y="1218480"/>
              <a:ext cx="4172629" cy="3362275"/>
            </a:xfrm>
            <a:prstGeom prst="rect">
              <a:avLst/>
            </a:prstGeom>
          </p:spPr>
        </p:pic>
        <p:sp>
          <p:nvSpPr>
            <p:cNvPr id="20" name="TextBox 19"/>
            <p:cNvSpPr txBox="1"/>
            <p:nvPr/>
          </p:nvSpPr>
          <p:spPr>
            <a:xfrm>
              <a:off x="8244408" y="4396089"/>
              <a:ext cx="827379" cy="184666"/>
            </a:xfrm>
            <a:prstGeom prst="rect">
              <a:avLst/>
            </a:prstGeom>
            <a:noFill/>
          </p:spPr>
          <p:txBody>
            <a:bodyPr wrap="square" rtlCol="0">
              <a:spAutoFit/>
            </a:bodyPr>
            <a:lstStyle/>
            <a:p>
              <a:r>
                <a:rPr lang="en-GB" sz="600" b="1" i="1" dirty="0" smtClean="0">
                  <a:solidFill>
                    <a:schemeClr val="bg1"/>
                  </a:solidFill>
                </a:rPr>
                <a:t>© Practical Action</a:t>
              </a:r>
              <a:endParaRPr lang="en-GB" sz="600" b="1" i="1" dirty="0">
                <a:solidFill>
                  <a:schemeClr val="bg1"/>
                </a:solidFill>
              </a:endParaRP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04384"/>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8" name="Title 10"/>
          <p:cNvSpPr>
            <a:spLocks noGrp="1"/>
          </p:cNvSpPr>
          <p:nvPr>
            <p:ph type="ctrTitle"/>
          </p:nvPr>
        </p:nvSpPr>
        <p:spPr>
          <a:xfrm>
            <a:off x="838200" y="1749425"/>
            <a:ext cx="4343400" cy="1298575"/>
          </a:xfrm>
        </p:spPr>
        <p:txBody>
          <a:bodyPr lIns="0" anchor="t">
            <a:normAutofit/>
          </a:bodyPr>
          <a:lstStyle/>
          <a:p>
            <a:pPr algn="l"/>
            <a:r>
              <a:rPr lang="en-US" sz="2400" b="1" dirty="0" smtClean="0">
                <a:solidFill>
                  <a:srgbClr val="91C652"/>
                </a:solidFill>
              </a:rPr>
              <a:t>Building the future we want through Sustainable Energy</a:t>
            </a:r>
            <a:endParaRPr lang="en-US" sz="2400" b="1" dirty="0">
              <a:solidFill>
                <a:srgbClr val="91C652"/>
              </a:solidFill>
            </a:endParaRPr>
          </a:p>
        </p:txBody>
      </p:sp>
      <p:sp>
        <p:nvSpPr>
          <p:cNvPr id="19" name="TextBox 18"/>
          <p:cNvSpPr txBox="1"/>
          <p:nvPr/>
        </p:nvSpPr>
        <p:spPr>
          <a:xfrm>
            <a:off x="762000" y="2819400"/>
            <a:ext cx="3886200" cy="2246769"/>
          </a:xfrm>
          <a:prstGeom prst="rect">
            <a:avLst/>
          </a:prstGeom>
          <a:noFill/>
        </p:spPr>
        <p:txBody>
          <a:bodyPr wrap="square" rtlCol="0">
            <a:spAutoFit/>
          </a:bodyPr>
          <a:lstStyle/>
          <a:p>
            <a:pPr>
              <a:spcAft>
                <a:spcPts val="1200"/>
              </a:spcAft>
            </a:pPr>
            <a:r>
              <a:rPr lang="en-GB" sz="2000" dirty="0" smtClean="0"/>
              <a:t>Sustainable energy for all is an idea whose time has come. </a:t>
            </a:r>
          </a:p>
          <a:p>
            <a:pPr>
              <a:spcAft>
                <a:spcPts val="1200"/>
              </a:spcAft>
            </a:pPr>
            <a:r>
              <a:rPr lang="en-GB" sz="2000" dirty="0" smtClean="0"/>
              <a:t>Turning ideas into action depends on us all. </a:t>
            </a:r>
          </a:p>
          <a:p>
            <a:pPr>
              <a:spcAft>
                <a:spcPts val="1200"/>
              </a:spcAft>
            </a:pPr>
            <a:r>
              <a:rPr lang="en-GB" sz="2000" dirty="0" smtClean="0"/>
              <a:t>There is no time like the present to power a brighter future.</a:t>
            </a:r>
            <a:endParaRPr lang="en-GB" sz="2000" dirty="0"/>
          </a:p>
        </p:txBody>
      </p:sp>
      <p:grpSp>
        <p:nvGrpSpPr>
          <p:cNvPr id="14" name="Group 13"/>
          <p:cNvGrpSpPr/>
          <p:nvPr/>
        </p:nvGrpSpPr>
        <p:grpSpPr>
          <a:xfrm>
            <a:off x="4996933" y="1749425"/>
            <a:ext cx="3234648" cy="4403443"/>
            <a:chOff x="5220072" y="1112887"/>
            <a:chExt cx="3324779" cy="4535785"/>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3200" b="5852"/>
            <a:stretch/>
          </p:blipFill>
          <p:spPr>
            <a:xfrm>
              <a:off x="5220072" y="1112887"/>
              <a:ext cx="3324778" cy="4535785"/>
            </a:xfrm>
            <a:prstGeom prst="rect">
              <a:avLst/>
            </a:prstGeom>
          </p:spPr>
        </p:pic>
        <p:sp>
          <p:nvSpPr>
            <p:cNvPr id="23" name="TextBox 22"/>
            <p:cNvSpPr txBox="1"/>
            <p:nvPr/>
          </p:nvSpPr>
          <p:spPr>
            <a:xfrm rot="16200000">
              <a:off x="8026682" y="5130504"/>
              <a:ext cx="846525" cy="189812"/>
            </a:xfrm>
            <a:prstGeom prst="rect">
              <a:avLst/>
            </a:prstGeom>
            <a:noFill/>
          </p:spPr>
          <p:txBody>
            <a:bodyPr wrap="square" rtlCol="0">
              <a:spAutoFit/>
            </a:bodyPr>
            <a:lstStyle/>
            <a:p>
              <a:pPr algn="just"/>
              <a:r>
                <a:rPr lang="en-GB" sz="600" b="1" i="1" dirty="0" smtClean="0"/>
                <a:t>© Practical Action</a:t>
              </a:r>
              <a:endParaRPr lang="en-GB" sz="600" b="1" i="1" dirty="0"/>
            </a:p>
          </p:txBody>
        </p: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6" name="Subtitle 2"/>
          <p:cNvSpPr>
            <a:spLocks noGrp="1"/>
          </p:cNvSpPr>
          <p:nvPr>
            <p:ph type="subTitle" idx="1"/>
          </p:nvPr>
        </p:nvSpPr>
        <p:spPr>
          <a:xfrm>
            <a:off x="838200" y="2133600"/>
            <a:ext cx="7620001" cy="1447800"/>
          </a:xfrm>
        </p:spPr>
        <p:txBody>
          <a:bodyPr lIns="0">
            <a:noAutofit/>
          </a:bodyPr>
          <a:lstStyle/>
          <a:p>
            <a:pPr algn="l"/>
            <a:r>
              <a:rPr lang="en-GB" sz="1800" b="1" dirty="0" smtClean="0">
                <a:solidFill>
                  <a:srgbClr val="2E9047"/>
                </a:solidFill>
              </a:rPr>
              <a:t>‘Energy is the golden thread that connects economic growth, increased social equity, and an environment that allows the world to thrive’ </a:t>
            </a:r>
          </a:p>
          <a:p>
            <a:pPr algn="l"/>
            <a:r>
              <a:rPr lang="en-GB" sz="1400" b="1" i="1" dirty="0" smtClean="0">
                <a:solidFill>
                  <a:schemeClr val="tx1"/>
                </a:solidFill>
              </a:rPr>
              <a:t>Ban </a:t>
            </a:r>
            <a:r>
              <a:rPr lang="en-GB" sz="1400" b="1" i="1" dirty="0">
                <a:solidFill>
                  <a:schemeClr val="tx1"/>
                </a:solidFill>
              </a:rPr>
              <a:t>Ki-moon, United Nations Secretary-General </a:t>
            </a:r>
            <a:endParaRPr lang="en-GB" sz="1400" b="1" dirty="0">
              <a:solidFill>
                <a:schemeClr val="tx1"/>
              </a:solidFill>
            </a:endParaRPr>
          </a:p>
        </p:txBody>
      </p:sp>
      <p:sp>
        <p:nvSpPr>
          <p:cNvPr id="17" name="Subtitle 2"/>
          <p:cNvSpPr txBox="1">
            <a:spLocks/>
          </p:cNvSpPr>
          <p:nvPr/>
        </p:nvSpPr>
        <p:spPr>
          <a:xfrm>
            <a:off x="838200" y="3124200"/>
            <a:ext cx="2572072" cy="3312368"/>
          </a:xfrm>
          <a:prstGeom prst="rect">
            <a:avLst/>
          </a:prstGeom>
        </p:spPr>
        <p:txBody>
          <a:bodyPr vert="horz" lIns="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1500" dirty="0" smtClean="0">
                <a:solidFill>
                  <a:schemeClr val="tx1"/>
                </a:solidFill>
              </a:rPr>
              <a:t>Today the world faces two urgent and interconnected challenges related to modern energy services – based on where they are available and where they are not. </a:t>
            </a:r>
          </a:p>
          <a:p>
            <a:pPr algn="l"/>
            <a:endParaRPr lang="en-GB" sz="1500" dirty="0" smtClean="0">
              <a:solidFill>
                <a:schemeClr val="tx1"/>
              </a:solidFill>
            </a:endParaRPr>
          </a:p>
          <a:p>
            <a:pPr algn="l"/>
            <a:r>
              <a:rPr lang="en-GB" sz="1500" b="1" dirty="0" smtClean="0">
                <a:solidFill>
                  <a:schemeClr val="tx1"/>
                </a:solidFill>
              </a:rPr>
              <a:t>The key to both challenges is to provide sustainable energy for all </a:t>
            </a:r>
            <a:r>
              <a:rPr lang="en-GB" sz="1500" dirty="0" smtClean="0">
                <a:solidFill>
                  <a:schemeClr val="tx1"/>
                </a:solidFill>
              </a:rPr>
              <a:t>– energy that is accessible, cleaner and more efficient.</a:t>
            </a:r>
          </a:p>
          <a:p>
            <a:pPr algn="l"/>
            <a:endParaRPr lang="en-GB" sz="1500" dirty="0" smtClean="0">
              <a:solidFill>
                <a:schemeClr val="tx1"/>
              </a:solidFill>
            </a:endParaRPr>
          </a:p>
          <a:p>
            <a:pPr algn="l"/>
            <a:endParaRPr lang="en-GB" sz="1500" dirty="0" smtClean="0">
              <a:solidFill>
                <a:schemeClr val="tx1"/>
              </a:solidFill>
            </a:endParaRPr>
          </a:p>
          <a:p>
            <a:pPr algn="l"/>
            <a:endParaRPr lang="en-GB" sz="1500" dirty="0">
              <a:solidFill>
                <a:schemeClr val="tx1"/>
              </a:solidFill>
            </a:endParaRPr>
          </a:p>
        </p:txBody>
      </p:sp>
      <p:grpSp>
        <p:nvGrpSpPr>
          <p:cNvPr id="18" name="Group 17"/>
          <p:cNvGrpSpPr/>
          <p:nvPr/>
        </p:nvGrpSpPr>
        <p:grpSpPr>
          <a:xfrm>
            <a:off x="4037257" y="3124200"/>
            <a:ext cx="4420943" cy="3054078"/>
            <a:chOff x="4035224" y="2620354"/>
            <a:chExt cx="4896036" cy="3264024"/>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224" y="2620354"/>
              <a:ext cx="4896036" cy="3264024"/>
            </a:xfrm>
            <a:prstGeom prst="rect">
              <a:avLst/>
            </a:prstGeom>
          </p:spPr>
        </p:pic>
        <p:sp>
          <p:nvSpPr>
            <p:cNvPr id="20" name="TextBox 19"/>
            <p:cNvSpPr txBox="1"/>
            <p:nvPr/>
          </p:nvSpPr>
          <p:spPr>
            <a:xfrm>
              <a:off x="8368614" y="5244967"/>
              <a:ext cx="562646" cy="187980"/>
            </a:xfrm>
            <a:prstGeom prst="rect">
              <a:avLst/>
            </a:prstGeom>
            <a:noFill/>
          </p:spPr>
          <p:txBody>
            <a:bodyPr wrap="square" rtlCol="0">
              <a:spAutoFit/>
            </a:bodyPr>
            <a:lstStyle/>
            <a:p>
              <a:r>
                <a:rPr lang="en-GB" sz="600" b="1" i="1" dirty="0" smtClean="0">
                  <a:solidFill>
                    <a:schemeClr val="bg1"/>
                  </a:solidFill>
                </a:rPr>
                <a:t>© UNDP</a:t>
              </a:r>
              <a:endParaRPr lang="en-GB" sz="600" b="1" i="1" dirty="0">
                <a:solidFill>
                  <a:schemeClr val="bg1"/>
                </a:solidFill>
              </a:endParaRPr>
            </a:p>
          </p:txBody>
        </p:sp>
      </p:grpSp>
      <p:sp>
        <p:nvSpPr>
          <p:cNvPr id="24" name="Title 10"/>
          <p:cNvSpPr>
            <a:spLocks noGrp="1"/>
          </p:cNvSpPr>
          <p:nvPr>
            <p:ph type="ctrTitle"/>
          </p:nvPr>
        </p:nvSpPr>
        <p:spPr>
          <a:xfrm>
            <a:off x="838200" y="1597025"/>
            <a:ext cx="7467600" cy="536575"/>
          </a:xfrm>
        </p:spPr>
        <p:txBody>
          <a:bodyPr lIns="0" anchor="t">
            <a:normAutofit/>
          </a:bodyPr>
          <a:lstStyle/>
          <a:p>
            <a:pPr algn="l"/>
            <a:r>
              <a:rPr lang="en-US" sz="2400" b="1" dirty="0" smtClean="0">
                <a:solidFill>
                  <a:srgbClr val="91C652"/>
                </a:solidFill>
              </a:rPr>
              <a:t>Providing Sustainable Energy for All</a:t>
            </a:r>
            <a:endParaRPr lang="en-US" sz="2400" b="1" dirty="0">
              <a:solidFill>
                <a:srgbClr val="91C652"/>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21" name="Content Placeholder 2"/>
          <p:cNvSpPr txBox="1">
            <a:spLocks/>
          </p:cNvSpPr>
          <p:nvPr/>
        </p:nvSpPr>
        <p:spPr>
          <a:xfrm>
            <a:off x="762000" y="2133600"/>
            <a:ext cx="7162800" cy="6858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dirty="0" smtClean="0">
                <a:ln>
                  <a:noFill/>
                </a:ln>
                <a:solidFill>
                  <a:srgbClr val="000000"/>
                </a:solidFill>
                <a:effectLst/>
                <a:uLnTx/>
                <a:uFillTx/>
                <a:latin typeface="+mn-lt"/>
                <a:ea typeface="+mn-ea"/>
                <a:cs typeface="+mn-cs"/>
              </a:rPr>
              <a:t>The United Nations Secretary-General has launched a pioneering initiative, ‘</a:t>
            </a:r>
            <a:r>
              <a:rPr kumimoji="0" lang="en-GB" sz="1400" b="1" i="0" u="none" strike="noStrike" kern="1200" cap="none" spc="0" normalizeH="0" baseline="0" noProof="0" dirty="0" smtClean="0">
                <a:ln>
                  <a:noFill/>
                </a:ln>
                <a:solidFill>
                  <a:srgbClr val="000000"/>
                </a:solidFill>
                <a:effectLst/>
                <a:uLnTx/>
                <a:uFillTx/>
                <a:latin typeface="+mn-lt"/>
                <a:ea typeface="+mn-ea"/>
                <a:cs typeface="+mn-cs"/>
              </a:rPr>
              <a:t>Sustainable Energy for All</a:t>
            </a:r>
            <a:r>
              <a:rPr kumimoji="0" lang="en-GB" sz="1400" b="0" i="0" u="none" strike="noStrike" kern="1200" cap="none" spc="0" normalizeH="0" baseline="0" noProof="0" dirty="0" smtClean="0">
                <a:ln>
                  <a:noFill/>
                </a:ln>
                <a:solidFill>
                  <a:srgbClr val="000000"/>
                </a:solidFill>
                <a:effectLst/>
                <a:uLnTx/>
                <a:uFillTx/>
                <a:latin typeface="+mn-lt"/>
                <a:ea typeface="+mn-ea"/>
                <a:cs typeface="+mn-cs"/>
              </a:rPr>
              <a:t>’, to mobilise urgent global action.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18" name="Title 10"/>
          <p:cNvSpPr>
            <a:spLocks noGrp="1"/>
          </p:cNvSpPr>
          <p:nvPr>
            <p:ph type="ctrTitle"/>
          </p:nvPr>
        </p:nvSpPr>
        <p:spPr>
          <a:xfrm>
            <a:off x="838200" y="1597025"/>
            <a:ext cx="7467600" cy="536575"/>
          </a:xfrm>
        </p:spPr>
        <p:txBody>
          <a:bodyPr lIns="0" anchor="t">
            <a:normAutofit/>
          </a:bodyPr>
          <a:lstStyle/>
          <a:p>
            <a:pPr algn="l"/>
            <a:r>
              <a:rPr lang="en-US" sz="2400" b="1" dirty="0" smtClean="0">
                <a:solidFill>
                  <a:srgbClr val="91C652"/>
                </a:solidFill>
              </a:rPr>
              <a:t>Three underpinning objectives</a:t>
            </a:r>
            <a:endParaRPr lang="en-US" sz="2400" b="1" dirty="0">
              <a:solidFill>
                <a:srgbClr val="91C652"/>
              </a:solidFill>
            </a:endParaRPr>
          </a:p>
        </p:txBody>
      </p:sp>
      <p:sp>
        <p:nvSpPr>
          <p:cNvPr id="19" name="TextBox 18"/>
          <p:cNvSpPr txBox="1"/>
          <p:nvPr/>
        </p:nvSpPr>
        <p:spPr>
          <a:xfrm>
            <a:off x="838200" y="3048000"/>
            <a:ext cx="2743200" cy="2591479"/>
          </a:xfrm>
          <a:prstGeom prst="rect">
            <a:avLst/>
          </a:prstGeom>
          <a:noFill/>
        </p:spPr>
        <p:txBody>
          <a:bodyPr wrap="square" rtlCol="0">
            <a:spAutoFit/>
          </a:bodyPr>
          <a:lstStyle/>
          <a:p>
            <a:pPr lvl="0" defTabSz="914400">
              <a:spcBef>
                <a:spcPct val="20000"/>
              </a:spcBef>
              <a:defRPr/>
            </a:pPr>
            <a:r>
              <a:rPr lang="en-GB" sz="1400" dirty="0" smtClean="0">
                <a:solidFill>
                  <a:srgbClr val="000000"/>
                </a:solidFill>
              </a:rPr>
              <a:t>The initiative has three underpinning objectives:</a:t>
            </a:r>
          </a:p>
          <a:p>
            <a:pPr marL="514350" lvl="0" indent="-514350" defTabSz="914400">
              <a:spcBef>
                <a:spcPct val="20000"/>
              </a:spcBef>
              <a:buFont typeface="Arial" pitchFamily="34" charset="0"/>
              <a:buAutoNum type="arabicParenR"/>
              <a:defRPr/>
            </a:pPr>
            <a:r>
              <a:rPr lang="en-GB" sz="1400" dirty="0" smtClean="0">
                <a:solidFill>
                  <a:srgbClr val="000000"/>
                </a:solidFill>
              </a:rPr>
              <a:t>Ensuring </a:t>
            </a:r>
            <a:r>
              <a:rPr lang="en-GB" sz="1400" b="1" dirty="0" smtClean="0">
                <a:solidFill>
                  <a:srgbClr val="000000"/>
                </a:solidFill>
              </a:rPr>
              <a:t>universal energy access </a:t>
            </a:r>
            <a:r>
              <a:rPr lang="en-GB" sz="1400" dirty="0" smtClean="0">
                <a:solidFill>
                  <a:srgbClr val="000000"/>
                </a:solidFill>
              </a:rPr>
              <a:t>to modern energy services</a:t>
            </a:r>
          </a:p>
          <a:p>
            <a:pPr marL="514350" lvl="0" indent="-514350" defTabSz="914400">
              <a:spcBef>
                <a:spcPct val="20000"/>
              </a:spcBef>
              <a:buFont typeface="Arial" pitchFamily="34" charset="0"/>
              <a:buAutoNum type="arabicParenR"/>
              <a:defRPr/>
            </a:pPr>
            <a:r>
              <a:rPr lang="en-GB" sz="1400" dirty="0" smtClean="0">
                <a:solidFill>
                  <a:srgbClr val="000000"/>
                </a:solidFill>
              </a:rPr>
              <a:t>Doubling the rate of improvement in </a:t>
            </a:r>
            <a:r>
              <a:rPr lang="en-GB" sz="1400" b="1" dirty="0" smtClean="0">
                <a:solidFill>
                  <a:srgbClr val="000000"/>
                </a:solidFill>
              </a:rPr>
              <a:t>energy efficiency</a:t>
            </a:r>
          </a:p>
          <a:p>
            <a:pPr marL="514350" lvl="0" indent="-514350" defTabSz="914400">
              <a:spcBef>
                <a:spcPct val="20000"/>
              </a:spcBef>
              <a:buFont typeface="Arial" pitchFamily="34" charset="0"/>
              <a:buAutoNum type="arabicParenR"/>
              <a:defRPr/>
            </a:pPr>
            <a:r>
              <a:rPr lang="en-GB" sz="1400" dirty="0" smtClean="0">
                <a:solidFill>
                  <a:srgbClr val="000000"/>
                </a:solidFill>
              </a:rPr>
              <a:t>Doubling the share of </a:t>
            </a:r>
            <a:r>
              <a:rPr lang="en-GB" sz="1400" b="1" dirty="0" smtClean="0">
                <a:solidFill>
                  <a:srgbClr val="000000"/>
                </a:solidFill>
              </a:rPr>
              <a:t>renewable energy </a:t>
            </a:r>
            <a:r>
              <a:rPr lang="en-GB" sz="1400" dirty="0" smtClean="0">
                <a:solidFill>
                  <a:srgbClr val="000000"/>
                </a:solidFill>
              </a:rPr>
              <a:t>in the global energy mix.</a:t>
            </a:r>
          </a:p>
          <a:p>
            <a:endParaRPr lang="en-US" sz="1400" dirty="0"/>
          </a:p>
        </p:txBody>
      </p:sp>
      <p:grpSp>
        <p:nvGrpSpPr>
          <p:cNvPr id="22" name="Group 21"/>
          <p:cNvGrpSpPr/>
          <p:nvPr/>
        </p:nvGrpSpPr>
        <p:grpSpPr>
          <a:xfrm>
            <a:off x="3803791" y="3048000"/>
            <a:ext cx="4562514" cy="2477028"/>
            <a:chOff x="1763688" y="3645024"/>
            <a:chExt cx="5523720" cy="286543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9063" b="13125"/>
            <a:stretch/>
          </p:blipFill>
          <p:spPr>
            <a:xfrm>
              <a:off x="1763688" y="3645024"/>
              <a:ext cx="5523720" cy="2865430"/>
            </a:xfrm>
            <a:prstGeom prst="rect">
              <a:avLst/>
            </a:prstGeom>
            <a:ln>
              <a:noFill/>
            </a:ln>
          </p:spPr>
        </p:pic>
        <p:sp>
          <p:nvSpPr>
            <p:cNvPr id="24" name="TextBox 23"/>
            <p:cNvSpPr txBox="1"/>
            <p:nvPr/>
          </p:nvSpPr>
          <p:spPr>
            <a:xfrm rot="16200000">
              <a:off x="6815039" y="6039700"/>
              <a:ext cx="756841" cy="184666"/>
            </a:xfrm>
            <a:prstGeom prst="rect">
              <a:avLst/>
            </a:prstGeom>
            <a:noFill/>
            <a:ln>
              <a:noFill/>
            </a:ln>
          </p:spPr>
          <p:txBody>
            <a:bodyPr wrap="square" rtlCol="0">
              <a:spAutoFit/>
            </a:bodyPr>
            <a:lstStyle/>
            <a:p>
              <a:r>
                <a:rPr lang="en-GB" sz="600" b="1" i="1" dirty="0" smtClean="0">
                  <a:solidFill>
                    <a:schemeClr val="bg1"/>
                  </a:solidFill>
                </a:rPr>
                <a:t>© Practical Action</a:t>
              </a:r>
              <a:endParaRPr lang="en-GB" sz="600" b="1" i="1" dirty="0">
                <a:solidFill>
                  <a:schemeClr val="bg1"/>
                </a:solidFill>
              </a:endParaRPr>
            </a:p>
          </p:txBody>
        </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p:ph type="ctrTitle"/>
          </p:nvPr>
        </p:nvSpPr>
        <p:spPr>
          <a:xfrm>
            <a:off x="838200" y="1825624"/>
            <a:ext cx="7467600" cy="536575"/>
          </a:xfrm>
        </p:spPr>
        <p:txBody>
          <a:bodyPr lIns="0" anchor="t">
            <a:normAutofit/>
          </a:bodyPr>
          <a:lstStyle/>
          <a:p>
            <a:pPr algn="l"/>
            <a:r>
              <a:rPr lang="en-US" sz="2400" b="1" dirty="0" smtClean="0">
                <a:solidFill>
                  <a:srgbClr val="91C652"/>
                </a:solidFill>
              </a:rPr>
              <a:t>Energy as a driver for development</a:t>
            </a:r>
            <a:endParaRPr lang="en-US" sz="2400" b="1" dirty="0">
              <a:solidFill>
                <a:srgbClr val="91C652"/>
              </a:solidFill>
            </a:endParaRPr>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2" name="Content Placeholder 4"/>
          <p:cNvSpPr txBox="1">
            <a:spLocks/>
          </p:cNvSpPr>
          <p:nvPr/>
        </p:nvSpPr>
        <p:spPr>
          <a:xfrm>
            <a:off x="838200" y="2362199"/>
            <a:ext cx="7467600" cy="2858615"/>
          </a:xfrm>
          <a:prstGeom prst="rect">
            <a:avLst/>
          </a:prstGeom>
        </p:spPr>
        <p:txBody>
          <a:bodyPr vert="horz" lIns="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300" b="1" dirty="0">
                <a:solidFill>
                  <a:srgbClr val="000000"/>
                </a:solidFill>
              </a:rPr>
              <a:t>Why energy access is </a:t>
            </a:r>
            <a:r>
              <a:rPr lang="en-GB" sz="1300" b="1" dirty="0" smtClean="0">
                <a:solidFill>
                  <a:srgbClr val="000000"/>
                </a:solidFill>
              </a:rPr>
              <a:t>fundamental…</a:t>
            </a:r>
          </a:p>
          <a:p>
            <a:pPr marL="0" indent="0">
              <a:buNone/>
            </a:pPr>
            <a:endParaRPr lang="en-GB" sz="1300" dirty="0" smtClean="0">
              <a:solidFill>
                <a:srgbClr val="000000"/>
              </a:solidFill>
            </a:endParaRPr>
          </a:p>
          <a:p>
            <a:pPr marL="0" indent="0" algn="just">
              <a:buNone/>
            </a:pPr>
            <a:r>
              <a:rPr lang="en-GB" sz="1300" b="1" dirty="0" smtClean="0">
                <a:solidFill>
                  <a:srgbClr val="000000"/>
                </a:solidFill>
              </a:rPr>
              <a:t>Without </a:t>
            </a:r>
            <a:r>
              <a:rPr lang="en-GB" sz="1300" b="1" dirty="0">
                <a:solidFill>
                  <a:srgbClr val="000000"/>
                </a:solidFill>
              </a:rPr>
              <a:t>access to energy</a:t>
            </a:r>
            <a:r>
              <a:rPr lang="en-GB" sz="1300" dirty="0">
                <a:solidFill>
                  <a:srgbClr val="000000"/>
                </a:solidFill>
              </a:rPr>
              <a:t>, billions of women, men and children are denied the opportunity to improve their lives - to cook food, to heat the home, to earn a living, to benefit from good health and education services. </a:t>
            </a:r>
          </a:p>
          <a:p>
            <a:pPr marL="0" indent="0">
              <a:buNone/>
            </a:pPr>
            <a:endParaRPr lang="en-GB" sz="1300" dirty="0">
              <a:solidFill>
                <a:srgbClr val="000000"/>
              </a:solidFill>
            </a:endParaRPr>
          </a:p>
          <a:p>
            <a:pPr marL="0" indent="0" algn="just">
              <a:buNone/>
            </a:pPr>
            <a:r>
              <a:rPr lang="en-GB" sz="1300" b="1" dirty="0">
                <a:solidFill>
                  <a:srgbClr val="000000"/>
                </a:solidFill>
              </a:rPr>
              <a:t>With access to energy</a:t>
            </a:r>
            <a:r>
              <a:rPr lang="en-GB" sz="1300" dirty="0">
                <a:solidFill>
                  <a:srgbClr val="000000"/>
                </a:solidFill>
              </a:rPr>
              <a:t>, whole communities have the power to challenge their poverty, helping to realise the Millennium Development Goals in the process.</a:t>
            </a:r>
          </a:p>
          <a:p>
            <a:pPr marL="0" indent="0" algn="just">
              <a:buNone/>
            </a:pPr>
            <a:endParaRPr lang="en-GB" sz="1300" dirty="0">
              <a:solidFill>
                <a:srgbClr val="000000"/>
              </a:solidFill>
            </a:endParaRPr>
          </a:p>
          <a:p>
            <a:pPr marL="0" indent="0" algn="just">
              <a:buNone/>
            </a:pPr>
            <a:r>
              <a:rPr lang="en-GB" sz="1300" dirty="0">
                <a:solidFill>
                  <a:srgbClr val="000000"/>
                </a:solidFill>
              </a:rPr>
              <a:t>In 2000, when world leaders committed to the eight </a:t>
            </a:r>
            <a:r>
              <a:rPr lang="en-GB" sz="1300" b="1" dirty="0">
                <a:solidFill>
                  <a:srgbClr val="000000"/>
                </a:solidFill>
              </a:rPr>
              <a:t>Millennium Development Goals </a:t>
            </a:r>
            <a:r>
              <a:rPr lang="en-GB" sz="1300" dirty="0">
                <a:solidFill>
                  <a:srgbClr val="000000"/>
                </a:solidFill>
              </a:rPr>
              <a:t>to achieve by 2015, energy did not feature.</a:t>
            </a:r>
          </a:p>
          <a:p>
            <a:pPr marL="0" indent="0">
              <a:buNone/>
            </a:pPr>
            <a:endParaRPr lang="en-GB" sz="1300" dirty="0">
              <a:solidFill>
                <a:srgbClr val="000000"/>
              </a:solidFill>
            </a:endParaRPr>
          </a:p>
          <a:p>
            <a:pPr marL="0" indent="0" algn="just">
              <a:buNone/>
            </a:pPr>
            <a:r>
              <a:rPr lang="en-GB" sz="1300" dirty="0">
                <a:solidFill>
                  <a:srgbClr val="000000"/>
                </a:solidFill>
              </a:rPr>
              <a:t>Now, with just three years remaining until those Goals need to be reached, energy access is fully recognised as crucial to human development - on a </a:t>
            </a:r>
            <a:r>
              <a:rPr lang="en-GB" sz="1300" b="1" dirty="0">
                <a:solidFill>
                  <a:srgbClr val="000000"/>
                </a:solidFill>
              </a:rPr>
              <a:t>personal, national and global scale</a:t>
            </a:r>
            <a:r>
              <a:rPr lang="en-GB" sz="1300" dirty="0">
                <a:solidFill>
                  <a:srgbClr val="000000"/>
                </a:solidFill>
              </a:rPr>
              <a:t>.</a:t>
            </a:r>
          </a:p>
          <a:p>
            <a:pPr marL="0" indent="0">
              <a:buNone/>
            </a:pPr>
            <a:endParaRPr lang="en-GB" sz="1300" dirty="0" smtClean="0">
              <a:solidFill>
                <a:srgbClr val="000000"/>
              </a:solidFill>
            </a:endParaRPr>
          </a:p>
          <a:p>
            <a:pPr marL="0" indent="0">
              <a:buNone/>
            </a:pPr>
            <a:endParaRPr lang="en-GB" sz="1300" dirty="0">
              <a:solidFill>
                <a:srgbClr val="000000"/>
              </a:solidFill>
            </a:endParaRPr>
          </a:p>
        </p:txBody>
      </p:sp>
      <p:grpSp>
        <p:nvGrpSpPr>
          <p:cNvPr id="16" name="Group 15"/>
          <p:cNvGrpSpPr/>
          <p:nvPr/>
        </p:nvGrpSpPr>
        <p:grpSpPr>
          <a:xfrm>
            <a:off x="838200" y="5522762"/>
            <a:ext cx="6681586" cy="657183"/>
            <a:chOff x="683568" y="5738019"/>
            <a:chExt cx="6681586" cy="657183"/>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93" t="82665" r="58464" b="7349"/>
            <a:stretch/>
          </p:blipFill>
          <p:spPr bwMode="auto">
            <a:xfrm>
              <a:off x="1547664" y="5738019"/>
              <a:ext cx="619125" cy="60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93" t="50000" r="58464" b="40052"/>
            <a:stretch/>
          </p:blipFill>
          <p:spPr bwMode="auto">
            <a:xfrm>
              <a:off x="683568" y="5738019"/>
              <a:ext cx="619125" cy="59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p:nvPr/>
          </p:nvPicPr>
          <p:blipFill rotWithShape="1">
            <a:blip r:embed="rId4"/>
            <a:srcRect l="33296" t="20527" r="58267" b="69115"/>
            <a:stretch/>
          </p:blipFill>
          <p:spPr bwMode="auto">
            <a:xfrm>
              <a:off x="2411760" y="5745090"/>
              <a:ext cx="648072" cy="593005"/>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4">
              <a:extLst>
                <a:ext uri="{28A0092B-C50C-407E-A947-70E740481C1C}">
                  <a14:useLocalDpi xmlns:a14="http://schemas.microsoft.com/office/drawing/2010/main" val="0"/>
                </a:ext>
              </a:extLst>
            </a:blip>
            <a:srcRect l="33296" t="47457" r="58267" b="42185"/>
            <a:stretch/>
          </p:blipFill>
          <p:spPr bwMode="auto">
            <a:xfrm>
              <a:off x="3275856" y="5752903"/>
              <a:ext cx="648072" cy="589160"/>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4">
              <a:extLst>
                <a:ext uri="{28A0092B-C50C-407E-A947-70E740481C1C}">
                  <a14:useLocalDpi xmlns:a14="http://schemas.microsoft.com/office/drawing/2010/main" val="0"/>
                </a:ext>
              </a:extLst>
            </a:blip>
            <a:srcRect l="33296" t="69115" r="58267" b="20715"/>
            <a:stretch/>
          </p:blipFill>
          <p:spPr bwMode="auto">
            <a:xfrm>
              <a:off x="4131568" y="5776280"/>
              <a:ext cx="648072" cy="593004"/>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5">
              <a:extLst>
                <a:ext uri="{28A0092B-C50C-407E-A947-70E740481C1C}">
                  <a14:useLocalDpi xmlns:a14="http://schemas.microsoft.com/office/drawing/2010/main" val="0"/>
                </a:ext>
              </a:extLst>
            </a:blip>
            <a:srcRect l="33296" t="25801" r="58418" b="64030"/>
            <a:stretch/>
          </p:blipFill>
          <p:spPr bwMode="auto">
            <a:xfrm>
              <a:off x="4968044" y="5776280"/>
              <a:ext cx="648072" cy="618922"/>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5"/>
            <a:srcRect l="33296" t="76083" r="58418" b="12995"/>
            <a:stretch/>
          </p:blipFill>
          <p:spPr bwMode="auto">
            <a:xfrm>
              <a:off x="5834806" y="5743326"/>
              <a:ext cx="642739" cy="625958"/>
            </a:xfrm>
            <a:prstGeom prst="rect">
              <a:avLst/>
            </a:prstGeom>
            <a:ln>
              <a:noFill/>
            </a:ln>
            <a:extLst>
              <a:ext uri="{53640926-AAD7-44D8-BBD7-CCE9431645EC}">
                <a14:shadowObscured xmlns:a14="http://schemas.microsoft.com/office/drawing/2010/main"/>
              </a:ext>
            </a:extLst>
          </p:spPr>
        </p:pic>
        <p:pic>
          <p:nvPicPr>
            <p:cNvPr id="24" name="Picture 23"/>
            <p:cNvPicPr/>
            <p:nvPr/>
          </p:nvPicPr>
          <p:blipFill rotWithShape="1">
            <a:blip r:embed="rId6"/>
            <a:srcRect l="33296" t="55556" r="58267" b="33898"/>
            <a:stretch/>
          </p:blipFill>
          <p:spPr bwMode="auto">
            <a:xfrm>
              <a:off x="6722415" y="5776280"/>
              <a:ext cx="642739" cy="618921"/>
            </a:xfrm>
            <a:prstGeom prst="rect">
              <a:avLst/>
            </a:prstGeom>
            <a:ln>
              <a:noFill/>
            </a:ln>
            <a:extLst>
              <a:ext uri="{53640926-AAD7-44D8-BBD7-CCE9431645EC}">
                <a14:shadowObscured xmlns:a14="http://schemas.microsoft.com/office/drawing/2010/main"/>
              </a:ext>
            </a:extLst>
          </p:spPr>
        </p:pic>
      </p:gr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p:ph type="ctrTitle"/>
          </p:nvPr>
        </p:nvSpPr>
        <p:spPr>
          <a:xfrm>
            <a:off x="838200" y="1752600"/>
            <a:ext cx="7772400" cy="536575"/>
          </a:xfrm>
        </p:spPr>
        <p:txBody>
          <a:bodyPr anchor="t">
            <a:noAutofit/>
          </a:bodyPr>
          <a:lstStyle/>
          <a:p>
            <a:pPr algn="l"/>
            <a:r>
              <a:rPr lang="en-US" sz="2400" b="1" dirty="0" smtClean="0">
                <a:solidFill>
                  <a:srgbClr val="91C652"/>
                </a:solidFill>
              </a:rPr>
              <a:t>Energy access is fundamental to the </a:t>
            </a:r>
            <a:br>
              <a:rPr lang="en-US" sz="2400" b="1" dirty="0" smtClean="0">
                <a:solidFill>
                  <a:srgbClr val="91C652"/>
                </a:solidFill>
              </a:rPr>
            </a:br>
            <a:r>
              <a:rPr lang="en-US" sz="2400" b="1" dirty="0" smtClean="0">
                <a:solidFill>
                  <a:srgbClr val="91C652"/>
                </a:solidFill>
              </a:rPr>
              <a:t>Millennium Development Goals</a:t>
            </a:r>
            <a:endParaRPr lang="en-US" sz="2400" b="1" dirty="0">
              <a:solidFill>
                <a:srgbClr val="91C652"/>
              </a:solidFill>
            </a:endParaRPr>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93" t="82665" r="58464" b="7349"/>
          <a:stretch/>
        </p:blipFill>
        <p:spPr bwMode="auto">
          <a:xfrm>
            <a:off x="861235" y="3928162"/>
            <a:ext cx="1063080" cy="103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057399" y="3928162"/>
            <a:ext cx="6802497" cy="1031052"/>
          </a:xfrm>
          <a:prstGeom prst="rect">
            <a:avLst/>
          </a:prstGeom>
          <a:noFill/>
        </p:spPr>
        <p:txBody>
          <a:bodyPr wrap="square" rtlCol="0">
            <a:spAutoFit/>
          </a:bodyPr>
          <a:lstStyle/>
          <a:p>
            <a:r>
              <a:rPr lang="en-GB" sz="1300" b="1" dirty="0" smtClean="0"/>
              <a:t>Universal </a:t>
            </a:r>
            <a:r>
              <a:rPr lang="en-GB" sz="1300" b="1" dirty="0"/>
              <a:t>primary </a:t>
            </a:r>
            <a:r>
              <a:rPr lang="en-GB" sz="1300" b="1" dirty="0" smtClean="0"/>
              <a:t>education</a:t>
            </a:r>
          </a:p>
          <a:p>
            <a:pPr marL="285750" indent="-285750">
              <a:buFont typeface="Arial" pitchFamily="34" charset="0"/>
              <a:buChar char="•"/>
            </a:pPr>
            <a:r>
              <a:rPr lang="en-GB" sz="1200" dirty="0" smtClean="0"/>
              <a:t>Lighting </a:t>
            </a:r>
            <a:r>
              <a:rPr lang="en-GB" sz="1200" dirty="0"/>
              <a:t>allows children to study at night.</a:t>
            </a:r>
          </a:p>
          <a:p>
            <a:pPr marL="285750" indent="-285750">
              <a:buFont typeface="Arial" pitchFamily="34" charset="0"/>
              <a:buChar char="•"/>
            </a:pPr>
            <a:r>
              <a:rPr lang="en-GB" sz="1200" dirty="0" smtClean="0"/>
              <a:t>Energy </a:t>
            </a:r>
            <a:r>
              <a:rPr lang="en-GB" sz="1200" dirty="0"/>
              <a:t>access can help rural schools to attract teachers.</a:t>
            </a:r>
          </a:p>
          <a:p>
            <a:pPr marL="285750" indent="-285750">
              <a:buFont typeface="Arial" pitchFamily="34" charset="0"/>
              <a:buChar char="•"/>
            </a:pPr>
            <a:r>
              <a:rPr lang="en-GB" sz="1200" dirty="0" smtClean="0"/>
              <a:t>Improved </a:t>
            </a:r>
            <a:r>
              <a:rPr lang="en-GB" sz="1200" dirty="0"/>
              <a:t>cooking facilities free-up time spent collecting wood, for education.</a:t>
            </a:r>
          </a:p>
          <a:p>
            <a:pPr marL="285750" indent="-285750">
              <a:buFont typeface="Arial" pitchFamily="34" charset="0"/>
              <a:buChar char="•"/>
            </a:pPr>
            <a:r>
              <a:rPr lang="en-GB" sz="1200" dirty="0" smtClean="0"/>
              <a:t>Electricity </a:t>
            </a:r>
            <a:r>
              <a:rPr lang="en-GB" sz="1200" dirty="0"/>
              <a:t>allows use of Information Technologies in education, and access to Internet.</a:t>
            </a:r>
          </a:p>
        </p:txBody>
      </p:sp>
      <p:pic>
        <p:nvPicPr>
          <p:cNvPr id="17" name="Picture 16"/>
          <p:cNvPicPr/>
          <p:nvPr/>
        </p:nvPicPr>
        <p:blipFill rotWithShape="1">
          <a:blip r:embed="rId4">
            <a:extLst>
              <a:ext uri="{28A0092B-C50C-407E-A947-70E740481C1C}">
                <a14:useLocalDpi xmlns:a14="http://schemas.microsoft.com/office/drawing/2010/main" val="0"/>
              </a:ext>
            </a:extLst>
          </a:blip>
          <a:srcRect l="33296" t="47457" r="58267" b="42185"/>
          <a:stretch/>
        </p:blipFill>
        <p:spPr bwMode="auto">
          <a:xfrm>
            <a:off x="848900" y="5051995"/>
            <a:ext cx="1075415" cy="1038266"/>
          </a:xfrm>
          <a:prstGeom prst="rect">
            <a:avLst/>
          </a:prstGeom>
          <a:ln>
            <a:noFill/>
          </a:ln>
          <a:extLst>
            <a:ext uri="{53640926-AAD7-44D8-BBD7-CCE9431645EC}">
              <a14:shadowObscured xmlns:a14="http://schemas.microsoft.com/office/drawing/2010/main"/>
            </a:ext>
          </a:extLst>
        </p:spPr>
      </p:pic>
      <p:sp>
        <p:nvSpPr>
          <p:cNvPr id="18" name="TextBox 17"/>
          <p:cNvSpPr txBox="1"/>
          <p:nvPr/>
        </p:nvSpPr>
        <p:spPr>
          <a:xfrm>
            <a:off x="2057399" y="5243875"/>
            <a:ext cx="6370450" cy="846386"/>
          </a:xfrm>
          <a:prstGeom prst="rect">
            <a:avLst/>
          </a:prstGeom>
          <a:noFill/>
        </p:spPr>
        <p:txBody>
          <a:bodyPr wrap="square" rtlCol="0">
            <a:spAutoFit/>
          </a:bodyPr>
          <a:lstStyle/>
          <a:p>
            <a:r>
              <a:rPr lang="en-GB" sz="1300" b="1" dirty="0"/>
              <a:t>Child mortality</a:t>
            </a:r>
          </a:p>
          <a:p>
            <a:pPr marL="285750" indent="-285750">
              <a:buFont typeface="Arial" pitchFamily="34" charset="0"/>
              <a:buChar char="•"/>
            </a:pPr>
            <a:r>
              <a:rPr lang="en-GB" sz="1200" dirty="0"/>
              <a:t>Reduction of smoke inhalation and household heating can improve child health and save lives.</a:t>
            </a:r>
          </a:p>
          <a:p>
            <a:pPr marL="285750" indent="-285750">
              <a:buFont typeface="Arial" pitchFamily="34" charset="0"/>
              <a:buChar char="•"/>
            </a:pPr>
            <a:r>
              <a:rPr lang="en-GB" sz="1200" dirty="0"/>
              <a:t>Health services are improved through lighting, heating and refrigeration.</a:t>
            </a:r>
          </a:p>
          <a:p>
            <a:pPr marL="285750" indent="-285750">
              <a:buFont typeface="Arial" pitchFamily="34" charset="0"/>
              <a:buChar char="•"/>
            </a:pPr>
            <a:r>
              <a:rPr lang="en-GB" sz="1200" dirty="0"/>
              <a:t>Improved lighting reduces deaths and injury from burns and fires.</a:t>
            </a:r>
          </a:p>
          <a:p>
            <a:endParaRPr lang="en-GB" sz="1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93" t="50000" r="58464" b="40052"/>
          <a:stretch/>
        </p:blipFill>
        <p:spPr bwMode="auto">
          <a:xfrm>
            <a:off x="848900" y="2657566"/>
            <a:ext cx="1080909" cy="104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057400" y="2670137"/>
            <a:ext cx="6370448" cy="1031052"/>
          </a:xfrm>
          <a:prstGeom prst="rect">
            <a:avLst/>
          </a:prstGeom>
          <a:noFill/>
        </p:spPr>
        <p:txBody>
          <a:bodyPr wrap="square" rtlCol="0">
            <a:spAutoFit/>
          </a:bodyPr>
          <a:lstStyle/>
          <a:p>
            <a:r>
              <a:rPr lang="en-GB" sz="1300" b="1" dirty="0"/>
              <a:t>Extreme poverty and hunger</a:t>
            </a:r>
          </a:p>
          <a:p>
            <a:pPr marL="285750" indent="-285750">
              <a:buFont typeface="Arial" pitchFamily="34" charset="0"/>
              <a:buChar char="•"/>
            </a:pPr>
            <a:r>
              <a:rPr lang="en-GB" sz="1200" dirty="0"/>
              <a:t>Modern fuels reduce time spent collecting fuel (such as firewood) and increase time for income-generating activities.</a:t>
            </a:r>
          </a:p>
          <a:p>
            <a:pPr marL="285750" indent="-285750">
              <a:buFont typeface="Arial" pitchFamily="34" charset="0"/>
              <a:buChar char="•"/>
            </a:pPr>
            <a:r>
              <a:rPr lang="en-GB" sz="1200" dirty="0"/>
              <a:t>Improved lighting reduces expenditure and boosts productivity.</a:t>
            </a:r>
          </a:p>
          <a:p>
            <a:pPr marL="285750" indent="-285750">
              <a:buFont typeface="Arial" pitchFamily="34" charset="0"/>
              <a:buChar char="•"/>
            </a:pPr>
            <a:r>
              <a:rPr lang="en-GB" sz="1200" dirty="0"/>
              <a:t>Refrigeration reduces food and crop waste.</a:t>
            </a:r>
          </a:p>
          <a:p>
            <a:endParaRPr lang="en-GB" sz="1200"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p:ph type="ctrTitle"/>
          </p:nvPr>
        </p:nvSpPr>
        <p:spPr>
          <a:xfrm>
            <a:off x="838200" y="1752600"/>
            <a:ext cx="7772400" cy="536575"/>
          </a:xfrm>
        </p:spPr>
        <p:txBody>
          <a:bodyPr anchor="t">
            <a:normAutofit/>
          </a:bodyPr>
          <a:lstStyle/>
          <a:p>
            <a:pPr algn="l"/>
            <a:r>
              <a:rPr lang="en-GB" sz="2400" b="1" dirty="0" smtClean="0">
                <a:solidFill>
                  <a:srgbClr val="91C652"/>
                </a:solidFill>
              </a:rPr>
              <a:t>Scale of the issue</a:t>
            </a:r>
            <a:endParaRPr lang="en-US" sz="2400" b="1" dirty="0">
              <a:solidFill>
                <a:srgbClr val="91C652"/>
              </a:solidFill>
            </a:endParaRPr>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grpSp>
        <p:nvGrpSpPr>
          <p:cNvPr id="14" name="Group 13"/>
          <p:cNvGrpSpPr/>
          <p:nvPr/>
        </p:nvGrpSpPr>
        <p:grpSpPr>
          <a:xfrm>
            <a:off x="882075" y="3170180"/>
            <a:ext cx="6430564" cy="3061747"/>
            <a:chOff x="808437" y="2852936"/>
            <a:chExt cx="7469110" cy="3556223"/>
          </a:xfrm>
        </p:grpSpPr>
        <p:grpSp>
          <p:nvGrpSpPr>
            <p:cNvPr id="15" name="Group 6"/>
            <p:cNvGrpSpPr/>
            <p:nvPr/>
          </p:nvGrpSpPr>
          <p:grpSpPr>
            <a:xfrm>
              <a:off x="808437" y="2852936"/>
              <a:ext cx="7469109" cy="3556223"/>
              <a:chOff x="3079555" y="1844824"/>
              <a:chExt cx="8045173" cy="3903385"/>
            </a:xfrm>
          </p:grpSpPr>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19" t="31239" r="7545" b="18079"/>
              <a:stretch/>
            </p:blipFill>
            <p:spPr bwMode="auto">
              <a:xfrm>
                <a:off x="3151959" y="1844824"/>
                <a:ext cx="7972769" cy="390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3079555" y="1844824"/>
                <a:ext cx="92127" cy="390338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24" name="TextBox 23"/>
            <p:cNvSpPr txBox="1"/>
            <p:nvPr/>
          </p:nvSpPr>
          <p:spPr>
            <a:xfrm>
              <a:off x="6687407" y="6162774"/>
              <a:ext cx="1590140" cy="214490"/>
            </a:xfrm>
            <a:prstGeom prst="rect">
              <a:avLst/>
            </a:prstGeom>
            <a:noFill/>
          </p:spPr>
          <p:txBody>
            <a:bodyPr wrap="square" rtlCol="0">
              <a:spAutoFit/>
            </a:bodyPr>
            <a:lstStyle/>
            <a:p>
              <a:r>
                <a:rPr lang="en-GB" sz="600" b="1" i="1" dirty="0" smtClean="0"/>
                <a:t>© International Energy Agency</a:t>
              </a:r>
              <a:endParaRPr lang="en-GB" sz="600" b="1" i="1" dirty="0"/>
            </a:p>
          </p:txBody>
        </p:sp>
      </p:grpSp>
      <p:sp>
        <p:nvSpPr>
          <p:cNvPr id="28" name="Content Placeholder 2"/>
          <p:cNvSpPr txBox="1">
            <a:spLocks/>
          </p:cNvSpPr>
          <p:nvPr/>
        </p:nvSpPr>
        <p:spPr>
          <a:xfrm>
            <a:off x="808437" y="2236222"/>
            <a:ext cx="6430563" cy="1040285"/>
          </a:xfrm>
          <a:prstGeom prst="rect">
            <a:avLst/>
          </a:prstGeom>
        </p:spPr>
        <p:txBody>
          <a:bodyPr vert="horz" wrap="square" lIns="91440" tIns="45720" rIns="91440" bIns="45720" rtlCol="0">
            <a:noAutofit/>
          </a:bodyPr>
          <a:lstStyle/>
          <a:p>
            <a:pPr marL="0" marR="0" lvl="0" indent="0" defTabSz="914400" rtl="0" eaLnBrk="1" fontAlgn="auto" latinLnBrk="0" hangingPunct="1">
              <a:lnSpc>
                <a:spcPct val="100000"/>
              </a:lnSpc>
              <a:spcBef>
                <a:spcPct val="20000"/>
              </a:spcBef>
              <a:buClrTx/>
              <a:buSzTx/>
              <a:tabLst/>
              <a:defRPr/>
            </a:pPr>
            <a:r>
              <a:rPr kumimoji="0" lang="en-GB" sz="1400" i="0" u="none" strike="noStrike" kern="1200" cap="none" spc="0" normalizeH="0" baseline="0" noProof="0" dirty="0" smtClean="0">
                <a:ln>
                  <a:noFill/>
                </a:ln>
                <a:solidFill>
                  <a:schemeClr val="tx1"/>
                </a:solidFill>
                <a:effectLst/>
                <a:uLnTx/>
                <a:uFillTx/>
                <a:latin typeface="+mn-lt"/>
                <a:ea typeface="+mn-ea"/>
                <a:cs typeface="+mn-cs"/>
              </a:rPr>
              <a:t>One person in five on the planet still lacks access to modern electricity. </a:t>
            </a:r>
          </a:p>
          <a:p>
            <a:pPr marL="0" marR="0" lvl="0" indent="0" defTabSz="914400" rtl="0" eaLnBrk="1" fontAlgn="auto" latinLnBrk="0" hangingPunct="1">
              <a:lnSpc>
                <a:spcPct val="100000"/>
              </a:lnSpc>
              <a:spcBef>
                <a:spcPct val="20000"/>
              </a:spcBef>
              <a:buClrTx/>
              <a:buSzTx/>
              <a:tabLst/>
              <a:defRPr/>
            </a:pPr>
            <a:r>
              <a:rPr kumimoji="0" lang="en-GB" sz="1400" i="0" u="none" strike="noStrike" kern="1200" cap="none" spc="0" normalizeH="0" baseline="0" noProof="0" dirty="0" smtClean="0">
                <a:ln>
                  <a:noFill/>
                </a:ln>
                <a:solidFill>
                  <a:schemeClr val="tx1"/>
                </a:solidFill>
                <a:effectLst/>
                <a:uLnTx/>
                <a:uFillTx/>
                <a:latin typeface="+mn-lt"/>
                <a:ea typeface="+mn-ea"/>
                <a:cs typeface="+mn-cs"/>
              </a:rPr>
              <a:t>Twice that number, almost three billion people, rely on wood, coal, charcoal or animal waste for cooking and heating</a:t>
            </a:r>
            <a:endParaRPr kumimoji="0" lang="en-GB" sz="1400" i="0" u="none" strike="noStrike" kern="1200" cap="none" spc="0" normalizeH="0" baseline="0" noProof="0" dirty="0">
              <a:ln>
                <a:noFill/>
              </a:ln>
              <a:solidFill>
                <a:schemeClr val="tx1"/>
              </a:solidFill>
              <a:effectLst/>
              <a:uLnTx/>
              <a:uFillTx/>
              <a:latin typeface="+mn-lt"/>
              <a:ea typeface="+mn-ea"/>
              <a:cs typeface="+mn-cs"/>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p:ph type="ctrTitle"/>
          </p:nvPr>
        </p:nvSpPr>
        <p:spPr>
          <a:xfrm>
            <a:off x="838200" y="1825624"/>
            <a:ext cx="7467600" cy="536575"/>
          </a:xfrm>
        </p:spPr>
        <p:txBody>
          <a:bodyPr lIns="0" anchor="t">
            <a:normAutofit/>
          </a:bodyPr>
          <a:lstStyle/>
          <a:p>
            <a:pPr algn="l"/>
            <a:r>
              <a:rPr lang="en-US" sz="2400" b="1" dirty="0" smtClean="0">
                <a:solidFill>
                  <a:srgbClr val="91C652"/>
                </a:solidFill>
              </a:rPr>
              <a:t>The Bigger Picture</a:t>
            </a:r>
            <a:endParaRPr lang="en-US" sz="2400" b="1" dirty="0">
              <a:solidFill>
                <a:srgbClr val="91C652"/>
              </a:solidFill>
            </a:endParaRPr>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2" name="Content Placeholder 4"/>
          <p:cNvSpPr txBox="1">
            <a:spLocks/>
          </p:cNvSpPr>
          <p:nvPr/>
        </p:nvSpPr>
        <p:spPr>
          <a:xfrm>
            <a:off x="838200" y="2362199"/>
            <a:ext cx="7467600" cy="2858615"/>
          </a:xfrm>
          <a:prstGeom prst="rect">
            <a:avLst/>
          </a:prstGeom>
        </p:spPr>
        <p:txBody>
          <a:bodyPr vert="horz" lIns="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1700" dirty="0" smtClean="0"/>
              <a:t>‘Business as usual’ projections predict that the billions of women, men and children denied the opportunity to improve their lives will be the same in 20 years’ time.</a:t>
            </a:r>
          </a:p>
          <a:p>
            <a:pPr marL="0" indent="0">
              <a:buNone/>
            </a:pPr>
            <a:endParaRPr lang="en-GB" sz="1700" dirty="0" smtClean="0"/>
          </a:p>
          <a:p>
            <a:pPr marL="0" indent="0">
              <a:buNone/>
            </a:pPr>
            <a:r>
              <a:rPr lang="en-GB" sz="1700" dirty="0" smtClean="0"/>
              <a:t>By 2030:</a:t>
            </a:r>
          </a:p>
          <a:p>
            <a:r>
              <a:rPr lang="en-GB" sz="1700" b="1" dirty="0" smtClean="0"/>
              <a:t>900 million people</a:t>
            </a:r>
            <a:r>
              <a:rPr lang="en-GB" sz="1700" dirty="0" smtClean="0"/>
              <a:t> will not have access to electricity</a:t>
            </a:r>
          </a:p>
          <a:p>
            <a:r>
              <a:rPr lang="en-GB" sz="1700" b="1" dirty="0" smtClean="0"/>
              <a:t>3 billion people</a:t>
            </a:r>
            <a:r>
              <a:rPr lang="en-GB" sz="1700" dirty="0" smtClean="0"/>
              <a:t> will still cook with traditional fuels</a:t>
            </a:r>
          </a:p>
          <a:p>
            <a:r>
              <a:rPr lang="en-GB" sz="1700" dirty="0" smtClean="0"/>
              <a:t>More than </a:t>
            </a:r>
            <a:r>
              <a:rPr lang="en-GB" sz="1700" b="1" dirty="0" smtClean="0"/>
              <a:t>30 million people</a:t>
            </a:r>
            <a:r>
              <a:rPr lang="en-GB" sz="1700" dirty="0" smtClean="0"/>
              <a:t> will have died due to smoke-related diseases</a:t>
            </a:r>
          </a:p>
          <a:p>
            <a:r>
              <a:rPr lang="en-GB" sz="1700" dirty="0" smtClean="0"/>
              <a:t>Many hundreds of millions will be </a:t>
            </a:r>
            <a:r>
              <a:rPr lang="en-GB" sz="1700" b="1" dirty="0" smtClean="0"/>
              <a:t>confined to poverty</a:t>
            </a:r>
            <a:r>
              <a:rPr lang="en-GB" sz="1700" dirty="0" smtClean="0"/>
              <a:t> due to lack of energy access</a:t>
            </a:r>
          </a:p>
          <a:p>
            <a:pPr marL="0" indent="0">
              <a:buNone/>
            </a:pPr>
            <a:endParaRPr lang="en-GB" sz="1700" dirty="0" smtClean="0"/>
          </a:p>
          <a:p>
            <a:pPr marL="0" indent="0">
              <a:buNone/>
            </a:pPr>
            <a:r>
              <a:rPr lang="en-GB" sz="1700" b="1" dirty="0" smtClean="0"/>
              <a:t>‘Business as usual’ is no longer an option. </a:t>
            </a:r>
            <a:r>
              <a:rPr lang="en-GB" sz="1700" dirty="0" smtClean="0"/>
              <a:t>We need to move towards achieving sustainable energy for all.</a:t>
            </a:r>
          </a:p>
          <a:p>
            <a:pPr marL="0" indent="0">
              <a:buNone/>
            </a:pPr>
            <a:endParaRPr lang="en-GB" sz="17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82600" y="1524000"/>
            <a:ext cx="8204200" cy="4876800"/>
          </a:xfrm>
          <a:prstGeom prst="roundRect">
            <a:avLst>
              <a:gd name="adj" fmla="val 3228"/>
            </a:avLst>
          </a:prstGeom>
          <a:solidFill>
            <a:schemeClr val="bg1">
              <a:alpha val="91000"/>
            </a:schemeClr>
          </a:solidFill>
          <a:ln>
            <a:noFill/>
          </a:ln>
          <a:effectLst>
            <a:outerShdw blurRad="206375" algn="tl"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p:ph type="ctrTitle"/>
          </p:nvPr>
        </p:nvSpPr>
        <p:spPr>
          <a:xfrm>
            <a:off x="838200" y="1825624"/>
            <a:ext cx="7467600" cy="536575"/>
          </a:xfrm>
        </p:spPr>
        <p:txBody>
          <a:bodyPr lIns="0" anchor="t">
            <a:normAutofit/>
          </a:bodyPr>
          <a:lstStyle/>
          <a:p>
            <a:pPr algn="l"/>
            <a:r>
              <a:rPr lang="en-US" sz="2400" b="1" dirty="0" smtClean="0">
                <a:solidFill>
                  <a:srgbClr val="91C652"/>
                </a:solidFill>
              </a:rPr>
              <a:t>Achieving Sustainable Energy for All</a:t>
            </a:r>
          </a:p>
        </p:txBody>
      </p:sp>
      <p:sp>
        <p:nvSpPr>
          <p:cNvPr id="13" name="TextBox 12"/>
          <p:cNvSpPr txBox="1"/>
          <p:nvPr/>
        </p:nvSpPr>
        <p:spPr>
          <a:xfrm>
            <a:off x="5664200" y="6560483"/>
            <a:ext cx="3149600" cy="297517"/>
          </a:xfrm>
          <a:prstGeom prst="rect">
            <a:avLst/>
          </a:prstGeom>
          <a:noFill/>
        </p:spPr>
        <p:txBody>
          <a:bodyPr wrap="square" rtlCol="0" anchor="t">
            <a:spAutoFit/>
          </a:bodyPr>
          <a:lstStyle/>
          <a:p>
            <a:pPr algn="r"/>
            <a:r>
              <a:rPr lang="en-US" sz="2000" baseline="30000" dirty="0" err="1" smtClean="0">
                <a:solidFill>
                  <a:srgbClr val="91C652"/>
                </a:solidFill>
              </a:rPr>
              <a:t>www.sustainableenergyforall.org</a:t>
            </a:r>
            <a:endParaRPr lang="en-US" sz="2000" dirty="0">
              <a:solidFill>
                <a:srgbClr val="91C652"/>
              </a:solidFill>
            </a:endParaRPr>
          </a:p>
        </p:txBody>
      </p:sp>
      <p:sp>
        <p:nvSpPr>
          <p:cNvPr id="12" name="Content Placeholder 4"/>
          <p:cNvSpPr txBox="1">
            <a:spLocks/>
          </p:cNvSpPr>
          <p:nvPr/>
        </p:nvSpPr>
        <p:spPr>
          <a:xfrm>
            <a:off x="838200" y="2743200"/>
            <a:ext cx="7467600" cy="2477614"/>
          </a:xfrm>
          <a:prstGeom prst="rect">
            <a:avLst/>
          </a:prstGeom>
        </p:spPr>
        <p:txBody>
          <a:bodyPr vert="horz" lIns="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t>Affordable and reliable modern energy for all by 2030 </a:t>
            </a:r>
            <a:r>
              <a:rPr lang="en-GB" sz="2000" b="1" dirty="0" smtClean="0">
                <a:solidFill>
                  <a:srgbClr val="91C652"/>
                </a:solidFill>
              </a:rPr>
              <a:t>is </a:t>
            </a:r>
            <a:r>
              <a:rPr lang="en-GB" sz="2000" dirty="0" smtClean="0"/>
              <a:t>achievable.</a:t>
            </a:r>
          </a:p>
          <a:p>
            <a:pPr marL="0" indent="0">
              <a:buNone/>
            </a:pPr>
            <a:endParaRPr lang="en-GB" sz="1800" dirty="0" smtClean="0"/>
          </a:p>
          <a:p>
            <a:pPr marL="0" indent="0">
              <a:buNone/>
            </a:pPr>
            <a:r>
              <a:rPr lang="en-GB" sz="1800" dirty="0" smtClean="0"/>
              <a:t>To achieve it, together we must:</a:t>
            </a:r>
          </a:p>
          <a:p>
            <a:pPr marL="0" indent="0">
              <a:buNone/>
            </a:pPr>
            <a:endParaRPr lang="en-GB" sz="1800" dirty="0" smtClean="0"/>
          </a:p>
          <a:p>
            <a:r>
              <a:rPr lang="en-GB" sz="1800" dirty="0" smtClean="0"/>
              <a:t>Adopt a clear statement that modern energy access is a </a:t>
            </a:r>
            <a:r>
              <a:rPr lang="en-GB" sz="1800" b="1" dirty="0" smtClean="0"/>
              <a:t>political priority</a:t>
            </a:r>
          </a:p>
          <a:p>
            <a:pPr marL="0" indent="0">
              <a:buNone/>
            </a:pPr>
            <a:endParaRPr lang="en-GB" sz="1800" b="1" dirty="0" smtClean="0"/>
          </a:p>
          <a:p>
            <a:r>
              <a:rPr lang="en-GB" sz="1800" dirty="0" smtClean="0"/>
              <a:t>Mobilise additional </a:t>
            </a:r>
            <a:r>
              <a:rPr lang="en-GB" sz="1800" b="1" dirty="0" smtClean="0"/>
              <a:t>public and private investment </a:t>
            </a:r>
            <a:r>
              <a:rPr lang="en-GB" sz="1800" dirty="0" smtClean="0"/>
              <a:t>in universal access</a:t>
            </a:r>
          </a:p>
          <a:p>
            <a:pPr marL="0" indent="0">
              <a:buNone/>
            </a:pPr>
            <a:endParaRPr lang="en-GB" sz="1800" dirty="0" smtClean="0"/>
          </a:p>
          <a:p>
            <a:r>
              <a:rPr lang="en-GB" sz="1800" dirty="0" smtClean="0"/>
              <a:t>Encourage national governments to adopt </a:t>
            </a:r>
            <a:r>
              <a:rPr lang="en-GB" sz="1800" b="1" dirty="0" smtClean="0"/>
              <a:t>strong governance and regulatory frameworks </a:t>
            </a:r>
            <a:r>
              <a:rPr lang="en-GB" sz="1800" dirty="0" smtClean="0"/>
              <a:t>and </a:t>
            </a:r>
            <a:r>
              <a:rPr lang="en-GB" sz="1800" b="1" dirty="0" smtClean="0"/>
              <a:t>invest in internal capacity building</a:t>
            </a:r>
            <a:endParaRPr lang="en-GB" sz="18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6831"/>
            <a:ext cx="80105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1001</TotalTime>
  <Words>1719</Words>
  <Application>Microsoft Office PowerPoint</Application>
  <PresentationFormat>On-screen Show (4:3)</PresentationFormat>
  <Paragraphs>237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Sustainable Energy for All</vt:lpstr>
      <vt:lpstr>Power to the people</vt:lpstr>
      <vt:lpstr>Providing Sustainable Energy for All</vt:lpstr>
      <vt:lpstr>Three underpinning objectives</vt:lpstr>
      <vt:lpstr>Energy as a driver for development</vt:lpstr>
      <vt:lpstr>Energy access is fundamental to the  Millennium Development Goals</vt:lpstr>
      <vt:lpstr>Scale of the issue</vt:lpstr>
      <vt:lpstr>The Bigger Picture</vt:lpstr>
      <vt:lpstr>Achieving Sustainable Energy for All</vt:lpstr>
      <vt:lpstr>Challenges we will face</vt:lpstr>
      <vt:lpstr>Working together to overcome the challenges</vt:lpstr>
      <vt:lpstr>Commitments that create the Sustainable Energy Future we want</vt:lpstr>
      <vt:lpstr>Governments</vt:lpstr>
      <vt:lpstr>Examples of actions to drive change</vt:lpstr>
      <vt:lpstr>Private Sector</vt:lpstr>
      <vt:lpstr>Examples of actions to drive change</vt:lpstr>
      <vt:lpstr>Civil Society</vt:lpstr>
      <vt:lpstr>Examples of actions to drive change</vt:lpstr>
      <vt:lpstr>Energy transforms lives</vt:lpstr>
      <vt:lpstr>Energy transforms lives</vt:lpstr>
      <vt:lpstr>Building the future we want through Sustainable Energy</vt:lpstr>
    </vt:vector>
  </TitlesOfParts>
  <Company>James Wells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Wells</dc:creator>
  <cp:lastModifiedBy>BDP/DIR/gc</cp:lastModifiedBy>
  <cp:revision>74</cp:revision>
  <cp:lastPrinted>2012-04-04T17:13:00Z</cp:lastPrinted>
  <dcterms:created xsi:type="dcterms:W3CDTF">2012-04-03T09:32:14Z</dcterms:created>
  <dcterms:modified xsi:type="dcterms:W3CDTF">2012-08-01T21:01:16Z</dcterms:modified>
</cp:coreProperties>
</file>